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81" r:id="rId9"/>
    <p:sldId id="278" r:id="rId10"/>
    <p:sldId id="262" r:id="rId11"/>
    <p:sldId id="263" r:id="rId12"/>
    <p:sldId id="282" r:id="rId13"/>
    <p:sldId id="264" r:id="rId14"/>
    <p:sldId id="265" r:id="rId15"/>
    <p:sldId id="283" r:id="rId16"/>
    <p:sldId id="266" r:id="rId17"/>
    <p:sldId id="284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9" r:id="rId28"/>
    <p:sldId id="276" r:id="rId29"/>
    <p:sldId id="277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0807"/>
    <a:srgbClr val="047A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11"/>
  </p:normalViewPr>
  <p:slideViewPr>
    <p:cSldViewPr>
      <p:cViewPr>
        <p:scale>
          <a:sx n="76" d="100"/>
          <a:sy n="76" d="100"/>
        </p:scale>
        <p:origin x="-1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boundmedicine.com/medline/?st=M&amp;journal=Hum%20Reprod%20Updat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7543800" cy="1527175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Age-related presence </a:t>
            </a:r>
            <a:r>
              <a:rPr lang="en-US" sz="3200" dirty="0" smtClean="0">
                <a:solidFill>
                  <a:schemeClr val="tx1"/>
                </a:solidFill>
              </a:rPr>
              <a:t>of </a:t>
            </a:r>
            <a:r>
              <a:rPr lang="en-US" sz="3200" dirty="0" err="1" smtClean="0">
                <a:solidFill>
                  <a:schemeClr val="tx1"/>
                </a:solidFill>
              </a:rPr>
              <a:t>spermatogonia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in patients </a:t>
            </a:r>
            <a:r>
              <a:rPr lang="en-US" sz="3200" dirty="0" smtClean="0">
                <a:solidFill>
                  <a:schemeClr val="tx1"/>
                </a:solidFill>
              </a:rPr>
              <a:t>with </a:t>
            </a:r>
            <a:r>
              <a:rPr lang="en-US" sz="3200" dirty="0" err="1" smtClean="0">
                <a:solidFill>
                  <a:schemeClr val="tx1"/>
                </a:solidFill>
              </a:rPr>
              <a:t>Klinefelter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syndrome: a </a:t>
            </a:r>
            <a:r>
              <a:rPr lang="en-US" sz="3200" dirty="0" smtClean="0">
                <a:solidFill>
                  <a:schemeClr val="tx1"/>
                </a:solidFill>
              </a:rPr>
              <a:t>systematic review </a:t>
            </a:r>
            <a:r>
              <a:rPr lang="en-US" sz="3200" dirty="0">
                <a:solidFill>
                  <a:schemeClr val="tx1"/>
                </a:solidFill>
              </a:rPr>
              <a:t>and </a:t>
            </a:r>
            <a:r>
              <a:rPr lang="en-US" sz="3200" dirty="0" smtClean="0">
                <a:solidFill>
                  <a:schemeClr val="tx1"/>
                </a:solidFill>
              </a:rPr>
              <a:t>meta-analysis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8000"/>
            <a:ext cx="6461760" cy="3810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hlinkClick r:id="rId2" invalidUrl="https://www.unboundmedicine.com/medline/?st=M&amp;journal=Hum Reprod Update"/>
              </a:rPr>
              <a:t>Hum </a:t>
            </a:r>
            <a:r>
              <a:rPr lang="en-US" dirty="0" err="1">
                <a:hlinkClick r:id="rId2" invalidUrl="https://www.unboundmedicine.com/medline/?st=M&amp;journal=Hum Reprod Update"/>
              </a:rPr>
              <a:t>Reprod</a:t>
            </a:r>
            <a:r>
              <a:rPr lang="en-US" dirty="0">
                <a:hlinkClick r:id="rId2" invalidUrl="https://www.unboundmedicine.com/medline/?st=M&amp;journal=Hum Reprod Update"/>
              </a:rPr>
              <a:t> Update</a:t>
            </a:r>
            <a:r>
              <a:rPr lang="en-US" dirty="0"/>
              <a:t>. </a:t>
            </a:r>
            <a:r>
              <a:rPr lang="en-US" dirty="0">
                <a:solidFill>
                  <a:schemeClr val="tx1"/>
                </a:solidFill>
              </a:rPr>
              <a:t>2020 01 01; 26(1):58-72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4114800"/>
            <a:ext cx="6629400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Dr. Maryam </a:t>
            </a:r>
            <a:r>
              <a:rPr lang="en-US" sz="3600" b="1" dirty="0" err="1" smtClean="0">
                <a:solidFill>
                  <a:srgbClr val="FF0000"/>
                </a:solidFill>
              </a:rPr>
              <a:t>Razavi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0070C0"/>
                </a:solidFill>
              </a:rPr>
              <a:t>Fellow in Infertility</a:t>
            </a:r>
          </a:p>
          <a:p>
            <a:endParaRPr lang="en-US" sz="3200" b="1" dirty="0" smtClean="0">
              <a:solidFill>
                <a:srgbClr val="0070C0"/>
              </a:solidFill>
            </a:endParaRPr>
          </a:p>
          <a:p>
            <a:r>
              <a:rPr lang="en-US" sz="2000" dirty="0" err="1" smtClean="0"/>
              <a:t>Emam</a:t>
            </a:r>
            <a:r>
              <a:rPr lang="en-US" sz="2000" dirty="0" smtClean="0"/>
              <a:t> Hospital</a:t>
            </a:r>
          </a:p>
          <a:p>
            <a:r>
              <a:rPr lang="en-US" sz="2000" dirty="0" smtClean="0"/>
              <a:t>Tehran University of Medical Sciences 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257575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3200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sz="3200" dirty="0" smtClean="0"/>
              <a:t>SSC </a:t>
            </a:r>
            <a:r>
              <a:rPr lang="en-US" sz="3200" dirty="0"/>
              <a:t>degeneration </a:t>
            </a:r>
            <a:r>
              <a:rPr lang="en-US" sz="3200" dirty="0" smtClean="0"/>
              <a:t>can occur </a:t>
            </a:r>
            <a:r>
              <a:rPr lang="en-US" sz="3200" dirty="0"/>
              <a:t>in </a:t>
            </a:r>
            <a:r>
              <a:rPr lang="en-US" sz="3200" dirty="0" err="1">
                <a:solidFill>
                  <a:srgbClr val="FF0000"/>
                </a:solidFill>
              </a:rPr>
              <a:t>prepubertal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patients with acceleration noted at the onset </a:t>
            </a:r>
            <a:r>
              <a:rPr lang="en-US" sz="3200" dirty="0" smtClean="0"/>
              <a:t>of puberty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914400"/>
            <a:ext cx="7162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The appropriate time to harvest SSC</a:t>
            </a:r>
            <a:endParaRPr lang="fa-IR" sz="3600" b="1" dirty="0"/>
          </a:p>
        </p:txBody>
      </p:sp>
    </p:spTree>
    <p:extLst>
      <p:ext uri="{BB962C8B-B14F-4D97-AF65-F5344CB8AC3E}">
        <p14:creationId xmlns:p14="http://schemas.microsoft.com/office/powerpoint/2010/main" val="78777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9144000" cy="990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Methods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measurements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patient </a:t>
            </a:r>
            <a:r>
              <a:rPr lang="en-US" sz="2800" dirty="0" smtClean="0"/>
              <a:t>age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presence of mosaicism or non-mosaicism as </a:t>
            </a:r>
            <a:r>
              <a:rPr lang="en-US" sz="2800" dirty="0" smtClean="0"/>
              <a:t>determined by </a:t>
            </a:r>
            <a:r>
              <a:rPr lang="en-US" sz="2800" dirty="0"/>
              <a:t>peripheral blood cell </a:t>
            </a:r>
            <a:r>
              <a:rPr lang="en-US" sz="2800" dirty="0" smtClean="0"/>
              <a:t>karyotype</a:t>
            </a:r>
          </a:p>
          <a:p>
            <a:r>
              <a:rPr lang="en-US" sz="2800" dirty="0" smtClean="0"/>
              <a:t>testicular volume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hormone </a:t>
            </a:r>
            <a:r>
              <a:rPr lang="en-US" sz="2800" dirty="0" smtClean="0"/>
              <a:t>profile evaluation </a:t>
            </a:r>
            <a:r>
              <a:rPr lang="en-US" sz="2800" dirty="0"/>
              <a:t>(FSH (IU/L), inhibin B (ng/L), LH (IU/L), </a:t>
            </a:r>
            <a:r>
              <a:rPr lang="en-US" sz="2800" dirty="0" smtClean="0"/>
              <a:t>testosterone (</a:t>
            </a:r>
            <a:r>
              <a:rPr lang="en-US" sz="2800" dirty="0" err="1" smtClean="0"/>
              <a:t>nmol</a:t>
            </a:r>
            <a:r>
              <a:rPr lang="en-US" sz="2800" dirty="0" smtClean="0"/>
              <a:t>/L))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presence or absence of spermatozoa, presence or </a:t>
            </a:r>
            <a:r>
              <a:rPr lang="en-US" sz="2800" dirty="0" smtClean="0"/>
              <a:t>absence of </a:t>
            </a:r>
            <a:r>
              <a:rPr lang="en-US" sz="2800" dirty="0" err="1"/>
              <a:t>spermatogonia</a:t>
            </a:r>
            <a:r>
              <a:rPr lang="en-US" sz="2800" dirty="0"/>
              <a:t> and method for identifying </a:t>
            </a:r>
            <a:r>
              <a:rPr lang="en-US" sz="2800" dirty="0" err="1" smtClean="0"/>
              <a:t>spermatogonia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2991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185333"/>
            <a:ext cx="7848600" cy="5520267"/>
          </a:xfrm>
        </p:spPr>
        <p:txBody>
          <a:bodyPr>
            <a:normAutofit/>
          </a:bodyPr>
          <a:lstStyle/>
          <a:p>
            <a:pPr marL="114300" lvl="5" indent="0">
              <a:buNone/>
            </a:pPr>
            <a:endParaRPr lang="en-US" dirty="0" smtClean="0"/>
          </a:p>
          <a:p>
            <a:pPr marL="342900" lvl="5" indent="-228600"/>
            <a:r>
              <a:rPr lang="en-US" sz="2800" dirty="0" err="1" smtClean="0">
                <a:solidFill>
                  <a:srgbClr val="7030A0"/>
                </a:solidFill>
              </a:rPr>
              <a:t>Primery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smtClean="0"/>
              <a:t>:presence </a:t>
            </a:r>
            <a:r>
              <a:rPr lang="en-US" sz="2800" dirty="0"/>
              <a:t>of </a:t>
            </a:r>
            <a:r>
              <a:rPr lang="en-US" sz="2800" dirty="0" err="1"/>
              <a:t>spermatogonia</a:t>
            </a:r>
            <a:r>
              <a:rPr lang="en-US" sz="2800" dirty="0"/>
              <a:t> in KS patients positive for spermatozoa (TESE positive) </a:t>
            </a:r>
            <a:endParaRPr lang="en-US" sz="2800" dirty="0" smtClean="0"/>
          </a:p>
          <a:p>
            <a:pPr marL="342900" lvl="5" indent="-228600"/>
            <a:r>
              <a:rPr lang="en-US" sz="2800" dirty="0" err="1" smtClean="0">
                <a:solidFill>
                  <a:srgbClr val="7030A0"/>
                </a:solidFill>
              </a:rPr>
              <a:t>Secondry</a:t>
            </a:r>
            <a:r>
              <a:rPr lang="en-US" sz="2800" dirty="0" err="1" smtClean="0"/>
              <a:t>:relationship</a:t>
            </a:r>
            <a:r>
              <a:rPr lang="en-US" sz="2800" dirty="0" smtClean="0"/>
              <a:t> </a:t>
            </a:r>
            <a:r>
              <a:rPr lang="en-US" sz="2800" dirty="0"/>
              <a:t>between hormonal profiles and the presence of </a:t>
            </a:r>
            <a:r>
              <a:rPr lang="en-US" sz="2800" dirty="0" err="1"/>
              <a:t>spermatogonia</a:t>
            </a:r>
            <a:r>
              <a:rPr lang="en-US" sz="2800" dirty="0"/>
              <a:t> in both TESE positive and negative </a:t>
            </a:r>
            <a:r>
              <a:rPr lang="en-US" sz="2800" dirty="0" smtClean="0"/>
              <a:t>patients</a:t>
            </a:r>
          </a:p>
          <a:p>
            <a:pPr marL="342900" lvl="5" indent="-228600"/>
            <a:r>
              <a:rPr lang="en-US" sz="2800" dirty="0" smtClean="0">
                <a:solidFill>
                  <a:srgbClr val="7030A0"/>
                </a:solidFill>
              </a:rPr>
              <a:t> Patients age:</a:t>
            </a:r>
          </a:p>
          <a:p>
            <a:pPr marL="342900" lvl="5" indent="-228600"/>
            <a:r>
              <a:rPr lang="en-US" sz="2800" dirty="0" smtClean="0"/>
              <a:t>fetal/infantile </a:t>
            </a:r>
            <a:r>
              <a:rPr lang="en-US" sz="2800" dirty="0"/>
              <a:t>(age</a:t>
            </a:r>
            <a:r>
              <a:rPr lang="en-US" sz="2800" i="1" dirty="0"/>
              <a:t>&lt;</a:t>
            </a:r>
            <a:r>
              <a:rPr lang="en-US" sz="2800" dirty="0"/>
              <a:t>1</a:t>
            </a:r>
            <a:r>
              <a:rPr lang="en-US" sz="2800" dirty="0" smtClean="0"/>
              <a:t>)</a:t>
            </a:r>
          </a:p>
          <a:p>
            <a:pPr marL="342900" lvl="5" indent="-228600"/>
            <a:r>
              <a:rPr lang="en-US" sz="2800" dirty="0" smtClean="0"/>
              <a:t> </a:t>
            </a:r>
            <a:r>
              <a:rPr lang="en-US" sz="2800" dirty="0" err="1"/>
              <a:t>prepubertal</a:t>
            </a:r>
            <a:r>
              <a:rPr lang="en-US" sz="2800" dirty="0"/>
              <a:t> (age≥1 and≤10</a:t>
            </a:r>
            <a:r>
              <a:rPr lang="en-US" sz="2800" dirty="0" smtClean="0"/>
              <a:t>)</a:t>
            </a:r>
          </a:p>
          <a:p>
            <a:pPr marL="342900" lvl="5" indent="-228600"/>
            <a:r>
              <a:rPr lang="en-US" sz="2800" dirty="0" smtClean="0"/>
              <a:t> </a:t>
            </a:r>
            <a:r>
              <a:rPr lang="en-US" sz="2800" dirty="0" err="1"/>
              <a:t>peripubertal</a:t>
            </a:r>
            <a:r>
              <a:rPr lang="en-US" sz="2800" dirty="0"/>
              <a:t>/adolescent (age 10</a:t>
            </a:r>
            <a:r>
              <a:rPr lang="en-US" sz="2800" i="1" dirty="0"/>
              <a:t>&lt;</a:t>
            </a:r>
            <a:r>
              <a:rPr lang="en-US" sz="2800" dirty="0"/>
              <a:t>x</a:t>
            </a:r>
            <a:r>
              <a:rPr lang="en-US" sz="2800" i="1" dirty="0"/>
              <a:t>&lt;</a:t>
            </a:r>
            <a:r>
              <a:rPr lang="en-US" sz="2800" dirty="0"/>
              <a:t>18) </a:t>
            </a:r>
            <a:endParaRPr lang="en-US" sz="2800" dirty="0" smtClean="0"/>
          </a:p>
          <a:p>
            <a:pPr marL="342900" lvl="5" indent="-228600"/>
            <a:r>
              <a:rPr lang="en-US" sz="2800" dirty="0" smtClean="0"/>
              <a:t>adult </a:t>
            </a:r>
            <a:r>
              <a:rPr lang="en-US" sz="2800" dirty="0"/>
              <a:t>(age≥18) ages.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0" y="228600"/>
            <a:ext cx="33528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outcomes</a:t>
            </a:r>
            <a:endParaRPr lang="fa-IR" sz="5400" b="1" dirty="0"/>
          </a:p>
        </p:txBody>
      </p:sp>
    </p:spTree>
    <p:extLst>
      <p:ext uri="{BB962C8B-B14F-4D97-AF65-F5344CB8AC3E}">
        <p14:creationId xmlns:p14="http://schemas.microsoft.com/office/powerpoint/2010/main" val="827930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199"/>
            <a:ext cx="7848600" cy="1298601"/>
          </a:xfrm>
        </p:spPr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</a:rPr>
              <a:t>Results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077200" cy="5486400"/>
          </a:xfrm>
        </p:spPr>
        <p:txBody>
          <a:bodyPr>
            <a:normAutofit/>
          </a:bodyPr>
          <a:lstStyle/>
          <a:p>
            <a:r>
              <a:rPr lang="en-US" sz="2800" dirty="0"/>
              <a:t>A total of </a:t>
            </a:r>
            <a:r>
              <a:rPr lang="en-US" sz="2800" dirty="0">
                <a:solidFill>
                  <a:srgbClr val="FF0000"/>
                </a:solidFill>
              </a:rPr>
              <a:t>722 </a:t>
            </a:r>
            <a:r>
              <a:rPr lang="en-US" sz="2800" dirty="0"/>
              <a:t>manuscripts were identified upon initial </a:t>
            </a:r>
            <a:r>
              <a:rPr lang="en-US" sz="2800" dirty="0" smtClean="0"/>
              <a:t>/.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>
                <a:solidFill>
                  <a:srgbClr val="7030A0"/>
                </a:solidFill>
              </a:rPr>
              <a:t>PubMed </a:t>
            </a:r>
            <a:r>
              <a:rPr lang="en-US" sz="2800" dirty="0" err="1">
                <a:solidFill>
                  <a:srgbClr val="7030A0"/>
                </a:solidFill>
              </a:rPr>
              <a:t>searcMedlineh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exclusion criteria and independent screening for </a:t>
            </a:r>
            <a:r>
              <a:rPr lang="en-US" sz="2800" dirty="0" smtClean="0"/>
              <a:t>manuscript relevance</a:t>
            </a:r>
            <a:r>
              <a:rPr lang="en-US" sz="2800" dirty="0"/>
              <a:t>, a total of </a:t>
            </a:r>
            <a:r>
              <a:rPr lang="en-US" sz="2800" dirty="0">
                <a:solidFill>
                  <a:srgbClr val="FF0000"/>
                </a:solidFill>
              </a:rPr>
              <a:t>68</a:t>
            </a:r>
            <a:r>
              <a:rPr lang="en-US" sz="2800" dirty="0"/>
              <a:t> </a:t>
            </a:r>
            <a:r>
              <a:rPr lang="en-US" sz="2800" dirty="0" err="1" smtClean="0"/>
              <a:t>manuscriptswere</a:t>
            </a:r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Posetive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Spermatogonia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800" dirty="0" smtClean="0"/>
              <a:t>100</a:t>
            </a:r>
            <a:r>
              <a:rPr lang="en-US" sz="2800" dirty="0"/>
              <a:t>% and 83% of the fetal/infantile and </a:t>
            </a:r>
            <a:r>
              <a:rPr lang="en-US" sz="2800" dirty="0" err="1" smtClean="0"/>
              <a:t>prepubertal</a:t>
            </a:r>
            <a:r>
              <a:rPr lang="en-US" sz="2800" dirty="0"/>
              <a:t> </a:t>
            </a:r>
            <a:r>
              <a:rPr lang="en-US" sz="2800" dirty="0" smtClean="0"/>
              <a:t>patients </a:t>
            </a:r>
          </a:p>
          <a:p>
            <a:r>
              <a:rPr lang="en-US" sz="2800" dirty="0" smtClean="0"/>
              <a:t>42.7% and </a:t>
            </a:r>
            <a:r>
              <a:rPr lang="en-US" sz="2800" dirty="0"/>
              <a:t>48.5% of the </a:t>
            </a:r>
            <a:r>
              <a:rPr lang="en-US" sz="2800" dirty="0" err="1"/>
              <a:t>peripubertal</a:t>
            </a:r>
            <a:r>
              <a:rPr lang="en-US" sz="2800" dirty="0"/>
              <a:t> and adult </a:t>
            </a:r>
            <a:r>
              <a:rPr lang="en-US" sz="2800" dirty="0" smtClean="0"/>
              <a:t>groups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8210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7848600" cy="1524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Testosterone </a:t>
            </a:r>
            <a:r>
              <a:rPr lang="en-US" sz="3600" dirty="0">
                <a:solidFill>
                  <a:srgbClr val="FF0000"/>
                </a:solidFill>
              </a:rPr>
              <a:t>replacement therapy </a:t>
            </a:r>
            <a:r>
              <a:rPr lang="en-US" sz="3600" b="1" dirty="0">
                <a:solidFill>
                  <a:srgbClr val="FF0000"/>
                </a:solidFill>
              </a:rPr>
              <a:t>(</a:t>
            </a:r>
            <a:r>
              <a:rPr lang="en-US" sz="3600" b="1" dirty="0" smtClean="0">
                <a:solidFill>
                  <a:srgbClr val="FF0000"/>
                </a:solidFill>
              </a:rPr>
              <a:t>TRT)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7924800" cy="5257800"/>
          </a:xfrm>
        </p:spPr>
        <p:txBody>
          <a:bodyPr>
            <a:normAutofit/>
          </a:bodyPr>
          <a:lstStyle/>
          <a:p>
            <a:r>
              <a:rPr lang="en-US" sz="3200" dirty="0"/>
              <a:t>Only </a:t>
            </a:r>
            <a:r>
              <a:rPr lang="en-US" sz="3200" dirty="0">
                <a:solidFill>
                  <a:srgbClr val="7030A0"/>
                </a:solidFill>
              </a:rPr>
              <a:t>six</a:t>
            </a:r>
            <a:r>
              <a:rPr lang="en-US" sz="3200" dirty="0"/>
              <a:t> adult patients reported having testosterone </a:t>
            </a:r>
            <a:r>
              <a:rPr lang="en-US" sz="3200" dirty="0" smtClean="0"/>
              <a:t>replacement Therapy</a:t>
            </a:r>
          </a:p>
          <a:p>
            <a:r>
              <a:rPr lang="en-US" sz="3200" dirty="0" err="1" smtClean="0">
                <a:solidFill>
                  <a:srgbClr val="FF0000"/>
                </a:solidFill>
              </a:rPr>
              <a:t>Mosaism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/>
              <a:t>The majority of the patients (96.1%) were non-mosaic 47 </a:t>
            </a:r>
            <a:r>
              <a:rPr lang="en-US" sz="3200" dirty="0" smtClean="0"/>
              <a:t>XXY (</a:t>
            </a:r>
            <a:r>
              <a:rPr lang="en-US" sz="3200" i="1" dirty="0" smtClean="0"/>
              <a:t>n</a:t>
            </a:r>
            <a:r>
              <a:rPr lang="en-US" sz="3200" dirty="0"/>
              <a:t>= 369) based on peripheral blood </a:t>
            </a:r>
            <a:r>
              <a:rPr lang="en-US" sz="3200" dirty="0" smtClean="0"/>
              <a:t>karyotyping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Ten of the 15 </a:t>
            </a:r>
            <a:r>
              <a:rPr lang="en-US" sz="3200" dirty="0" smtClean="0"/>
              <a:t>mosaic patients (66.7%) were positive for </a:t>
            </a:r>
            <a:r>
              <a:rPr lang="en-US" sz="3200" dirty="0" err="1" smtClean="0"/>
              <a:t>spermatogonia</a:t>
            </a:r>
            <a:r>
              <a:rPr lang="en-US" sz="3200" dirty="0" smtClean="0"/>
              <a:t> on </a:t>
            </a:r>
            <a:r>
              <a:rPr lang="en-US" sz="3200" dirty="0" err="1" smtClean="0"/>
              <a:t>biopsyy</a:t>
            </a:r>
            <a:r>
              <a:rPr lang="en-US" sz="3200" dirty="0" smtClean="0"/>
              <a:t> (TRT) prior to their biopsy</a:t>
            </a:r>
          </a:p>
        </p:txBody>
      </p:sp>
    </p:spTree>
    <p:extLst>
      <p:ext uri="{BB962C8B-B14F-4D97-AF65-F5344CB8AC3E}">
        <p14:creationId xmlns:p14="http://schemas.microsoft.com/office/powerpoint/2010/main" val="7210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TESE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Most of the patients were biopsied by either </a:t>
            </a:r>
            <a:r>
              <a:rPr lang="en-US" sz="3600" dirty="0">
                <a:solidFill>
                  <a:srgbClr val="7030A0"/>
                </a:solidFill>
              </a:rPr>
              <a:t>fine needle aspiration </a:t>
            </a:r>
            <a:r>
              <a:rPr lang="en-US" sz="3600" dirty="0"/>
              <a:t>or </a:t>
            </a:r>
            <a:r>
              <a:rPr lang="en-US" sz="3600" dirty="0" err="1" smtClean="0">
                <a:solidFill>
                  <a:srgbClr val="7030A0"/>
                </a:solidFill>
              </a:rPr>
              <a:t>conventio</a:t>
            </a:r>
            <a:r>
              <a:rPr lang="en-US" sz="3600" dirty="0" smtClean="0">
                <a:solidFill>
                  <a:srgbClr val="7030A0"/>
                </a:solidFill>
              </a:rPr>
              <a:t> TESE</a:t>
            </a:r>
          </a:p>
          <a:p>
            <a:r>
              <a:rPr lang="en-US" sz="3600" dirty="0" smtClean="0">
                <a:solidFill>
                  <a:srgbClr val="7030A0"/>
                </a:solidFill>
              </a:rPr>
              <a:t>three </a:t>
            </a:r>
            <a:r>
              <a:rPr lang="en-US" sz="3600" dirty="0"/>
              <a:t>manuscripts detailed adult KS patients undergoing </a:t>
            </a:r>
            <a:r>
              <a:rPr lang="en-US" sz="3600" dirty="0" smtClean="0"/>
              <a:t>Only </a:t>
            </a:r>
            <a:r>
              <a:rPr lang="en-US" sz="3600" dirty="0" err="1" smtClean="0">
                <a:solidFill>
                  <a:srgbClr val="7030A0"/>
                </a:solidFill>
              </a:rPr>
              <a:t>mTESE</a:t>
            </a:r>
            <a:endParaRPr lang="en-US" sz="3600" dirty="0">
              <a:solidFill>
                <a:srgbClr val="7030A0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1617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533400"/>
            <a:ext cx="8001000" cy="248443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382000" cy="5334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sperm </a:t>
            </a:r>
            <a:r>
              <a:rPr lang="en-US" sz="3200" dirty="0"/>
              <a:t>retrieval </a:t>
            </a:r>
            <a:r>
              <a:rPr lang="en-US" sz="3200" dirty="0" smtClean="0"/>
              <a:t>rates via </a:t>
            </a:r>
            <a:r>
              <a:rPr lang="en-US" sz="3200" dirty="0"/>
              <a:t>TESE</a:t>
            </a:r>
            <a:r>
              <a:rPr lang="en-US" sz="3200" dirty="0">
                <a:solidFill>
                  <a:srgbClr val="7030A0"/>
                </a:solidFill>
              </a:rPr>
              <a:t>/micro-TESE</a:t>
            </a:r>
            <a:r>
              <a:rPr lang="en-US" sz="3200" dirty="0"/>
              <a:t> have been reported to be ∼</a:t>
            </a:r>
            <a:r>
              <a:rPr lang="en-US" sz="3200" dirty="0" smtClean="0">
                <a:solidFill>
                  <a:srgbClr val="7030A0"/>
                </a:solidFill>
              </a:rPr>
              <a:t>50%</a:t>
            </a:r>
          </a:p>
          <a:p>
            <a:r>
              <a:rPr lang="en-US" sz="3200" dirty="0" err="1" smtClean="0"/>
              <a:t>spermatogonia</a:t>
            </a:r>
            <a:r>
              <a:rPr lang="en-US" sz="3200" dirty="0" smtClean="0"/>
              <a:t> </a:t>
            </a:r>
            <a:r>
              <a:rPr lang="en-US" sz="3200" dirty="0" smtClean="0"/>
              <a:t>is found </a:t>
            </a:r>
            <a:r>
              <a:rPr lang="en-US" sz="3200" dirty="0" smtClean="0">
                <a:solidFill>
                  <a:srgbClr val="7030A0"/>
                </a:solidFill>
              </a:rPr>
              <a:t>(</a:t>
            </a:r>
            <a:r>
              <a:rPr lang="en-US" sz="3200" dirty="0">
                <a:solidFill>
                  <a:srgbClr val="7030A0"/>
                </a:solidFill>
              </a:rPr>
              <a:t>near 100%) up </a:t>
            </a:r>
            <a:r>
              <a:rPr lang="en-US" sz="3200" dirty="0" smtClean="0">
                <a:solidFill>
                  <a:srgbClr val="7030A0"/>
                </a:solidFill>
              </a:rPr>
              <a:t>through age </a:t>
            </a:r>
            <a:r>
              <a:rPr lang="en-US" sz="3200" dirty="0">
                <a:solidFill>
                  <a:srgbClr val="7030A0"/>
                </a:solidFill>
              </a:rPr>
              <a:t>10</a:t>
            </a:r>
            <a:r>
              <a:rPr lang="en-US" sz="3200" dirty="0" smtClean="0">
                <a:solidFill>
                  <a:srgbClr val="7030A0"/>
                </a:solidFill>
              </a:rPr>
              <a:t>.</a:t>
            </a:r>
          </a:p>
          <a:p>
            <a:r>
              <a:rPr lang="en-US" sz="3200" dirty="0" smtClean="0"/>
              <a:t>patients </a:t>
            </a:r>
            <a:r>
              <a:rPr lang="en-US" sz="3200" dirty="0"/>
              <a:t>transition to adolescence and </a:t>
            </a:r>
            <a:r>
              <a:rPr lang="en-US" sz="3200" dirty="0" smtClean="0"/>
              <a:t>early adulthood</a:t>
            </a:r>
            <a:r>
              <a:rPr lang="en-US" sz="3200" dirty="0"/>
              <a:t>, the chance of finding </a:t>
            </a:r>
            <a:r>
              <a:rPr lang="en-US" sz="3200" dirty="0" err="1"/>
              <a:t>spermatogonia</a:t>
            </a:r>
            <a:r>
              <a:rPr lang="en-US" sz="3200" dirty="0"/>
              <a:t> on biopsy </a:t>
            </a:r>
            <a:r>
              <a:rPr lang="en-US" sz="3200" dirty="0" smtClean="0"/>
              <a:t>declines to </a:t>
            </a:r>
            <a:r>
              <a:rPr lang="en-US" sz="3200" dirty="0"/>
              <a:t>around </a:t>
            </a:r>
            <a:r>
              <a:rPr lang="en-US" sz="3200" dirty="0">
                <a:solidFill>
                  <a:srgbClr val="7030A0"/>
                </a:solidFill>
              </a:rPr>
              <a:t>40–50%</a:t>
            </a:r>
            <a:r>
              <a:rPr lang="en-US" sz="3200" dirty="0"/>
              <a:t> with no significant differences in older </a:t>
            </a:r>
            <a:r>
              <a:rPr lang="en-US" sz="3200" dirty="0" err="1" smtClean="0"/>
              <a:t>Klinefelter</a:t>
            </a:r>
            <a:r>
              <a:rPr lang="en-US" sz="3200" dirty="0"/>
              <a:t> </a:t>
            </a:r>
            <a:r>
              <a:rPr lang="en-US" sz="3200" dirty="0" smtClean="0">
                <a:solidFill>
                  <a:srgbClr val="7030A0"/>
                </a:solidFill>
              </a:rPr>
              <a:t>adult patients</a:t>
            </a:r>
          </a:p>
        </p:txBody>
      </p:sp>
    </p:spTree>
    <p:extLst>
      <p:ext uri="{BB962C8B-B14F-4D97-AF65-F5344CB8AC3E}">
        <p14:creationId xmlns:p14="http://schemas.microsoft.com/office/powerpoint/2010/main" val="404751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TESE negative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This meta-analysis found that the rates of finding </a:t>
            </a:r>
            <a:r>
              <a:rPr lang="en-US" sz="3200" dirty="0" err="1"/>
              <a:t>spermatogonia</a:t>
            </a:r>
            <a:r>
              <a:rPr lang="en-US" sz="3200" dirty="0"/>
              <a:t> in spermatozoa negative patients (TESE negative) were </a:t>
            </a:r>
            <a:r>
              <a:rPr lang="en-US" sz="3200" dirty="0">
                <a:solidFill>
                  <a:srgbClr val="0070C0"/>
                </a:solidFill>
              </a:rPr>
              <a:t>46.4% and 24.3% for the </a:t>
            </a:r>
            <a:r>
              <a:rPr lang="en-US" sz="3200" dirty="0" err="1">
                <a:solidFill>
                  <a:srgbClr val="0070C0"/>
                </a:solidFill>
              </a:rPr>
              <a:t>peripubertal</a:t>
            </a:r>
            <a:r>
              <a:rPr lang="en-US" sz="3200" dirty="0">
                <a:solidFill>
                  <a:srgbClr val="0070C0"/>
                </a:solidFill>
              </a:rPr>
              <a:t>/adolescent and adult groups, respectively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991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200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Barriers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First</a:t>
            </a:r>
            <a:r>
              <a:rPr lang="en-US" sz="3600" dirty="0"/>
              <a:t>, many KS patients remain undiagnosed until </a:t>
            </a:r>
            <a:r>
              <a:rPr lang="en-US" sz="3600" dirty="0" smtClean="0"/>
              <a:t>adulthood</a:t>
            </a:r>
          </a:p>
          <a:p>
            <a:endParaRPr lang="en-US" sz="3600" dirty="0"/>
          </a:p>
          <a:p>
            <a:r>
              <a:rPr lang="en-US" sz="3600" dirty="0" smtClean="0"/>
              <a:t>secondary barrier </a:t>
            </a:r>
            <a:r>
              <a:rPr lang="en-US" sz="3600" dirty="0"/>
              <a:t>of, at best, a 48.5% chance of finding </a:t>
            </a:r>
            <a:r>
              <a:rPr lang="en-US" sz="3600" dirty="0" err="1"/>
              <a:t>spermatogonia</a:t>
            </a:r>
            <a:r>
              <a:rPr lang="en-US" sz="3600" dirty="0"/>
              <a:t> on biopsy.</a:t>
            </a:r>
          </a:p>
        </p:txBody>
      </p:sp>
    </p:spTree>
    <p:extLst>
      <p:ext uri="{BB962C8B-B14F-4D97-AF65-F5344CB8AC3E}">
        <p14:creationId xmlns:p14="http://schemas.microsoft.com/office/powerpoint/2010/main" val="4626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448734"/>
            <a:ext cx="8001000" cy="2353733"/>
          </a:xfrm>
        </p:spPr>
        <p:txBody>
          <a:bodyPr/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>
                <a:solidFill>
                  <a:srgbClr val="FF0000"/>
                </a:solidFill>
              </a:rPr>
              <a:t>Aim of study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7848600" cy="4343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Sadri showed</a:t>
            </a:r>
            <a:r>
              <a:rPr lang="en-US" sz="3600" dirty="0" smtClean="0"/>
              <a:t>: the </a:t>
            </a:r>
            <a:r>
              <a:rPr lang="en-US" sz="3600" dirty="0" smtClean="0"/>
              <a:t>successful </a:t>
            </a:r>
            <a:r>
              <a:rPr lang="en-US" sz="3600" dirty="0" smtClean="0">
                <a:solidFill>
                  <a:srgbClr val="C00000"/>
                </a:solidFill>
              </a:rPr>
              <a:t>propagation</a:t>
            </a:r>
            <a:r>
              <a:rPr lang="en-US" sz="3600" dirty="0" smtClean="0"/>
              <a:t> </a:t>
            </a:r>
            <a:r>
              <a:rPr lang="en-US" sz="3600" dirty="0"/>
              <a:t>of immature human SSCs for up to </a:t>
            </a:r>
            <a:r>
              <a:rPr lang="en-US" sz="3600" dirty="0">
                <a:solidFill>
                  <a:srgbClr val="FF0000"/>
                </a:solidFill>
              </a:rPr>
              <a:t>29 weeks </a:t>
            </a:r>
            <a:r>
              <a:rPr lang="en-US" sz="3600" dirty="0"/>
              <a:t>with </a:t>
            </a:r>
            <a:r>
              <a:rPr lang="en-US" sz="3600" dirty="0" smtClean="0"/>
              <a:t>almost </a:t>
            </a:r>
            <a:r>
              <a:rPr lang="en-US" sz="3600" dirty="0" smtClean="0">
                <a:solidFill>
                  <a:srgbClr val="FF0000"/>
                </a:solidFill>
              </a:rPr>
              <a:t>10-fold </a:t>
            </a:r>
            <a:r>
              <a:rPr lang="en-US" sz="3600" dirty="0"/>
              <a:t>increase in number of SSCs in 11 days of culturing</a:t>
            </a:r>
          </a:p>
        </p:txBody>
      </p:sp>
    </p:spTree>
    <p:extLst>
      <p:ext uri="{BB962C8B-B14F-4D97-AF65-F5344CB8AC3E}">
        <p14:creationId xmlns:p14="http://schemas.microsoft.com/office/powerpoint/2010/main" val="142508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1219200"/>
            <a:ext cx="6884987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285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Autotransplantation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theoretical success of SSC </a:t>
            </a:r>
            <a:r>
              <a:rPr lang="en-US" sz="3200" dirty="0" err="1" smtClean="0"/>
              <a:t>autotransplantation</a:t>
            </a:r>
            <a:r>
              <a:rPr lang="en-US" sz="3200" dirty="0" smtClean="0"/>
              <a:t> in children after undergoing chemotherapy</a:t>
            </a:r>
          </a:p>
          <a:p>
            <a:r>
              <a:rPr lang="en-US" sz="3200" dirty="0" smtClean="0"/>
              <a:t> KS patients differ in that their testicular architecture is defined by massive </a:t>
            </a:r>
            <a:r>
              <a:rPr lang="en-US" sz="3200" dirty="0" smtClean="0">
                <a:solidFill>
                  <a:srgbClr val="7030A0"/>
                </a:solidFill>
              </a:rPr>
              <a:t>hyalinization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7030A0"/>
                </a:solidFill>
              </a:rPr>
              <a:t>tubular degeneration </a:t>
            </a:r>
            <a:r>
              <a:rPr lang="en-US" sz="3200" dirty="0" smtClean="0"/>
              <a:t>and </a:t>
            </a:r>
            <a:r>
              <a:rPr lang="en-US" sz="3200" dirty="0" err="1" smtClean="0">
                <a:solidFill>
                  <a:srgbClr val="7030A0"/>
                </a:solidFill>
              </a:rPr>
              <a:t>Leydig</a:t>
            </a:r>
            <a:r>
              <a:rPr lang="en-US" sz="3200" dirty="0" smtClean="0">
                <a:solidFill>
                  <a:srgbClr val="7030A0"/>
                </a:solidFill>
              </a:rPr>
              <a:t> cell hyperplasia</a:t>
            </a:r>
            <a:endParaRPr lang="en-US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64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74638"/>
            <a:ext cx="7772400" cy="6126162"/>
          </a:xfrm>
        </p:spPr>
        <p:txBody>
          <a:bodyPr>
            <a:noAutofit/>
          </a:bodyPr>
          <a:lstStyle/>
          <a:p>
            <a:r>
              <a:rPr lang="en-US" sz="3200" dirty="0" smtClean="0"/>
              <a:t>Germ cell transplantation has been successfully performed in various species such as bovine, goat and monkey models, they do not mimic the fibrotic architecture of a typical KS patient </a:t>
            </a:r>
          </a:p>
          <a:p>
            <a:endParaRPr lang="en-US" sz="3200" dirty="0"/>
          </a:p>
          <a:p>
            <a:r>
              <a:rPr lang="en-US" sz="3200" dirty="0" smtClean="0"/>
              <a:t>Successful </a:t>
            </a:r>
            <a:r>
              <a:rPr lang="en-US" sz="3200" dirty="0"/>
              <a:t>transplantation of </a:t>
            </a:r>
            <a:r>
              <a:rPr lang="en-US" sz="3200" dirty="0" smtClean="0">
                <a:solidFill>
                  <a:srgbClr val="FF0000"/>
                </a:solidFill>
              </a:rPr>
              <a:t>GFP XY </a:t>
            </a:r>
            <a:r>
              <a:rPr lang="en-US" sz="3200" dirty="0">
                <a:solidFill>
                  <a:srgbClr val="FF0000"/>
                </a:solidFill>
              </a:rPr>
              <a:t>SSC </a:t>
            </a:r>
            <a:r>
              <a:rPr lang="en-US" sz="3200" dirty="0" smtClean="0"/>
              <a:t>their </a:t>
            </a:r>
            <a:r>
              <a:rPr lang="en-US" sz="3200" dirty="0"/>
              <a:t>young and adult XXY mouse model. After 12 </a:t>
            </a:r>
            <a:r>
              <a:rPr lang="en-US" sz="3200" dirty="0" smtClean="0"/>
              <a:t>weeks, 21.7</a:t>
            </a:r>
            <a:r>
              <a:rPr lang="en-US" sz="3200" dirty="0"/>
              <a:t>% and 44.4% of adult and young recipients, respectively, were </a:t>
            </a:r>
            <a:r>
              <a:rPr lang="en-US" sz="3200" dirty="0" smtClean="0"/>
              <a:t>GFP positive </a:t>
            </a:r>
            <a:r>
              <a:rPr lang="en-US" sz="3200" dirty="0"/>
              <a:t>indicating the presence of donor </a:t>
            </a:r>
            <a:r>
              <a:rPr lang="en-US" sz="3200" dirty="0" err="1"/>
              <a:t>spermatogonia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493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Cryptorchidism in KS patients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</a:t>
            </a:r>
            <a:r>
              <a:rPr lang="en-US" sz="3200" dirty="0"/>
              <a:t>most frequent congenital birth defect in male </a:t>
            </a:r>
            <a:r>
              <a:rPr lang="en-US" sz="3200" dirty="0" smtClean="0"/>
              <a:t>children </a:t>
            </a:r>
          </a:p>
          <a:p>
            <a:r>
              <a:rPr lang="en-US" sz="3200" dirty="0" smtClean="0"/>
              <a:t>An </a:t>
            </a:r>
            <a:r>
              <a:rPr lang="en-US" sz="3200" dirty="0"/>
              <a:t>important risk factor for infertility </a:t>
            </a:r>
            <a:endParaRPr lang="en-US" sz="3200" dirty="0" smtClean="0"/>
          </a:p>
          <a:p>
            <a:r>
              <a:rPr lang="en-US" sz="3200" dirty="0" smtClean="0"/>
              <a:t>boys </a:t>
            </a:r>
            <a:r>
              <a:rPr lang="en-US" sz="3200" dirty="0"/>
              <a:t>with persistent cryptorchidism have 17-fold greater odds </a:t>
            </a:r>
            <a:r>
              <a:rPr lang="en-US" sz="3200" dirty="0" smtClean="0"/>
              <a:t>of having </a:t>
            </a:r>
            <a:r>
              <a:rPr lang="en-US" sz="3200" dirty="0"/>
              <a:t>a genetic alteration with KS being the most common </a:t>
            </a:r>
            <a:r>
              <a:rPr lang="en-US" sz="3200" dirty="0" smtClean="0"/>
              <a:t>genetic alteration </a:t>
            </a:r>
            <a:r>
              <a:rPr lang="en-US" sz="3200" dirty="0"/>
              <a:t>associated with cryptorchidism</a:t>
            </a:r>
          </a:p>
        </p:txBody>
      </p:sp>
    </p:spTree>
    <p:extLst>
      <p:ext uri="{BB962C8B-B14F-4D97-AF65-F5344CB8AC3E}">
        <p14:creationId xmlns:p14="http://schemas.microsoft.com/office/powerpoint/2010/main" val="146266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Testicular </a:t>
            </a:r>
            <a:r>
              <a:rPr lang="en-US" dirty="0" err="1">
                <a:solidFill>
                  <a:srgbClr val="FF0000"/>
                </a:solidFill>
              </a:rPr>
              <a:t>mosaicism</a:t>
            </a:r>
            <a:r>
              <a:rPr lang="en-US" dirty="0">
                <a:solidFill>
                  <a:srgbClr val="FF0000"/>
                </a:solidFill>
              </a:rPr>
              <a:t> in KS patients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</a:t>
            </a:r>
            <a:r>
              <a:rPr lang="en-US" sz="3200" dirty="0"/>
              <a:t>majority of primary spermatocytes in </a:t>
            </a:r>
            <a:r>
              <a:rPr lang="en-US" sz="3200" dirty="0" err="1" smtClean="0"/>
              <a:t>nonmosaic</a:t>
            </a:r>
            <a:r>
              <a:rPr lang="en-US" sz="3200" dirty="0"/>
              <a:t> </a:t>
            </a:r>
            <a:r>
              <a:rPr lang="en-US" sz="3200" dirty="0" smtClean="0"/>
              <a:t>KS </a:t>
            </a:r>
            <a:r>
              <a:rPr lang="en-US" sz="3200" dirty="0"/>
              <a:t>patients are 47XXY and could possibly develop into </a:t>
            </a:r>
            <a:r>
              <a:rPr lang="en-US" sz="3200" dirty="0" err="1" smtClean="0"/>
              <a:t>postmeiotic</a:t>
            </a:r>
            <a:r>
              <a:rPr lang="en-US" sz="3200" dirty="0"/>
              <a:t> </a:t>
            </a:r>
            <a:r>
              <a:rPr lang="en-US" sz="3200" dirty="0" smtClean="0"/>
              <a:t>cells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smtClean="0"/>
              <a:t>In </a:t>
            </a:r>
            <a:r>
              <a:rPr lang="en-US" sz="3200" dirty="0"/>
              <a:t>addition, occasional 46XY </a:t>
            </a:r>
            <a:r>
              <a:rPr lang="en-US" sz="3200" dirty="0" err="1"/>
              <a:t>spermatogonial</a:t>
            </a:r>
            <a:r>
              <a:rPr lang="en-US" sz="3200" dirty="0"/>
              <a:t> cells </a:t>
            </a:r>
            <a:r>
              <a:rPr lang="en-US" sz="3200" dirty="0" smtClean="0"/>
              <a:t>are present </a:t>
            </a:r>
            <a:r>
              <a:rPr lang="en-US" sz="3200" dirty="0"/>
              <a:t>in non-mosaic KS patients</a:t>
            </a:r>
          </a:p>
        </p:txBody>
      </p:sp>
    </p:spTree>
    <p:extLst>
      <p:ext uri="{BB962C8B-B14F-4D97-AF65-F5344CB8AC3E}">
        <p14:creationId xmlns:p14="http://schemas.microsoft.com/office/powerpoint/2010/main" val="180870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33" y="304800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Hormonal profiles as </a:t>
            </a:r>
            <a:r>
              <a:rPr lang="en-US" dirty="0" smtClean="0">
                <a:solidFill>
                  <a:srgbClr val="FF0000"/>
                </a:solidFill>
              </a:rPr>
              <a:t>predictors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077200" cy="4800600"/>
          </a:xfrm>
        </p:spPr>
        <p:txBody>
          <a:bodyPr>
            <a:normAutofit fontScale="92500"/>
          </a:bodyPr>
          <a:lstStyle/>
          <a:p>
            <a:r>
              <a:rPr lang="en-US" sz="3000" b="1" dirty="0">
                <a:solidFill>
                  <a:srgbClr val="C00000"/>
                </a:solidFill>
              </a:rPr>
              <a:t>FSH</a:t>
            </a:r>
            <a:r>
              <a:rPr lang="en-US" sz="2400" dirty="0"/>
              <a:t> </a:t>
            </a:r>
            <a:r>
              <a:rPr lang="en-US" sz="2400" dirty="0" smtClean="0"/>
              <a:t>≥10 IU/L: </a:t>
            </a:r>
            <a:r>
              <a:rPr lang="en-US" sz="2400" dirty="0"/>
              <a:t>sign of </a:t>
            </a:r>
            <a:r>
              <a:rPr lang="en-US" sz="2400" dirty="0" smtClean="0"/>
              <a:t>testicular failure.</a:t>
            </a:r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sz="2400" dirty="0" smtClean="0"/>
              <a:t>Patients </a:t>
            </a:r>
            <a:r>
              <a:rPr lang="en-US" sz="2400" dirty="0"/>
              <a:t>aged 10–14 </a:t>
            </a:r>
            <a:r>
              <a:rPr lang="en-US" sz="2400" dirty="0" smtClean="0"/>
              <a:t>with </a:t>
            </a:r>
            <a:r>
              <a:rPr lang="en-US" sz="2400" dirty="0"/>
              <a:t>an </a:t>
            </a:r>
            <a:r>
              <a:rPr lang="en-US" sz="2400" dirty="0" smtClean="0"/>
              <a:t>FSH </a:t>
            </a:r>
            <a:r>
              <a:rPr lang="en-US" sz="2400" dirty="0" smtClean="0"/>
              <a:t>≥7 </a:t>
            </a:r>
            <a:r>
              <a:rPr lang="en-US" sz="2400" dirty="0"/>
              <a:t>IU/L showed ‘germ cell depletion and significant </a:t>
            </a:r>
            <a:r>
              <a:rPr lang="en-US" sz="2400" dirty="0" err="1" smtClean="0"/>
              <a:t>Sertoli</a:t>
            </a:r>
            <a:r>
              <a:rPr lang="en-US" sz="2400" dirty="0"/>
              <a:t> </a:t>
            </a:r>
            <a:r>
              <a:rPr lang="en-US" sz="2400" dirty="0" smtClean="0"/>
              <a:t>cell </a:t>
            </a:r>
            <a:r>
              <a:rPr lang="en-US" sz="2400" dirty="0" smtClean="0"/>
              <a:t>degeneration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sz="3000" b="1" dirty="0">
                <a:solidFill>
                  <a:srgbClr val="C00000"/>
                </a:solidFill>
              </a:rPr>
              <a:t>LH</a:t>
            </a:r>
            <a:r>
              <a:rPr lang="en-US" sz="2400" dirty="0"/>
              <a:t>&gt; 7 IU/L showed germ cell depletion. LH levels were elevated in two </a:t>
            </a:r>
            <a:r>
              <a:rPr lang="en-US" sz="2400" dirty="0" err="1"/>
              <a:t>spermatogonia</a:t>
            </a:r>
            <a:r>
              <a:rPr lang="en-US" sz="2400" dirty="0"/>
              <a:t> positive patients (10.3 and 12.0 IU/L</a:t>
            </a:r>
            <a:r>
              <a:rPr lang="en-US" sz="2400" dirty="0" smtClean="0"/>
              <a:t>).</a:t>
            </a:r>
          </a:p>
          <a:p>
            <a:pPr marL="114300" indent="0">
              <a:buNone/>
            </a:pPr>
            <a:endParaRPr lang="en-US" sz="2400" dirty="0"/>
          </a:p>
          <a:p>
            <a:r>
              <a:rPr lang="en-US" sz="2400" dirty="0" err="1"/>
              <a:t>Spermatogonia</a:t>
            </a:r>
            <a:r>
              <a:rPr lang="en-US" sz="2400" dirty="0"/>
              <a:t> negative patients have higher LH levels as a compensation mechanism for the increased level of </a:t>
            </a:r>
            <a:r>
              <a:rPr lang="en-US" sz="2400" dirty="0" err="1"/>
              <a:t>Leydig</a:t>
            </a:r>
            <a:r>
              <a:rPr lang="en-US" sz="2400" dirty="0"/>
              <a:t> cell hyperplasia and testicular fibrosis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5328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620000" cy="11430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Testosterone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This </a:t>
            </a:r>
            <a:r>
              <a:rPr lang="en-US" sz="3200" dirty="0"/>
              <a:t>analysis does not suggest testosterone level is predictive of </a:t>
            </a:r>
            <a:r>
              <a:rPr lang="en-US" sz="3200" dirty="0" smtClean="0"/>
              <a:t>the presence </a:t>
            </a:r>
            <a:r>
              <a:rPr lang="en-US" sz="3200" dirty="0"/>
              <a:t>of </a:t>
            </a:r>
            <a:r>
              <a:rPr lang="en-US" sz="3200" dirty="0" err="1" smtClean="0"/>
              <a:t>spermatogonia</a:t>
            </a:r>
            <a:r>
              <a:rPr lang="en-US" sz="3200" dirty="0" smtClean="0"/>
              <a:t>.</a:t>
            </a:r>
            <a:endParaRPr lang="en-US" sz="3200" dirty="0" smtClean="0"/>
          </a:p>
          <a:p>
            <a:r>
              <a:rPr lang="en-US" sz="3200" dirty="0"/>
              <a:t>50</a:t>
            </a:r>
            <a:r>
              <a:rPr lang="en-US" sz="3200" baseline="30000" dirty="0"/>
              <a:t>th</a:t>
            </a:r>
            <a:r>
              <a:rPr lang="en-US" sz="3200" dirty="0"/>
              <a:t> percentiles for testosterone level in 10 </a:t>
            </a:r>
            <a:r>
              <a:rPr lang="en-US" sz="3200" dirty="0" smtClean="0"/>
              <a:t>and 18 </a:t>
            </a:r>
            <a:r>
              <a:rPr lang="en-US" sz="3200" dirty="0"/>
              <a:t>years old are 0.3 and 15.2 </a:t>
            </a:r>
            <a:r>
              <a:rPr lang="en-US" sz="3200" dirty="0" err="1"/>
              <a:t>nmol</a:t>
            </a:r>
            <a:r>
              <a:rPr lang="en-US" sz="3200" dirty="0"/>
              <a:t>/L (equal to 9 and 438 </a:t>
            </a:r>
            <a:r>
              <a:rPr lang="en-US" sz="3200" dirty="0" err="1"/>
              <a:t>ng</a:t>
            </a:r>
            <a:r>
              <a:rPr lang="en-US" sz="3200" dirty="0"/>
              <a:t>/dl</a:t>
            </a:r>
          </a:p>
        </p:txBody>
      </p:sp>
    </p:spTree>
    <p:extLst>
      <p:ext uri="{BB962C8B-B14F-4D97-AF65-F5344CB8AC3E}">
        <p14:creationId xmlns:p14="http://schemas.microsoft.com/office/powerpoint/2010/main" val="384104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7696200" cy="510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FSH</a:t>
            </a:r>
            <a:r>
              <a:rPr lang="en-US" sz="2800" dirty="0" smtClean="0"/>
              <a:t> :The </a:t>
            </a:r>
            <a:r>
              <a:rPr lang="en-US" sz="2800" dirty="0"/>
              <a:t>only hormone that was significantly different between </a:t>
            </a:r>
            <a:r>
              <a:rPr lang="en-US" sz="2800" dirty="0" err="1" smtClean="0"/>
              <a:t>spermatogonia</a:t>
            </a:r>
            <a:r>
              <a:rPr lang="en-US" sz="2800" dirty="0"/>
              <a:t> </a:t>
            </a:r>
            <a:r>
              <a:rPr lang="en-US" sz="2800" dirty="0" smtClean="0"/>
              <a:t>positive </a:t>
            </a:r>
            <a:r>
              <a:rPr lang="en-US" sz="2800" dirty="0"/>
              <a:t>and negative groups was the FSH </a:t>
            </a:r>
            <a:r>
              <a:rPr lang="en-US" sz="2800" dirty="0" smtClean="0"/>
              <a:t>level</a:t>
            </a:r>
          </a:p>
          <a:p>
            <a:endParaRPr lang="en-US" sz="2800" dirty="0" smtClean="0"/>
          </a:p>
          <a:p>
            <a:r>
              <a:rPr lang="en-US" sz="2800" dirty="0" err="1" smtClean="0">
                <a:solidFill>
                  <a:srgbClr val="C00000"/>
                </a:solidFill>
              </a:rPr>
              <a:t>Inhibin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B</a:t>
            </a:r>
            <a:r>
              <a:rPr lang="en-US" sz="2800" dirty="0" smtClean="0"/>
              <a:t>: Is a </a:t>
            </a:r>
            <a:r>
              <a:rPr lang="en-US" sz="2800" dirty="0"/>
              <a:t>heterodimer </a:t>
            </a:r>
            <a:r>
              <a:rPr lang="en-US" sz="2800" dirty="0" smtClean="0"/>
              <a:t>(an </a:t>
            </a:r>
            <a:r>
              <a:rPr lang="en-US" sz="2800" i="1" dirty="0"/>
              <a:t>α </a:t>
            </a:r>
            <a:r>
              <a:rPr lang="en-US" sz="2800" dirty="0"/>
              <a:t>and </a:t>
            </a:r>
            <a:r>
              <a:rPr lang="en-US" sz="2800" i="1" dirty="0"/>
              <a:t>β </a:t>
            </a:r>
            <a:r>
              <a:rPr lang="en-US" sz="2800" dirty="0" smtClean="0"/>
              <a:t>subunits). Prior of puberty</a:t>
            </a:r>
            <a:r>
              <a:rPr lang="en-US" sz="2800" dirty="0"/>
              <a:t>, both of these subunits are produced by the </a:t>
            </a:r>
            <a:r>
              <a:rPr lang="en-US" sz="2800" dirty="0" err="1"/>
              <a:t>Sertoli</a:t>
            </a:r>
            <a:r>
              <a:rPr lang="en-US" sz="2800" dirty="0"/>
              <a:t> </a:t>
            </a:r>
            <a:r>
              <a:rPr lang="en-US" sz="2800" dirty="0" smtClean="0"/>
              <a:t>cells. </a:t>
            </a:r>
            <a:endParaRPr lang="en-US" sz="2800" dirty="0" smtClean="0"/>
          </a:p>
          <a:p>
            <a:r>
              <a:rPr lang="en-US" sz="2800" dirty="0" smtClean="0"/>
              <a:t>It would decline </a:t>
            </a:r>
            <a:r>
              <a:rPr lang="en-US" sz="2800" dirty="0"/>
              <a:t>in KS patients undergoing germ cell depletion. </a:t>
            </a:r>
          </a:p>
        </p:txBody>
      </p:sp>
    </p:spTree>
    <p:extLst>
      <p:ext uri="{BB962C8B-B14F-4D97-AF65-F5344CB8AC3E}">
        <p14:creationId xmlns:p14="http://schemas.microsoft.com/office/powerpoint/2010/main" val="73450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800"/>
            <a:ext cx="8501743" cy="5410200"/>
          </a:xfrm>
        </p:spPr>
      </p:pic>
    </p:spTree>
    <p:extLst>
      <p:ext uri="{BB962C8B-B14F-4D97-AF65-F5344CB8AC3E}">
        <p14:creationId xmlns:p14="http://schemas.microsoft.com/office/powerpoint/2010/main" val="8871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mostly case reports and smaller case </a:t>
            </a:r>
            <a:r>
              <a:rPr lang="en-US" sz="3200" dirty="0" smtClean="0"/>
              <a:t>series</a:t>
            </a:r>
          </a:p>
          <a:p>
            <a:r>
              <a:rPr lang="en-US" sz="3200" dirty="0"/>
              <a:t>these studies only focused on the presence or </a:t>
            </a:r>
            <a:r>
              <a:rPr lang="en-US" sz="3200" dirty="0" smtClean="0"/>
              <a:t>absence of </a:t>
            </a:r>
            <a:r>
              <a:rPr lang="en-US" sz="3200" dirty="0" err="1"/>
              <a:t>spermatogonia</a:t>
            </a:r>
            <a:r>
              <a:rPr lang="en-US" sz="3200" dirty="0"/>
              <a:t> without any </a:t>
            </a:r>
            <a:r>
              <a:rPr lang="en-US" sz="3200" dirty="0" smtClean="0"/>
              <a:t>quantification</a:t>
            </a:r>
          </a:p>
          <a:p>
            <a:r>
              <a:rPr lang="en-US" sz="3200" dirty="0"/>
              <a:t>difference in cohort </a:t>
            </a:r>
            <a:r>
              <a:rPr lang="en-US" sz="3200" dirty="0" smtClean="0"/>
              <a:t>sizes among </a:t>
            </a:r>
            <a:r>
              <a:rPr lang="en-US" sz="3200" dirty="0"/>
              <a:t>age group</a:t>
            </a:r>
          </a:p>
        </p:txBody>
      </p:sp>
    </p:spTree>
    <p:extLst>
      <p:ext uri="{BB962C8B-B14F-4D97-AF65-F5344CB8AC3E}">
        <p14:creationId xmlns:p14="http://schemas.microsoft.com/office/powerpoint/2010/main" val="247858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FSH and LH may end up </a:t>
            </a:r>
            <a:r>
              <a:rPr lang="en-US" sz="3600" dirty="0" err="1" smtClean="0"/>
              <a:t>havingbsome</a:t>
            </a:r>
            <a:r>
              <a:rPr lang="en-US" sz="3600" dirty="0" smtClean="0"/>
              <a:t> </a:t>
            </a:r>
            <a:r>
              <a:rPr lang="en-US" sz="3600" dirty="0"/>
              <a:t>predictive value in the adolescent cohort </a:t>
            </a:r>
            <a:endParaRPr lang="en-US" sz="3600" dirty="0" smtClean="0"/>
          </a:p>
          <a:p>
            <a:r>
              <a:rPr lang="en-US" sz="3600" dirty="0" smtClean="0"/>
              <a:t>testosterone and </a:t>
            </a:r>
            <a:r>
              <a:rPr lang="en-US" sz="3600" dirty="0"/>
              <a:t>inhibin B do not carry the same weight for finding </a:t>
            </a:r>
            <a:r>
              <a:rPr lang="en-US" sz="3600" dirty="0" err="1" smtClean="0"/>
              <a:t>spermatogonia</a:t>
            </a:r>
            <a:r>
              <a:rPr lang="en-US" sz="3600" dirty="0"/>
              <a:t> </a:t>
            </a:r>
            <a:r>
              <a:rPr lang="en-US" sz="3600" dirty="0" smtClean="0"/>
              <a:t>on </a:t>
            </a:r>
            <a:r>
              <a:rPr lang="en-US" sz="3600" dirty="0"/>
              <a:t>testicular biopsy</a:t>
            </a:r>
          </a:p>
        </p:txBody>
      </p:sp>
    </p:spTree>
    <p:extLst>
      <p:ext uri="{BB962C8B-B14F-4D97-AF65-F5344CB8AC3E}">
        <p14:creationId xmlns:p14="http://schemas.microsoft.com/office/powerpoint/2010/main" val="396125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Klinefelter</a:t>
            </a:r>
            <a:r>
              <a:rPr lang="en-US" dirty="0"/>
              <a:t> syndrome (KS) has been clinically defined by the </a:t>
            </a:r>
            <a:r>
              <a:rPr lang="en-US" dirty="0" smtClean="0"/>
              <a:t>presence of </a:t>
            </a:r>
            <a:r>
              <a:rPr lang="en-US" dirty="0" err="1"/>
              <a:t>gynecomastia</a:t>
            </a:r>
            <a:r>
              <a:rPr lang="en-US" dirty="0"/>
              <a:t>, tall stature, low testosterone, elevated </a:t>
            </a:r>
            <a:r>
              <a:rPr lang="en-US" dirty="0" smtClean="0"/>
              <a:t>gonadotropin levels and </a:t>
            </a:r>
            <a:r>
              <a:rPr lang="en-US" dirty="0"/>
              <a:t>small firm testes that often results in </a:t>
            </a:r>
            <a:r>
              <a:rPr lang="en-US" dirty="0" err="1" smtClean="0"/>
              <a:t>azoospermia</a:t>
            </a:r>
            <a:endParaRPr lang="en-US" dirty="0" smtClean="0"/>
          </a:p>
          <a:p>
            <a:r>
              <a:rPr lang="en-US" dirty="0"/>
              <a:t>It is most commonly diagnosed as </a:t>
            </a:r>
            <a:r>
              <a:rPr lang="en-US" dirty="0" err="1" smtClean="0"/>
              <a:t>nonmosaic,XXY</a:t>
            </a:r>
            <a:r>
              <a:rPr lang="en-US" dirty="0" smtClean="0"/>
              <a:t> aneuploidy</a:t>
            </a:r>
          </a:p>
          <a:p>
            <a:r>
              <a:rPr lang="en-US" dirty="0"/>
              <a:t>incidence of 1:600 live births</a:t>
            </a:r>
          </a:p>
          <a:p>
            <a:r>
              <a:rPr lang="en-US" dirty="0"/>
              <a:t>responsible for 11% of </a:t>
            </a:r>
            <a:r>
              <a:rPr lang="en-US" dirty="0" err="1"/>
              <a:t>azoospermia</a:t>
            </a:r>
            <a:r>
              <a:rPr lang="en-US" dirty="0"/>
              <a:t> cases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2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95600"/>
            <a:ext cx="76200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90807"/>
                </a:solidFill>
              </a:rPr>
              <a:t>VARHRC@TUMS.AC.IR</a:t>
            </a:r>
            <a:endParaRPr lang="fa-IR" dirty="0">
              <a:solidFill>
                <a:srgbClr val="090807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1600200"/>
            <a:ext cx="4423390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P</a:t>
            </a:r>
            <a:r>
              <a:rPr lang="en-US" sz="3200" dirty="0" smtClean="0">
                <a:solidFill>
                  <a:srgbClr val="FF0000"/>
                </a:solidFill>
              </a:rPr>
              <a:t>ower point available at:</a:t>
            </a:r>
            <a:endParaRPr lang="fa-I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890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14400"/>
            <a:ext cx="8165757" cy="5334000"/>
          </a:xfrm>
        </p:spPr>
      </p:pic>
    </p:spTree>
    <p:extLst>
      <p:ext uri="{BB962C8B-B14F-4D97-AF65-F5344CB8AC3E}">
        <p14:creationId xmlns:p14="http://schemas.microsoft.com/office/powerpoint/2010/main" val="290273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0010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focal </a:t>
            </a:r>
            <a:r>
              <a:rPr lang="en-US" dirty="0"/>
              <a:t>areas </a:t>
            </a:r>
            <a:r>
              <a:rPr lang="en-US" dirty="0" smtClean="0"/>
              <a:t>of spermatogenesis </a:t>
            </a:r>
            <a:r>
              <a:rPr lang="en-US" dirty="0"/>
              <a:t>exist in some patients (</a:t>
            </a:r>
            <a:r>
              <a:rPr lang="en-US" dirty="0" err="1"/>
              <a:t>Foresta</a:t>
            </a:r>
            <a:r>
              <a:rPr lang="en-US" dirty="0"/>
              <a:t> et al., 1999</a:t>
            </a:r>
            <a:r>
              <a:rPr lang="en-US" dirty="0" smtClean="0"/>
              <a:t>).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These patients </a:t>
            </a:r>
            <a:r>
              <a:rPr lang="en-US" dirty="0"/>
              <a:t>can have their spermatozoa harvested via </a:t>
            </a:r>
            <a:r>
              <a:rPr lang="en-US" dirty="0" smtClean="0"/>
              <a:t>TESE</a:t>
            </a:r>
            <a:r>
              <a:rPr lang="en-US" dirty="0"/>
              <a:t>.</a:t>
            </a:r>
            <a:r>
              <a:rPr lang="en-US" dirty="0" smtClean="0"/>
              <a:t> </a:t>
            </a:r>
            <a:r>
              <a:rPr lang="en-US" dirty="0"/>
              <a:t>(Silber et al., 1995) and used for ICSI</a:t>
            </a:r>
            <a:r>
              <a:rPr lang="en-US" dirty="0" smtClean="0"/>
              <a:t>.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A systematic review: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   - </a:t>
            </a:r>
            <a:r>
              <a:rPr lang="en-US" dirty="0" smtClean="0">
                <a:solidFill>
                  <a:srgbClr val="FF0000"/>
                </a:solidFill>
              </a:rPr>
              <a:t>44</a:t>
            </a:r>
            <a:r>
              <a:rPr lang="en-US" dirty="0">
                <a:solidFill>
                  <a:srgbClr val="FF0000"/>
                </a:solidFill>
              </a:rPr>
              <a:t>%</a:t>
            </a:r>
            <a:r>
              <a:rPr lang="en-US" dirty="0"/>
              <a:t> </a:t>
            </a:r>
            <a:r>
              <a:rPr lang="en-US" dirty="0" smtClean="0"/>
              <a:t>sperm </a:t>
            </a:r>
            <a:r>
              <a:rPr lang="en-US" dirty="0" smtClean="0">
                <a:solidFill>
                  <a:srgbClr val="FF0000"/>
                </a:solidFill>
              </a:rPr>
              <a:t>retrieval </a:t>
            </a:r>
            <a:r>
              <a:rPr lang="en-US" dirty="0">
                <a:solidFill>
                  <a:srgbClr val="FF0000"/>
                </a:solidFill>
              </a:rPr>
              <a:t>rate </a:t>
            </a:r>
            <a:r>
              <a:rPr lang="en-US" dirty="0" smtClean="0"/>
              <a:t>(microsurgical /conventional TESE</a:t>
            </a:r>
            <a:r>
              <a:rPr lang="en-US" dirty="0"/>
              <a:t>) </a:t>
            </a:r>
            <a:endParaRPr lang="en-US" dirty="0" smtClean="0"/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   - </a:t>
            </a:r>
            <a:r>
              <a:rPr lang="en-US" dirty="0" smtClean="0">
                <a:solidFill>
                  <a:srgbClr val="0070C0"/>
                </a:solidFill>
              </a:rPr>
              <a:t>43</a:t>
            </a:r>
            <a:r>
              <a:rPr lang="en-US" dirty="0">
                <a:solidFill>
                  <a:srgbClr val="0070C0"/>
                </a:solidFill>
              </a:rPr>
              <a:t>%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pregnancy rate </a:t>
            </a:r>
            <a:r>
              <a:rPr lang="en-US" dirty="0"/>
              <a:t>(ICSI) </a:t>
            </a:r>
            <a:endParaRPr lang="en-US" dirty="0" smtClean="0"/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   - </a:t>
            </a:r>
            <a:r>
              <a:rPr lang="en-US" dirty="0" smtClean="0">
                <a:solidFill>
                  <a:srgbClr val="00B050"/>
                </a:solidFill>
              </a:rPr>
              <a:t>43</a:t>
            </a:r>
            <a:r>
              <a:rPr lang="en-US" dirty="0">
                <a:solidFill>
                  <a:srgbClr val="00B050"/>
                </a:solidFill>
              </a:rPr>
              <a:t>%</a:t>
            </a:r>
            <a:r>
              <a:rPr lang="en-US" dirty="0"/>
              <a:t> normal </a:t>
            </a:r>
            <a:r>
              <a:rPr lang="en-US" dirty="0" smtClean="0">
                <a:solidFill>
                  <a:srgbClr val="00B050"/>
                </a:solidFill>
              </a:rPr>
              <a:t>live birth </a:t>
            </a:r>
            <a:r>
              <a:rPr lang="en-US" dirty="0">
                <a:solidFill>
                  <a:srgbClr val="00B050"/>
                </a:solidFill>
              </a:rPr>
              <a:t>rate</a:t>
            </a:r>
          </a:p>
        </p:txBody>
      </p:sp>
    </p:spTree>
    <p:extLst>
      <p:ext uri="{BB962C8B-B14F-4D97-AF65-F5344CB8AC3E}">
        <p14:creationId xmlns:p14="http://schemas.microsoft.com/office/powerpoint/2010/main" val="234435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spermatogonial</a:t>
            </a:r>
            <a:r>
              <a:rPr lang="en-US" dirty="0">
                <a:solidFill>
                  <a:srgbClr val="FF0000"/>
                </a:solidFill>
              </a:rPr>
              <a:t> stem </a:t>
            </a:r>
            <a:r>
              <a:rPr lang="en-US" dirty="0" smtClean="0">
                <a:solidFill>
                  <a:srgbClr val="FF0000"/>
                </a:solidFill>
              </a:rPr>
              <a:t>cells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(SSCs)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146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mouse </a:t>
            </a:r>
            <a:r>
              <a:rPr lang="en-US" dirty="0"/>
              <a:t>XXY testes can support complete spermatogenesis </a:t>
            </a:r>
            <a:r>
              <a:rPr lang="en-US" dirty="0" smtClean="0"/>
              <a:t>after SSC auto transplantation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>
                <a:solidFill>
                  <a:srgbClr val="FF0000"/>
                </a:solidFill>
              </a:rPr>
              <a:t>SSC</a:t>
            </a:r>
            <a:r>
              <a:rPr lang="en-US" dirty="0"/>
              <a:t>s could be isolated from KS patients </a:t>
            </a:r>
            <a:r>
              <a:rPr lang="en-US" dirty="0" smtClean="0"/>
              <a:t>failing TESE</a:t>
            </a:r>
            <a:r>
              <a:rPr lang="en-US" dirty="0"/>
              <a:t>, then these SSCs could be used in the future for </a:t>
            </a:r>
            <a:r>
              <a:rPr lang="en-US" i="1" dirty="0"/>
              <a:t>in vitro </a:t>
            </a:r>
            <a:r>
              <a:rPr lang="en-US" dirty="0" smtClean="0"/>
              <a:t>propagation with </a:t>
            </a:r>
            <a:r>
              <a:rPr lang="en-US" dirty="0"/>
              <a:t>potential use for </a:t>
            </a:r>
            <a:r>
              <a:rPr lang="en-US" dirty="0" smtClean="0">
                <a:solidFill>
                  <a:srgbClr val="FF0000"/>
                </a:solidFill>
              </a:rPr>
              <a:t>auto transplantation </a:t>
            </a:r>
            <a:r>
              <a:rPr lang="en-US" dirty="0"/>
              <a:t>or </a:t>
            </a:r>
            <a:r>
              <a:rPr lang="en-US" i="1" dirty="0">
                <a:solidFill>
                  <a:srgbClr val="FF0000"/>
                </a:solidFill>
              </a:rPr>
              <a:t>in vitro </a:t>
            </a:r>
            <a:r>
              <a:rPr lang="en-US" dirty="0" smtClean="0">
                <a:solidFill>
                  <a:srgbClr val="FF0000"/>
                </a:solidFill>
              </a:rPr>
              <a:t>differentiation</a:t>
            </a:r>
            <a:r>
              <a:rPr lang="en-US" dirty="0"/>
              <a:t> via 3D </a:t>
            </a:r>
            <a:r>
              <a:rPr lang="en-US" dirty="0" err="1"/>
              <a:t>organoid</a:t>
            </a:r>
            <a:r>
              <a:rPr lang="en-US" dirty="0"/>
              <a:t> culture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88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</a:rPr>
              <a:t>microsurgical </a:t>
            </a:r>
            <a:r>
              <a:rPr lang="en-US" sz="3600" dirty="0">
                <a:solidFill>
                  <a:srgbClr val="FF0000"/>
                </a:solidFill>
              </a:rPr>
              <a:t>TESE (</a:t>
            </a:r>
            <a:r>
              <a:rPr lang="en-US" sz="3600" dirty="0" err="1">
                <a:solidFill>
                  <a:srgbClr val="FF0000"/>
                </a:solidFill>
              </a:rPr>
              <a:t>mTESE</a:t>
            </a:r>
            <a:r>
              <a:rPr lang="en-US" sz="36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Criteria: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Tanner </a:t>
            </a:r>
            <a:r>
              <a:rPr lang="en-US" dirty="0"/>
              <a:t>stage ≥</a:t>
            </a:r>
            <a:r>
              <a:rPr lang="en-US" dirty="0" smtClean="0"/>
              <a:t>3 or age ≥ 10 years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err="1" smtClean="0">
                <a:solidFill>
                  <a:srgbClr val="FF0000"/>
                </a:solidFill>
              </a:rPr>
              <a:t>mTESE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/>
              <a:t> for </a:t>
            </a:r>
            <a:r>
              <a:rPr lang="en-US" dirty="0"/>
              <a:t>mature spermatozoa, </a:t>
            </a:r>
            <a:r>
              <a:rPr lang="en-US" dirty="0">
                <a:solidFill>
                  <a:srgbClr val="FF0000"/>
                </a:solidFill>
              </a:rPr>
              <a:t>ICSI</a:t>
            </a:r>
            <a:r>
              <a:rPr lang="en-US" dirty="0"/>
              <a:t> can be offered to the patient</a:t>
            </a:r>
            <a:r>
              <a:rPr lang="en-US" dirty="0" smtClean="0"/>
              <a:t>.</a:t>
            </a:r>
          </a:p>
          <a:p>
            <a:pPr marL="11430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If the </a:t>
            </a:r>
            <a:r>
              <a:rPr lang="en-US" dirty="0" err="1" smtClean="0">
                <a:solidFill>
                  <a:srgbClr val="0070C0"/>
                </a:solidFill>
              </a:rPr>
              <a:t>mTESE</a:t>
            </a:r>
            <a:r>
              <a:rPr lang="en-US" dirty="0" smtClean="0"/>
              <a:t> </a:t>
            </a:r>
            <a:r>
              <a:rPr lang="en-US" dirty="0"/>
              <a:t>is spermatozoa </a:t>
            </a:r>
            <a:r>
              <a:rPr lang="en-US" dirty="0">
                <a:solidFill>
                  <a:srgbClr val="0070C0"/>
                </a:solidFill>
              </a:rPr>
              <a:t>negative</a:t>
            </a:r>
            <a:r>
              <a:rPr lang="en-US" dirty="0"/>
              <a:t> but </a:t>
            </a:r>
            <a:r>
              <a:rPr lang="en-US" dirty="0" err="1">
                <a:solidFill>
                  <a:srgbClr val="0070C0"/>
                </a:solidFill>
              </a:rPr>
              <a:t>spermatogonia</a:t>
            </a:r>
            <a:r>
              <a:rPr lang="en-US" dirty="0">
                <a:solidFill>
                  <a:srgbClr val="0070C0"/>
                </a:solidFill>
              </a:rPr>
              <a:t> positive</a:t>
            </a:r>
            <a:r>
              <a:rPr lang="en-US" dirty="0"/>
              <a:t>, then </a:t>
            </a:r>
            <a:r>
              <a:rPr lang="en-US" dirty="0" smtClean="0">
                <a:solidFill>
                  <a:srgbClr val="0070C0"/>
                </a:solidFill>
              </a:rPr>
              <a:t>SS therapy </a:t>
            </a:r>
            <a:r>
              <a:rPr lang="en-US" dirty="0"/>
              <a:t>could be offered to the patient in the </a:t>
            </a:r>
            <a:r>
              <a:rPr lang="en-US" dirty="0" smtClean="0"/>
              <a:t>future.</a:t>
            </a:r>
          </a:p>
        </p:txBody>
      </p:sp>
    </p:spTree>
    <p:extLst>
      <p:ext uri="{BB962C8B-B14F-4D97-AF65-F5344CB8AC3E}">
        <p14:creationId xmlns:p14="http://schemas.microsoft.com/office/powerpoint/2010/main" val="405813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SS therapy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in vitro </a:t>
            </a:r>
            <a:r>
              <a:rPr lang="en-US" b="1" u="sng" dirty="0" smtClean="0"/>
              <a:t>propagation:</a:t>
            </a:r>
            <a:r>
              <a:rPr lang="en-US" dirty="0"/>
              <a:t> </a:t>
            </a:r>
            <a:r>
              <a:rPr lang="en-US" dirty="0" smtClean="0"/>
              <a:t>Increase number </a:t>
            </a:r>
            <a:r>
              <a:rPr lang="en-US" dirty="0"/>
              <a:t>of </a:t>
            </a:r>
            <a:r>
              <a:rPr lang="en-US" dirty="0" err="1" smtClean="0"/>
              <a:t>spermatogonia</a:t>
            </a: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en-US" dirty="0" smtClean="0"/>
              <a:t>Bovine: 10</a:t>
            </a:r>
            <a:r>
              <a:rPr lang="en-US" baseline="30000" dirty="0" smtClean="0"/>
              <a:t>4</a:t>
            </a:r>
            <a:r>
              <a:rPr lang="en-US" dirty="0" smtClean="0"/>
              <a:t> / Mouse: 10</a:t>
            </a:r>
            <a:r>
              <a:rPr lang="en-US" baseline="30000" dirty="0" smtClean="0"/>
              <a:t>14</a:t>
            </a:r>
            <a:r>
              <a:rPr lang="en-US" dirty="0" smtClean="0"/>
              <a:t> </a:t>
            </a:r>
          </a:p>
          <a:p>
            <a:pPr marL="114300" indent="0">
              <a:buNone/>
            </a:pPr>
            <a:endParaRPr lang="en-US" u="sng" dirty="0"/>
          </a:p>
          <a:p>
            <a:r>
              <a:rPr lang="en-US" b="1" u="sng" dirty="0" smtClean="0"/>
              <a:t>Differentiation:</a:t>
            </a:r>
            <a:r>
              <a:rPr lang="en-US" dirty="0" smtClean="0"/>
              <a:t> </a:t>
            </a:r>
            <a:r>
              <a:rPr lang="en-US" dirty="0"/>
              <a:t>via 3D </a:t>
            </a:r>
            <a:r>
              <a:rPr lang="en-US" dirty="0" err="1"/>
              <a:t>organoid</a:t>
            </a:r>
            <a:r>
              <a:rPr lang="en-US" dirty="0"/>
              <a:t> culture with subsequent</a:t>
            </a:r>
            <a:r>
              <a:rPr lang="en-US" dirty="0">
                <a:solidFill>
                  <a:srgbClr val="047A0F"/>
                </a:solidFill>
              </a:rPr>
              <a:t> ICSI </a:t>
            </a:r>
            <a:r>
              <a:rPr lang="en-US" dirty="0"/>
              <a:t>or even round spermatid injection (</a:t>
            </a:r>
            <a:r>
              <a:rPr lang="en-US" dirty="0">
                <a:solidFill>
                  <a:srgbClr val="047A0F"/>
                </a:solidFill>
              </a:rPr>
              <a:t>ROSI</a:t>
            </a:r>
            <a:r>
              <a:rPr lang="en-US" dirty="0"/>
              <a:t>) </a:t>
            </a:r>
            <a:r>
              <a:rPr lang="da-DK" dirty="0"/>
              <a:t>or </a:t>
            </a:r>
            <a:r>
              <a:rPr lang="da-DK" dirty="0">
                <a:solidFill>
                  <a:srgbClr val="047A0F"/>
                </a:solidFill>
              </a:rPr>
              <a:t>autotransplantation</a:t>
            </a:r>
            <a:r>
              <a:rPr lang="da-DK" dirty="0"/>
              <a:t> of </a:t>
            </a:r>
            <a:r>
              <a:rPr lang="da-DK" i="1" dirty="0"/>
              <a:t>in </a:t>
            </a:r>
            <a:r>
              <a:rPr lang="en-US" i="1" dirty="0"/>
              <a:t>vitro </a:t>
            </a:r>
            <a:r>
              <a:rPr lang="en-US" dirty="0"/>
              <a:t>propagated SSCs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87827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0"/>
            <a:ext cx="6248400" cy="6858000"/>
          </a:xfrm>
        </p:spPr>
      </p:pic>
    </p:spTree>
    <p:extLst>
      <p:ext uri="{BB962C8B-B14F-4D97-AF65-F5344CB8AC3E}">
        <p14:creationId xmlns:p14="http://schemas.microsoft.com/office/powerpoint/2010/main" val="79182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667</TotalTime>
  <Words>1169</Words>
  <Application>Microsoft Office PowerPoint</Application>
  <PresentationFormat>On-screen Show (4:3)</PresentationFormat>
  <Paragraphs>120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Adjacency</vt:lpstr>
      <vt:lpstr>Age-related presence of spermatogonia in patients with Klinefelter syndrome: a systematic review and meta-analysis</vt:lpstr>
      <vt:lpstr>PowerPoint Presentation</vt:lpstr>
      <vt:lpstr>Introduction</vt:lpstr>
      <vt:lpstr>PowerPoint Presentation</vt:lpstr>
      <vt:lpstr>PowerPoint Presentation</vt:lpstr>
      <vt:lpstr>spermatogonial stem cells (SSCs) </vt:lpstr>
      <vt:lpstr>microsurgical TESE (mTESE)</vt:lpstr>
      <vt:lpstr>SS therapy</vt:lpstr>
      <vt:lpstr>PowerPoint Presentation</vt:lpstr>
      <vt:lpstr>PowerPoint Presentation</vt:lpstr>
      <vt:lpstr>Methods measurements</vt:lpstr>
      <vt:lpstr>PowerPoint Presentation</vt:lpstr>
      <vt:lpstr>Results </vt:lpstr>
      <vt:lpstr>Testosterone replacement therapy (TRT)</vt:lpstr>
      <vt:lpstr>TESE</vt:lpstr>
      <vt:lpstr>Discussion</vt:lpstr>
      <vt:lpstr>TESE negative</vt:lpstr>
      <vt:lpstr>Barriers </vt:lpstr>
      <vt:lpstr> Aim of study</vt:lpstr>
      <vt:lpstr>Autotransplantation</vt:lpstr>
      <vt:lpstr>PowerPoint Presentation</vt:lpstr>
      <vt:lpstr>Cryptorchidism in KS patients</vt:lpstr>
      <vt:lpstr>Testicular mosaicism in KS patients</vt:lpstr>
      <vt:lpstr>Hormonal profiles as predictors</vt:lpstr>
      <vt:lpstr>Testosterone</vt:lpstr>
      <vt:lpstr>PowerPoint Presentation</vt:lpstr>
      <vt:lpstr>PowerPoint Presentation</vt:lpstr>
      <vt:lpstr>Limitations</vt:lpstr>
      <vt:lpstr>Conclusions</vt:lpstr>
      <vt:lpstr>VARHRC@TUMS.AC.IR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Age-related presence of spermatogonia in patients with Klinefelter syndrome: a systematic review and meta-analysis</dc:title>
  <dc:creator>marziye</dc:creator>
  <cp:lastModifiedBy>test</cp:lastModifiedBy>
  <cp:revision>58</cp:revision>
  <cp:lastPrinted>2020-12-07T18:28:53Z</cp:lastPrinted>
  <dcterms:created xsi:type="dcterms:W3CDTF">2006-08-16T00:00:00Z</dcterms:created>
  <dcterms:modified xsi:type="dcterms:W3CDTF">2020-12-08T07:43:13Z</dcterms:modified>
</cp:coreProperties>
</file>