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9"/>
    <p:restoredTop sz="94648"/>
  </p:normalViewPr>
  <p:slideViewPr>
    <p:cSldViewPr snapToGrid="0">
      <p:cViewPr varScale="1">
        <p:scale>
          <a:sx n="100" d="100"/>
          <a:sy n="100" d="100"/>
        </p:scale>
        <p:origin x="19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1698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0000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6041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4177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326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18308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4728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8397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12344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46893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216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A912B-F206-4424-BDD0-48DD164CFC02}" type="datetimeFigureOut">
              <a:rPr lang="fa-IR" smtClean="0"/>
              <a:t>1442/8/24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C02AF-1344-4BF5-A3BF-8CCB9A9378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695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77975"/>
            <a:ext cx="9144000" cy="2024063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CD171C"/>
                </a:solidFill>
                <a:latin typeface="AdvOTb03e4648.B"/>
              </a:rPr>
              <a:t>Obstetric and neonatal outcomes</a:t>
            </a:r>
            <a:br>
              <a:rPr lang="en-US" sz="4000" dirty="0">
                <a:solidFill>
                  <a:srgbClr val="CD171C"/>
                </a:solidFill>
                <a:latin typeface="AdvOTb03e4648.B"/>
              </a:rPr>
            </a:br>
            <a:r>
              <a:rPr lang="en-US" sz="4000" dirty="0">
                <a:solidFill>
                  <a:srgbClr val="CD171C"/>
                </a:solidFill>
                <a:latin typeface="AdvOTb03e4648.B"/>
              </a:rPr>
              <a:t>after the transfer of vitri</a:t>
            </a:r>
            <a:r>
              <a:rPr lang="en-US" sz="4000" dirty="0">
                <a:solidFill>
                  <a:srgbClr val="CD171C"/>
                </a:solidFill>
                <a:latin typeface="AdvOTb03e4648.B+fb"/>
              </a:rPr>
              <a:t>fi</a:t>
            </a:r>
            <a:r>
              <a:rPr lang="en-US" sz="4000" dirty="0">
                <a:solidFill>
                  <a:srgbClr val="CD171C"/>
                </a:solidFill>
                <a:latin typeface="AdvOTb03e4648.B"/>
              </a:rPr>
              <a:t>ed-warmed</a:t>
            </a:r>
            <a:br>
              <a:rPr lang="en-US" sz="4000" dirty="0">
                <a:solidFill>
                  <a:srgbClr val="CD171C"/>
                </a:solidFill>
                <a:latin typeface="AdvOTb03e4648.B"/>
              </a:rPr>
            </a:br>
            <a:r>
              <a:rPr lang="en-US" sz="4000" dirty="0">
                <a:solidFill>
                  <a:srgbClr val="CD171C"/>
                </a:solidFill>
                <a:latin typeface="AdvOTb03e4648.B"/>
              </a:rPr>
              <a:t>blastocysts developing from</a:t>
            </a:r>
            <a:br>
              <a:rPr lang="en-US" sz="4000" dirty="0">
                <a:solidFill>
                  <a:srgbClr val="CD171C"/>
                </a:solidFill>
                <a:latin typeface="AdvOTb03e4648.B"/>
              </a:rPr>
            </a:br>
            <a:r>
              <a:rPr lang="en-US" sz="4000" dirty="0" err="1">
                <a:solidFill>
                  <a:srgbClr val="CD171C"/>
                </a:solidFill>
                <a:latin typeface="AdvOTb03e4648.B"/>
              </a:rPr>
              <a:t>nonpronuclear</a:t>
            </a:r>
            <a:r>
              <a:rPr lang="en-US" sz="4000" dirty="0">
                <a:solidFill>
                  <a:srgbClr val="CD171C"/>
                </a:solidFill>
                <a:latin typeface="AdvOTb03e4648.B"/>
              </a:rPr>
              <a:t> and </a:t>
            </a:r>
            <a:r>
              <a:rPr lang="en-US" sz="4000" dirty="0" err="1">
                <a:solidFill>
                  <a:srgbClr val="CD171C"/>
                </a:solidFill>
                <a:latin typeface="AdvOTb03e4648.B"/>
              </a:rPr>
              <a:t>monopronuclear</a:t>
            </a:r>
            <a:r>
              <a:rPr lang="en-US" sz="4000" dirty="0">
                <a:solidFill>
                  <a:srgbClr val="CD171C"/>
                </a:solidFill>
                <a:latin typeface="AdvOTb03e4648.B"/>
              </a:rPr>
              <a:t/>
            </a:r>
            <a:br>
              <a:rPr lang="en-US" sz="4000" dirty="0">
                <a:solidFill>
                  <a:srgbClr val="CD171C"/>
                </a:solidFill>
                <a:latin typeface="AdvOTb03e4648.B"/>
              </a:rPr>
            </a:br>
            <a:r>
              <a:rPr lang="en-US" sz="4000" dirty="0">
                <a:solidFill>
                  <a:srgbClr val="CD171C"/>
                </a:solidFill>
                <a:latin typeface="AdvOTb03e4648.B"/>
              </a:rPr>
              <a:t>zygotes: a retrospective cohort study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endParaRPr lang="fa-IR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762058"/>
            <a:ext cx="9144000" cy="1655762"/>
          </a:xfrm>
        </p:spPr>
        <p:txBody>
          <a:bodyPr>
            <a:normAutofit/>
          </a:bodyPr>
          <a:lstStyle/>
          <a:p>
            <a:r>
              <a:rPr lang="en-US" sz="3500" b="1" dirty="0" smtClean="0"/>
              <a:t>Dr. Maryam </a:t>
            </a:r>
            <a:r>
              <a:rPr lang="en-US" sz="3500" b="1" dirty="0" err="1" smtClean="0"/>
              <a:t>Razavi</a:t>
            </a:r>
            <a:endParaRPr lang="fa-IR" sz="3500" b="1" dirty="0"/>
          </a:p>
        </p:txBody>
      </p:sp>
    </p:spTree>
    <p:extLst>
      <p:ext uri="{BB962C8B-B14F-4D97-AF65-F5344CB8AC3E}">
        <p14:creationId xmlns:p14="http://schemas.microsoft.com/office/powerpoint/2010/main" val="53289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D171C"/>
                </a:solidFill>
                <a:latin typeface="AdvOT2b189473.B"/>
              </a:rPr>
              <a:t>Results: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6" name="Oval 5"/>
          <p:cNvSpPr/>
          <p:nvPr/>
        </p:nvSpPr>
        <p:spPr>
          <a:xfrm>
            <a:off x="1212269" y="1909604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99300" y="2253734"/>
            <a:ext cx="921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OPN</a:t>
            </a:r>
            <a:endParaRPr lang="fa-IR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427016" y="3749708"/>
            <a:ext cx="6927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1PN</a:t>
            </a:r>
            <a:endParaRPr lang="fa-IR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427016" y="5326472"/>
            <a:ext cx="692727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2PN</a:t>
            </a:r>
            <a:endParaRPr lang="fa-IR" sz="2400" dirty="0"/>
          </a:p>
        </p:txBody>
      </p:sp>
      <p:sp>
        <p:nvSpPr>
          <p:cNvPr id="10" name="Oval 9"/>
          <p:cNvSpPr/>
          <p:nvPr/>
        </p:nvSpPr>
        <p:spPr>
          <a:xfrm>
            <a:off x="1198413" y="3376239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Oval 10"/>
          <p:cNvSpPr/>
          <p:nvPr/>
        </p:nvSpPr>
        <p:spPr>
          <a:xfrm>
            <a:off x="1198414" y="4936175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2" name="TextBox 11"/>
          <p:cNvSpPr txBox="1"/>
          <p:nvPr/>
        </p:nvSpPr>
        <p:spPr>
          <a:xfrm>
            <a:off x="3079171" y="1148468"/>
            <a:ext cx="3685309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Number of vitrified-warmed </a:t>
            </a:r>
            <a:r>
              <a:rPr lang="en-US" sz="2400" dirty="0"/>
              <a:t>single blastocyst transfers </a:t>
            </a:r>
            <a:br>
              <a:rPr lang="en-US" sz="2400" dirty="0"/>
            </a:br>
            <a:endParaRPr lang="fa-IR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509163" y="1148468"/>
            <a:ext cx="441960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Number of live </a:t>
            </a:r>
            <a:r>
              <a:rPr lang="en-US" sz="2400" dirty="0"/>
              <a:t>singleton newborns </a:t>
            </a:r>
            <a:br>
              <a:rPr lang="en-US" sz="2400" dirty="0"/>
            </a:br>
            <a:endParaRPr lang="fa-IR" sz="2400" dirty="0"/>
          </a:p>
        </p:txBody>
      </p:sp>
      <p:sp>
        <p:nvSpPr>
          <p:cNvPr id="18" name="Oval 17"/>
          <p:cNvSpPr/>
          <p:nvPr/>
        </p:nvSpPr>
        <p:spPr>
          <a:xfrm>
            <a:off x="4260269" y="1982213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9" name="Oval 18"/>
          <p:cNvSpPr/>
          <p:nvPr/>
        </p:nvSpPr>
        <p:spPr>
          <a:xfrm>
            <a:off x="4303561" y="4936175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0" name="Oval 19"/>
          <p:cNvSpPr/>
          <p:nvPr/>
        </p:nvSpPr>
        <p:spPr>
          <a:xfrm>
            <a:off x="4313070" y="3423665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1" name="Oval 20"/>
          <p:cNvSpPr/>
          <p:nvPr/>
        </p:nvSpPr>
        <p:spPr>
          <a:xfrm>
            <a:off x="7639038" y="4922291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Oval 21"/>
          <p:cNvSpPr/>
          <p:nvPr/>
        </p:nvSpPr>
        <p:spPr>
          <a:xfrm>
            <a:off x="7639038" y="3506984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3" name="Oval 22"/>
          <p:cNvSpPr/>
          <p:nvPr/>
        </p:nvSpPr>
        <p:spPr>
          <a:xfrm>
            <a:off x="7616530" y="2003370"/>
            <a:ext cx="1122219" cy="1149927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4589291" y="3749707"/>
            <a:ext cx="921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281</a:t>
            </a:r>
            <a:endParaRPr lang="fa-IR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4481930" y="2284164"/>
            <a:ext cx="921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435</a:t>
            </a:r>
            <a:endParaRPr lang="fa-IR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419588" y="5281526"/>
            <a:ext cx="10356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13167</a:t>
            </a:r>
            <a:endParaRPr lang="fa-IR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869364" y="2346205"/>
            <a:ext cx="921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151</a:t>
            </a:r>
            <a:endParaRPr lang="fa-IR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817419" y="5217267"/>
            <a:ext cx="921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4555</a:t>
            </a:r>
            <a:endParaRPr lang="fa-IR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7942094" y="3800250"/>
            <a:ext cx="921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 smtClean="0"/>
              <a:t>75</a:t>
            </a:r>
            <a:endParaRPr lang="fa-IR" sz="2400" dirty="0"/>
          </a:p>
        </p:txBody>
      </p:sp>
      <p:sp>
        <p:nvSpPr>
          <p:cNvPr id="41" name="Right Arrow 40"/>
          <p:cNvSpPr/>
          <p:nvPr/>
        </p:nvSpPr>
        <p:spPr>
          <a:xfrm>
            <a:off x="6063090" y="2422525"/>
            <a:ext cx="935177" cy="3233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2" name="Right Arrow 41"/>
          <p:cNvSpPr/>
          <p:nvPr/>
        </p:nvSpPr>
        <p:spPr>
          <a:xfrm>
            <a:off x="6107241" y="3953831"/>
            <a:ext cx="935177" cy="3233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43" name="Right Arrow 42"/>
          <p:cNvSpPr/>
          <p:nvPr/>
        </p:nvSpPr>
        <p:spPr>
          <a:xfrm>
            <a:off x="6101187" y="5375337"/>
            <a:ext cx="935177" cy="323304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83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Results:</a:t>
            </a:r>
            <a:endParaRPr lang="fa-I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4690" y="1714477"/>
            <a:ext cx="12067310" cy="37961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11381" y="3200400"/>
            <a:ext cx="1136073" cy="30826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3657599" y="3200399"/>
            <a:ext cx="1357746" cy="30826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Rectangle 7"/>
          <p:cNvSpPr/>
          <p:nvPr/>
        </p:nvSpPr>
        <p:spPr>
          <a:xfrm>
            <a:off x="921327" y="3532450"/>
            <a:ext cx="1316184" cy="24592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19053" y="3532450"/>
            <a:ext cx="1496292" cy="25631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00B05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69817" y="4375864"/>
            <a:ext cx="1316184" cy="24592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699161" y="4375864"/>
            <a:ext cx="1413166" cy="268653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69817" y="4668306"/>
            <a:ext cx="1316184" cy="245920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00B05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19945" y="4668306"/>
            <a:ext cx="1392382" cy="286326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37511" y="5790216"/>
            <a:ext cx="2701639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Similar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15" name="TextBox 14"/>
          <p:cNvSpPr txBox="1"/>
          <p:nvPr/>
        </p:nvSpPr>
        <p:spPr>
          <a:xfrm>
            <a:off x="3297382" y="99577"/>
            <a:ext cx="6192982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500" b="1" dirty="0">
                <a:solidFill>
                  <a:srgbClr val="FF0000"/>
                </a:solidFill>
              </a:rPr>
              <a:t>AR </a:t>
            </a:r>
            <a:r>
              <a:rPr lang="en-US" sz="3500" b="1" dirty="0" smtClean="0">
                <a:solidFill>
                  <a:srgbClr val="FF0000"/>
                </a:solidFill>
              </a:rPr>
              <a:t>was higher, and BR and </a:t>
            </a:r>
            <a:r>
              <a:rPr lang="en-US" sz="3500" b="1" dirty="0">
                <a:solidFill>
                  <a:srgbClr val="FF0000"/>
                </a:solidFill>
              </a:rPr>
              <a:t>LBR </a:t>
            </a:r>
            <a:r>
              <a:rPr lang="en-US" sz="3500" b="1" dirty="0" smtClean="0">
                <a:solidFill>
                  <a:srgbClr val="FF0000"/>
                </a:solidFill>
              </a:rPr>
              <a:t>were </a:t>
            </a:r>
            <a:r>
              <a:rPr lang="en-US" sz="3500" b="1" dirty="0">
                <a:solidFill>
                  <a:srgbClr val="FF0000"/>
                </a:solidFill>
              </a:rPr>
              <a:t>lower in the 1PN group than in the 2PN group </a:t>
            </a:r>
            <a:r>
              <a:rPr lang="en-US" sz="3500" dirty="0"/>
              <a:t/>
            </a:r>
            <a:br>
              <a:rPr lang="en-US" sz="3500" dirty="0"/>
            </a:br>
            <a:endParaRPr lang="fa-IR" sz="3500" dirty="0"/>
          </a:p>
        </p:txBody>
      </p:sp>
      <p:sp>
        <p:nvSpPr>
          <p:cNvPr id="16" name="Rectangle 15"/>
          <p:cNvSpPr/>
          <p:nvPr/>
        </p:nvSpPr>
        <p:spPr>
          <a:xfrm>
            <a:off x="2286001" y="2687782"/>
            <a:ext cx="2923308" cy="24106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828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37028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Results: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636" y="1371599"/>
            <a:ext cx="11402291" cy="536239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338945" y="4572000"/>
            <a:ext cx="1011382" cy="2909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TextBox 5"/>
          <p:cNvSpPr txBox="1"/>
          <p:nvPr/>
        </p:nvSpPr>
        <p:spPr>
          <a:xfrm>
            <a:off x="3228108" y="213360"/>
            <a:ext cx="7550727" cy="17081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Was greater </a:t>
            </a:r>
            <a:r>
              <a:rPr lang="en-US" sz="3500" b="1" dirty="0">
                <a:solidFill>
                  <a:srgbClr val="FF0000"/>
                </a:solidFill>
              </a:rPr>
              <a:t>in the 0PN group </a:t>
            </a:r>
            <a:r>
              <a:rPr lang="en-US" sz="3500" b="1" dirty="0" smtClean="0">
                <a:solidFill>
                  <a:srgbClr val="FF0000"/>
                </a:solidFill>
              </a:rPr>
              <a:t>than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smtClean="0">
                <a:solidFill>
                  <a:srgbClr val="FF0000"/>
                </a:solidFill>
              </a:rPr>
              <a:t>the </a:t>
            </a:r>
            <a:r>
              <a:rPr lang="en-US" sz="3500" b="1" dirty="0">
                <a:solidFill>
                  <a:srgbClr val="FF0000"/>
                </a:solidFill>
              </a:rPr>
              <a:t>2PN group </a:t>
            </a:r>
            <a:br>
              <a:rPr lang="en-US" sz="3500" b="1" dirty="0">
                <a:solidFill>
                  <a:srgbClr val="FF0000"/>
                </a:solidFill>
              </a:rPr>
            </a:br>
            <a:endParaRPr lang="fa-IR" sz="35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3470" y="4572000"/>
            <a:ext cx="1226129" cy="2909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TextBox 7"/>
          <p:cNvSpPr txBox="1"/>
          <p:nvPr/>
        </p:nvSpPr>
        <p:spPr>
          <a:xfrm>
            <a:off x="789709" y="3079759"/>
            <a:ext cx="10889672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>No </a:t>
            </a:r>
            <a:r>
              <a:rPr lang="en-US" sz="3000" b="1" dirty="0" smtClean="0">
                <a:solidFill>
                  <a:srgbClr val="FF0000"/>
                </a:solidFill>
              </a:rPr>
              <a:t>differences were </a:t>
            </a:r>
            <a:r>
              <a:rPr lang="en-US" sz="3000" b="1" dirty="0">
                <a:solidFill>
                  <a:srgbClr val="FF0000"/>
                </a:solidFill>
              </a:rPr>
              <a:t>found in live singletons between the 1PN and </a:t>
            </a:r>
            <a:r>
              <a:rPr lang="en-US" sz="3000" b="1" dirty="0" smtClean="0">
                <a:solidFill>
                  <a:srgbClr val="FF0000"/>
                </a:solidFill>
              </a:rPr>
              <a:t>2PN groups </a:t>
            </a:r>
            <a:r>
              <a:rPr lang="en-US" sz="3000" b="1" dirty="0">
                <a:solidFill>
                  <a:srgbClr val="FF0000"/>
                </a:solidFill>
              </a:rPr>
              <a:t>when analyzed by crosstabs analysis </a:t>
            </a:r>
            <a:br>
              <a:rPr lang="en-US" sz="3000" b="1" dirty="0">
                <a:solidFill>
                  <a:srgbClr val="FF0000"/>
                </a:solidFill>
              </a:rPr>
            </a:br>
            <a:endParaRPr lang="fa-IR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29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Results: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188" y="1690688"/>
            <a:ext cx="11861623" cy="31726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4872841"/>
            <a:ext cx="1051560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Mean </a:t>
            </a:r>
            <a:r>
              <a:rPr lang="en-US" sz="3500" b="1" dirty="0">
                <a:solidFill>
                  <a:srgbClr val="FF0000"/>
                </a:solidFill>
              </a:rPr>
              <a:t>birthweight was significantly </a:t>
            </a:r>
            <a:r>
              <a:rPr lang="en-US" sz="3500" b="1" dirty="0" smtClean="0">
                <a:solidFill>
                  <a:srgbClr val="FF0000"/>
                </a:solidFill>
              </a:rPr>
              <a:t>greater, the </a:t>
            </a:r>
            <a:r>
              <a:rPr lang="en-US" sz="3500" b="1" dirty="0">
                <a:solidFill>
                  <a:srgbClr val="FF0000"/>
                </a:solidFill>
              </a:rPr>
              <a:t>z score was higher </a:t>
            </a:r>
            <a:r>
              <a:rPr lang="en-US" sz="3500" b="1" dirty="0" smtClean="0">
                <a:solidFill>
                  <a:srgbClr val="FF0000"/>
                </a:solidFill>
              </a:rPr>
              <a:t>in</a:t>
            </a:r>
            <a:r>
              <a:rPr lang="en-US" sz="3500" b="1" dirty="0">
                <a:solidFill>
                  <a:srgbClr val="FF0000"/>
                </a:solidFill>
              </a:rPr>
              <a:t> </a:t>
            </a:r>
            <a:r>
              <a:rPr lang="en-US" sz="3500" b="1" dirty="0" smtClean="0">
                <a:solidFill>
                  <a:srgbClr val="FF0000"/>
                </a:solidFill>
              </a:rPr>
              <a:t>the </a:t>
            </a:r>
            <a:r>
              <a:rPr lang="en-US" sz="3500" b="1" dirty="0">
                <a:solidFill>
                  <a:srgbClr val="FF0000"/>
                </a:solidFill>
              </a:rPr>
              <a:t>0PN group than in the 2PN group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2270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1664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D171C"/>
                </a:solidFill>
                <a:latin typeface="AdvOT2b189473.B"/>
              </a:rPr>
              <a:t>Results: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3333" y="1852964"/>
            <a:ext cx="12045334" cy="38745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41074" y="0"/>
            <a:ext cx="9760527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</a:rPr>
              <a:t>Very </a:t>
            </a:r>
            <a:r>
              <a:rPr lang="en-US" sz="3000" b="1" dirty="0">
                <a:solidFill>
                  <a:srgbClr val="FF0000"/>
                </a:solidFill>
              </a:rPr>
              <a:t>LGA singletons was greater </a:t>
            </a:r>
            <a:r>
              <a:rPr lang="en-US" sz="3000" b="1" dirty="0" smtClean="0">
                <a:solidFill>
                  <a:srgbClr val="FF0000"/>
                </a:solidFill>
              </a:rPr>
              <a:t>in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smtClean="0">
                <a:solidFill>
                  <a:srgbClr val="FF0000"/>
                </a:solidFill>
              </a:rPr>
              <a:t>the </a:t>
            </a:r>
            <a:r>
              <a:rPr lang="en-US" sz="3000" b="1" dirty="0">
                <a:solidFill>
                  <a:srgbClr val="FF0000"/>
                </a:solidFill>
              </a:rPr>
              <a:t>0PN group than in the 2PN </a:t>
            </a:r>
            <a:r>
              <a:rPr lang="en-US" sz="3000" b="1" dirty="0" smtClean="0">
                <a:solidFill>
                  <a:srgbClr val="FF0000"/>
                </a:solidFill>
              </a:rPr>
              <a:t>group.</a:t>
            </a:r>
          </a:p>
          <a:p>
            <a:r>
              <a:rPr lang="en-US" sz="3000" b="1" dirty="0" smtClean="0">
                <a:solidFill>
                  <a:srgbClr val="FF0000"/>
                </a:solidFill>
              </a:rPr>
              <a:t>There </a:t>
            </a:r>
            <a:r>
              <a:rPr lang="en-US" sz="3000" b="1" dirty="0">
                <a:solidFill>
                  <a:srgbClr val="FF0000"/>
                </a:solidFill>
              </a:rPr>
              <a:t>were no significant differences for any of the other neonatal </a:t>
            </a:r>
            <a:r>
              <a:rPr lang="en-US" sz="3000" b="1" dirty="0" smtClean="0">
                <a:solidFill>
                  <a:srgbClr val="FF0000"/>
                </a:solidFill>
              </a:rPr>
              <a:t>outcomes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000" b="1" dirty="0">
                <a:solidFill>
                  <a:srgbClr val="FF0000"/>
                </a:solidFill>
              </a:rPr>
              <a:t/>
            </a:r>
            <a:br>
              <a:rPr lang="en-US" sz="3000" b="1" dirty="0">
                <a:solidFill>
                  <a:srgbClr val="FF0000"/>
                </a:solidFill>
              </a:rPr>
            </a:br>
            <a:endParaRPr lang="fa-IR" sz="3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1218" y="5641514"/>
            <a:ext cx="11104418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000" b="1" dirty="0" smtClean="0">
                <a:solidFill>
                  <a:srgbClr val="00B050"/>
                </a:solidFill>
              </a:rPr>
              <a:t>There were </a:t>
            </a:r>
            <a:r>
              <a:rPr lang="en-US" sz="3000" b="1" dirty="0">
                <a:solidFill>
                  <a:srgbClr val="00B050"/>
                </a:solidFill>
              </a:rPr>
              <a:t>no differences between the 1PN and 2PN groups </a:t>
            </a:r>
            <a:r>
              <a:rPr lang="en-US" sz="3000" b="1" dirty="0" smtClean="0">
                <a:solidFill>
                  <a:srgbClr val="00B050"/>
                </a:solidFill>
              </a:rPr>
              <a:t>with respect </a:t>
            </a:r>
            <a:r>
              <a:rPr lang="en-US" sz="3000" b="1" dirty="0">
                <a:solidFill>
                  <a:srgbClr val="00B050"/>
                </a:solidFill>
              </a:rPr>
              <a:t>to any of the neonatal outcomes </a:t>
            </a:r>
            <a:br>
              <a:rPr lang="en-US" sz="3000" b="1" dirty="0">
                <a:solidFill>
                  <a:srgbClr val="00B050"/>
                </a:solidFill>
              </a:rPr>
            </a:br>
            <a:endParaRPr lang="fa-IR" sz="3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88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418" y="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rgbClr val="CD171C"/>
                </a:solidFill>
                <a:latin typeface="AdvOT2b189473.B"/>
              </a:rPr>
              <a:t>Discussion: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93272"/>
            <a:ext cx="11776364" cy="5514109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900" dirty="0"/>
              <a:t>PR, </a:t>
            </a:r>
            <a:r>
              <a:rPr lang="en-US" sz="3900" dirty="0" smtClean="0"/>
              <a:t>AR, and </a:t>
            </a:r>
            <a:r>
              <a:rPr lang="en-US" sz="3900" dirty="0"/>
              <a:t>LBR of 0PN zygotes were similar to those of 2PN </a:t>
            </a:r>
            <a:r>
              <a:rPr lang="en-US" sz="3900" dirty="0" smtClean="0"/>
              <a:t>zygotes after </a:t>
            </a:r>
            <a:r>
              <a:rPr lang="en-US" sz="3900" dirty="0"/>
              <a:t>VBT </a:t>
            </a:r>
            <a:endParaRPr lang="en-US" sz="3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900" dirty="0"/>
              <a:t>singletons had a higher </a:t>
            </a:r>
            <a:r>
              <a:rPr lang="en-US" sz="3900" dirty="0" smtClean="0"/>
              <a:t>birthweight, higher </a:t>
            </a:r>
            <a:r>
              <a:rPr lang="en-US" sz="3900" dirty="0"/>
              <a:t>z score, and a greater proportion of very LGA </a:t>
            </a:r>
            <a:r>
              <a:rPr lang="en-US" sz="3900" dirty="0" smtClean="0"/>
              <a:t>newborns in </a:t>
            </a:r>
            <a:r>
              <a:rPr lang="en-US" sz="3900" dirty="0"/>
              <a:t>the 0PN group </a:t>
            </a:r>
            <a:endParaRPr lang="en-US" sz="3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900" dirty="0"/>
              <a:t>Compared with 2PN zygotes, 1PN </a:t>
            </a:r>
            <a:r>
              <a:rPr lang="en-US" sz="3900" dirty="0" smtClean="0"/>
              <a:t>zygotes had </a:t>
            </a:r>
            <a:r>
              <a:rPr lang="en-US" sz="3900" dirty="0"/>
              <a:t>a similar PR but </a:t>
            </a:r>
            <a:r>
              <a:rPr lang="en-US" sz="3900" dirty="0" smtClean="0"/>
              <a:t>a higher </a:t>
            </a:r>
            <a:r>
              <a:rPr lang="en-US" sz="3900" dirty="0"/>
              <a:t>AR and a lower LBR </a:t>
            </a:r>
            <a:endParaRPr lang="en-US" sz="39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900" dirty="0"/>
              <a:t>The </a:t>
            </a:r>
            <a:r>
              <a:rPr lang="en-US" sz="3900" dirty="0" smtClean="0"/>
              <a:t>higher AR </a:t>
            </a:r>
            <a:r>
              <a:rPr lang="en-US" sz="3900" dirty="0"/>
              <a:t>in the 1PN group may be related to the genetic status of the</a:t>
            </a:r>
            <a:br>
              <a:rPr lang="en-US" sz="3900" dirty="0"/>
            </a:br>
            <a:r>
              <a:rPr lang="en-US" sz="3900" dirty="0"/>
              <a:t>blastocysts transferred </a:t>
            </a:r>
            <a:br>
              <a:rPr lang="en-US" sz="3900" dirty="0"/>
            </a:br>
            <a:r>
              <a:rPr lang="en-US" sz="3900" dirty="0"/>
              <a:t/>
            </a:r>
            <a:br>
              <a:rPr lang="en-US" sz="3900" dirty="0"/>
            </a:br>
            <a:r>
              <a:rPr lang="en-US" sz="3000" dirty="0"/>
              <a:t/>
            </a:r>
            <a:br>
              <a:rPr lang="en-US" sz="3000" dirty="0"/>
            </a:br>
            <a:r>
              <a:rPr lang="en-US" sz="3000" dirty="0"/>
              <a:t/>
            </a:r>
            <a:br>
              <a:rPr lang="en-US" sz="3000" dirty="0"/>
            </a:br>
            <a:endParaRPr lang="fa-IR" sz="3000" dirty="0"/>
          </a:p>
        </p:txBody>
      </p:sp>
    </p:spTree>
    <p:extLst>
      <p:ext uri="{BB962C8B-B14F-4D97-AF65-F5344CB8AC3E}">
        <p14:creationId xmlns:p14="http://schemas.microsoft.com/office/powerpoint/2010/main" val="354633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36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Discussion: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6" y="1870364"/>
            <a:ext cx="12081164" cy="58466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500" dirty="0" smtClean="0"/>
              <a:t>We </a:t>
            </a:r>
            <a:r>
              <a:rPr lang="en-US" sz="3500" dirty="0"/>
              <a:t>found no differences in birthweight </a:t>
            </a:r>
            <a:r>
              <a:rPr lang="en-US" sz="3500" dirty="0" smtClean="0"/>
              <a:t>between 1PN </a:t>
            </a:r>
            <a:r>
              <a:rPr lang="en-US" sz="3500" dirty="0"/>
              <a:t>and 2PN zygotes </a:t>
            </a:r>
            <a:endParaRPr lang="en-US" sz="35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500" dirty="0"/>
              <a:t>0PN singletons had a higher birthweight and z score compared with 2PN singletons </a:t>
            </a:r>
            <a:endParaRPr lang="en-US" sz="35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500" dirty="0" smtClean="0"/>
              <a:t>The proportion </a:t>
            </a:r>
            <a:r>
              <a:rPr lang="en-US" sz="3500" dirty="0"/>
              <a:t>of very LGA newborns was significantly </a:t>
            </a:r>
            <a:r>
              <a:rPr lang="en-US" sz="3500" dirty="0" smtClean="0"/>
              <a:t>greater in </a:t>
            </a:r>
            <a:r>
              <a:rPr lang="en-US" sz="3500" dirty="0"/>
              <a:t>the 0PN group than in the 2PN group </a:t>
            </a:r>
            <a:endParaRPr lang="en-US" sz="3500" dirty="0" smtClean="0"/>
          </a:p>
          <a:p>
            <a:pPr marL="0" indent="0">
              <a:buNone/>
            </a:pPr>
            <a:r>
              <a:rPr lang="en-US" sz="3200" dirty="0"/>
              <a:t/>
            </a:r>
            <a:br>
              <a:rPr lang="en-US" sz="32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8675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036" y="157306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Discussion: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036" y="177381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/>
              <a:t>The </a:t>
            </a:r>
            <a:r>
              <a:rPr lang="en-US" sz="3000" dirty="0"/>
              <a:t>transfer </a:t>
            </a:r>
            <a:r>
              <a:rPr lang="en-US" sz="3000" dirty="0" smtClean="0"/>
              <a:t>of 2PN </a:t>
            </a:r>
            <a:r>
              <a:rPr lang="en-US" sz="3000" dirty="0"/>
              <a:t>blastocysts should be prioritized because 0PN and </a:t>
            </a:r>
            <a:r>
              <a:rPr lang="en-US" sz="3000" dirty="0" smtClean="0"/>
              <a:t>1PN zygotes </a:t>
            </a:r>
            <a:r>
              <a:rPr lang="en-US" sz="3000" dirty="0"/>
              <a:t>are associated with additional risk. </a:t>
            </a:r>
            <a:endParaRPr lang="en-US" sz="3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/>
              <a:t>0PN and </a:t>
            </a:r>
            <a:r>
              <a:rPr lang="en-US" sz="3000" dirty="0" smtClean="0"/>
              <a:t>1PN blastocysts </a:t>
            </a:r>
            <a:r>
              <a:rPr lang="en-US" sz="3000" dirty="0"/>
              <a:t>can be transferred if 2PN blastocysts are not available, but in such cases, genetic evaluation and provision of information to patients with regard to the associated risks are</a:t>
            </a:r>
            <a:br>
              <a:rPr lang="en-US" sz="3000" dirty="0"/>
            </a:br>
            <a:r>
              <a:rPr lang="en-US" sz="3000" dirty="0"/>
              <a:t>mandatory. </a:t>
            </a:r>
            <a:br>
              <a:rPr lang="en-US" sz="3000" dirty="0"/>
            </a:br>
            <a:r>
              <a:rPr lang="en-US" sz="3000" dirty="0"/>
              <a:t/>
            </a:r>
            <a:br>
              <a:rPr lang="en-US" sz="3000" dirty="0"/>
            </a:br>
            <a:endParaRPr lang="fa-IR" sz="3000" dirty="0"/>
          </a:p>
        </p:txBody>
      </p:sp>
    </p:spTree>
    <p:extLst>
      <p:ext uri="{BB962C8B-B14F-4D97-AF65-F5344CB8AC3E}">
        <p14:creationId xmlns:p14="http://schemas.microsoft.com/office/powerpoint/2010/main" val="2620348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" y="342900"/>
            <a:ext cx="11871960" cy="624078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normal fertilization in ART                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presence of a two-pronuclear (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2PN)zygote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showing two polar bodies (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PBs) or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the fragmentation of PBs 16 to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18 hours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after insemination.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  <a:latin typeface="AdvOTc856fc33"/>
              </a:rPr>
              <a:t>failed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fertilization              </a:t>
            </a:r>
            <a:r>
              <a:rPr lang="en-US" dirty="0" smtClean="0"/>
              <a:t> </a:t>
            </a:r>
            <a:r>
              <a:rPr lang="en-US" dirty="0" err="1">
                <a:solidFill>
                  <a:srgbClr val="000000"/>
                </a:solidFill>
                <a:latin typeface="AdvOTc856fc33"/>
              </a:rPr>
              <a:t>Nonpronuclear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 (0PN)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and </a:t>
            </a:r>
            <a:r>
              <a:rPr lang="en-US" dirty="0" err="1" smtClean="0">
                <a:solidFill>
                  <a:srgbClr val="000000"/>
                </a:solidFill>
                <a:latin typeface="AdvOTc856fc33"/>
              </a:rPr>
              <a:t>monopronuclear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(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1PN) zygotes.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solidFill>
                <a:srgbClr val="000000"/>
              </a:solidFill>
              <a:latin typeface="AdvOTc856fc33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Some 0PN and 1PN zygotes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can develop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into embryos and exhibit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morphology</a:t>
            </a:r>
            <a:r>
              <a:rPr lang="en-US" dirty="0" smtClean="0"/>
              <a:t> (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similar to that of high-quality 2PN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embryos)-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although the ef</a:t>
            </a:r>
            <a:r>
              <a:rPr lang="en-US" dirty="0">
                <a:solidFill>
                  <a:srgbClr val="000000"/>
                </a:solidFill>
                <a:latin typeface="AdvOTc856fc33+fb"/>
              </a:rPr>
              <a:t>fi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ciency of </a:t>
            </a:r>
            <a:r>
              <a:rPr lang="en-US" dirty="0" err="1" smtClean="0">
                <a:solidFill>
                  <a:srgbClr val="000000"/>
                </a:solidFill>
                <a:latin typeface="AdvOTc856fc33"/>
              </a:rPr>
              <a:t>transferis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low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26280" y="525780"/>
            <a:ext cx="1188720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1717" y="1981185"/>
            <a:ext cx="1359526" cy="335309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>
            <a:off x="3886200" y="4320540"/>
            <a:ext cx="0" cy="5715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Wave 9"/>
          <p:cNvSpPr/>
          <p:nvPr/>
        </p:nvSpPr>
        <p:spPr>
          <a:xfrm>
            <a:off x="914400" y="4892040"/>
            <a:ext cx="9258300" cy="1851660"/>
          </a:xfrm>
          <a:prstGeom prst="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3200" b="1" u="sng" dirty="0" smtClean="0">
                <a:solidFill>
                  <a:srgbClr val="000000"/>
                </a:solidFill>
                <a:latin typeface="AdvOTc856fc33"/>
              </a:rPr>
              <a:t>Not</a:t>
            </a:r>
            <a:r>
              <a:rPr lang="en-US" sz="3200" dirty="0" smtClean="0">
                <a:solidFill>
                  <a:srgbClr val="000000"/>
                </a:solidFill>
                <a:latin typeface="AdvOTc856fc33"/>
              </a:rPr>
              <a:t> recommended </a:t>
            </a:r>
            <a:r>
              <a:rPr lang="en-US" sz="3200" dirty="0">
                <a:solidFill>
                  <a:srgbClr val="000000"/>
                </a:solidFill>
                <a:latin typeface="AdvOTc856fc33"/>
              </a:rPr>
              <a:t>to transfer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213976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408709"/>
            <a:ext cx="11544300" cy="633222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0000"/>
                </a:solidFill>
                <a:latin typeface="AdvOTc856fc33"/>
              </a:rPr>
              <a:t>The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culture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of both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0PN and 1PN embryos to the blastocyst stage,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after transfer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in vitri</a:t>
            </a:r>
            <a:r>
              <a:rPr lang="en-US" dirty="0">
                <a:solidFill>
                  <a:srgbClr val="000000"/>
                </a:solidFill>
                <a:latin typeface="AdvOTc856fc33+fb"/>
              </a:rPr>
              <a:t>fi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ed-warmed cycles, can result in similar outcomes as transfers involving 2PN blastocysts</a:t>
            </a:r>
            <a:r>
              <a:rPr lang="en-US" dirty="0" smtClean="0"/>
              <a:t> 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0000"/>
                </a:solidFill>
                <a:latin typeface="AdvOTc856fc33"/>
              </a:rPr>
              <a:t>Some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limitations</a:t>
            </a:r>
            <a:r>
              <a:rPr lang="en-US" dirty="0" smtClean="0"/>
              <a:t> :   1)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 the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number of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blastocyst transfers is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insuf</a:t>
            </a:r>
            <a:r>
              <a:rPr lang="en-US" dirty="0" smtClean="0">
                <a:solidFill>
                  <a:srgbClr val="000000"/>
                </a:solidFill>
                <a:latin typeface="AdvOTc856fc33+fb"/>
              </a:rPr>
              <a:t>fi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cient.</a:t>
            </a:r>
          </a:p>
          <a:p>
            <a:pPr marL="0" indent="0">
              <a:buNone/>
            </a:pPr>
            <a:r>
              <a:rPr lang="en-US" dirty="0">
                <a:solidFill>
                  <a:srgbClr val="000000"/>
                </a:solidFill>
                <a:latin typeface="AdvOTc856fc33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                                 2)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research methods involving </a:t>
            </a:r>
            <a:r>
              <a:rPr lang="en-US" dirty="0">
                <a:solidFill>
                  <a:srgbClr val="000000"/>
                </a:solidFill>
                <a:latin typeface="AdvOTc856fc33+20"/>
              </a:rPr>
              <a:t>‘‘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cycle matches</a:t>
            </a:r>
            <a:r>
              <a:rPr lang="en-US" dirty="0">
                <a:solidFill>
                  <a:srgbClr val="000000"/>
                </a:solidFill>
                <a:latin typeface="AdvOTc856fc33+20"/>
              </a:rPr>
              <a:t>’’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 3)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 lack </a:t>
            </a:r>
            <a:r>
              <a:rPr lang="en-US" dirty="0" err="1" smtClean="0">
                <a:solidFill>
                  <a:srgbClr val="000000"/>
                </a:solidFill>
                <a:latin typeface="AdvOTc856fc33"/>
              </a:rPr>
              <a:t>informationrelating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to birthweight</a:t>
            </a:r>
            <a:r>
              <a:rPr lang="en-US" dirty="0" smtClean="0"/>
              <a:t> </a:t>
            </a:r>
            <a:endParaRPr lang="fa-IR" dirty="0"/>
          </a:p>
        </p:txBody>
      </p:sp>
      <p:sp>
        <p:nvSpPr>
          <p:cNvPr id="4" name="Bent Arrow 3"/>
          <p:cNvSpPr/>
          <p:nvPr/>
        </p:nvSpPr>
        <p:spPr>
          <a:xfrm rot="10800000">
            <a:off x="10528069" y="1601022"/>
            <a:ext cx="571500" cy="1303020"/>
          </a:xfrm>
          <a:prstGeom prst="ben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6160" y="1615916"/>
            <a:ext cx="649224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000000"/>
                </a:solidFill>
                <a:latin typeface="AdvOTc856fc33"/>
              </a:rPr>
              <a:t>clinical pregnancy </a:t>
            </a:r>
            <a:r>
              <a:rPr lang="en-US" sz="2800" dirty="0" smtClean="0">
                <a:solidFill>
                  <a:srgbClr val="000000"/>
                </a:solidFill>
                <a:latin typeface="AdvOTc856fc33"/>
              </a:rPr>
              <a:t>rate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 </a:t>
            </a:r>
            <a:r>
              <a:rPr lang="en-US" sz="2800" dirty="0">
                <a:solidFill>
                  <a:srgbClr val="000000"/>
                </a:solidFill>
                <a:latin typeface="AdvOTc856fc33"/>
              </a:rPr>
              <a:t>abortion rate</a:t>
            </a:r>
            <a:r>
              <a:rPr lang="en-US" sz="2800" dirty="0" smtClean="0"/>
              <a:t>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live birth rate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congenital malformations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defects in psychomotor development</a:t>
            </a:r>
            <a:endParaRPr lang="fa-IR" sz="2800" dirty="0"/>
          </a:p>
        </p:txBody>
      </p:sp>
      <p:sp>
        <p:nvSpPr>
          <p:cNvPr id="6" name="Right Brace 5"/>
          <p:cNvSpPr/>
          <p:nvPr/>
        </p:nvSpPr>
        <p:spPr>
          <a:xfrm>
            <a:off x="9212580" y="1372225"/>
            <a:ext cx="845820" cy="2765435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71726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5" y="235526"/>
            <a:ext cx="11582400" cy="626225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000000"/>
                </a:solidFill>
                <a:latin typeface="AdvOTc856fc33"/>
              </a:rPr>
              <a:t>Questions</a:t>
            </a:r>
            <a:r>
              <a:rPr lang="en-US" sz="48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4" name="Rectangular Callout 3"/>
          <p:cNvSpPr/>
          <p:nvPr/>
        </p:nvSpPr>
        <p:spPr>
          <a:xfrm>
            <a:off x="8409709" y="1066800"/>
            <a:ext cx="2715492" cy="1759527"/>
          </a:xfrm>
          <a:prstGeom prst="wedgeRect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TextBox 4"/>
          <p:cNvSpPr txBox="1"/>
          <p:nvPr/>
        </p:nvSpPr>
        <p:spPr>
          <a:xfrm>
            <a:off x="8520545" y="1122218"/>
            <a:ext cx="2604655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AdvOTc856fc33"/>
              </a:rPr>
              <a:t>real difference in the outcomes of transfers involving 0PN, 1PN, and 2PN transfers?</a:t>
            </a:r>
            <a:r>
              <a:rPr lang="en-US" sz="2000" dirty="0" smtClean="0"/>
              <a:t> </a:t>
            </a:r>
            <a:br>
              <a:rPr lang="en-US" sz="2000" dirty="0" smtClean="0"/>
            </a:br>
            <a:endParaRPr lang="fa-IR" sz="2000" dirty="0"/>
          </a:p>
        </p:txBody>
      </p:sp>
      <p:sp>
        <p:nvSpPr>
          <p:cNvPr id="8" name="Rectangular Callout 7"/>
          <p:cNvSpPr/>
          <p:nvPr/>
        </p:nvSpPr>
        <p:spPr>
          <a:xfrm>
            <a:off x="4516582" y="1094509"/>
            <a:ext cx="3061854" cy="1731818"/>
          </a:xfrm>
          <a:prstGeom prst="wedgeRectCallou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TextBox 8"/>
          <p:cNvSpPr txBox="1"/>
          <p:nvPr/>
        </p:nvSpPr>
        <p:spPr>
          <a:xfrm>
            <a:off x="4585855" y="1122218"/>
            <a:ext cx="2881745" cy="14773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AdvOTc856fc33"/>
              </a:rPr>
              <a:t>Must we prioritize the transfer of 2PN blastocysts?</a:t>
            </a:r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10" name="Rectangular Callout 9"/>
          <p:cNvSpPr/>
          <p:nvPr/>
        </p:nvSpPr>
        <p:spPr>
          <a:xfrm>
            <a:off x="471055" y="1122218"/>
            <a:ext cx="3214254" cy="1704109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200" dirty="0">
                <a:solidFill>
                  <a:srgbClr val="000000"/>
                </a:solidFill>
                <a:latin typeface="AdvOTc856fc33"/>
              </a:rPr>
              <a:t>In the absence of 2PN</a:t>
            </a:r>
            <a:br>
              <a:rPr lang="en-US" sz="2200" dirty="0">
                <a:solidFill>
                  <a:srgbClr val="000000"/>
                </a:solidFill>
                <a:latin typeface="AdvOTc856fc33"/>
              </a:rPr>
            </a:br>
            <a:r>
              <a:rPr lang="en-US" sz="2200" dirty="0">
                <a:solidFill>
                  <a:srgbClr val="000000"/>
                </a:solidFill>
                <a:latin typeface="AdvOTc856fc33"/>
              </a:rPr>
              <a:t>blastocysts, do we prioritize 0PN or 1PN </a:t>
            </a:r>
            <a:r>
              <a:rPr lang="en-US" sz="2200" dirty="0" smtClean="0">
                <a:solidFill>
                  <a:srgbClr val="000000"/>
                </a:solidFill>
                <a:latin typeface="AdvOTc856fc33"/>
              </a:rPr>
              <a:t>blastocysts?</a:t>
            </a:r>
            <a:r>
              <a:rPr lang="en-US" sz="2200" dirty="0" smtClean="0"/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146062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MATERIALS AND METHODS</a:t>
            </a:r>
            <a:br>
              <a:rPr lang="en-US" dirty="0">
                <a:solidFill>
                  <a:srgbClr val="CD171C"/>
                </a:solidFill>
                <a:latin typeface="AdvOT2b189473.B"/>
              </a:rPr>
            </a:br>
            <a:r>
              <a:rPr lang="en-US" sz="3600" dirty="0">
                <a:solidFill>
                  <a:srgbClr val="CD171C"/>
                </a:solidFill>
                <a:latin typeface="AdvOT2b189473.B"/>
              </a:rPr>
              <a:t>Patients and </a:t>
            </a:r>
            <a:r>
              <a:rPr lang="en-US" sz="3600" dirty="0" smtClean="0">
                <a:solidFill>
                  <a:srgbClr val="CD171C"/>
                </a:solidFill>
                <a:latin typeface="AdvOT2b189473.B"/>
              </a:rPr>
              <a:t>Cycles: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4726"/>
            <a:ext cx="10515600" cy="48629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retrospective analysis of the clinical outcomes </a:t>
            </a:r>
            <a:r>
              <a:rPr lang="en-US" sz="2400" dirty="0" err="1" smtClean="0"/>
              <a:t>oftransfer</a:t>
            </a:r>
            <a:r>
              <a:rPr lang="en-US" sz="2400" dirty="0" smtClean="0"/>
              <a:t> </a:t>
            </a:r>
            <a:r>
              <a:rPr lang="en-US" sz="2400" dirty="0"/>
              <a:t>of vitrified-warmed single blastocysts showing zygotic stages with 1PN, 0PN, and 2PN </a:t>
            </a:r>
            <a:r>
              <a:rPr lang="en-US" sz="2400" dirty="0" smtClean="0"/>
              <a:t>embryos.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Include </a:t>
            </a:r>
            <a:r>
              <a:rPr lang="en-US" sz="2400" dirty="0" err="1" smtClean="0"/>
              <a:t>criteria:</a:t>
            </a:r>
            <a:r>
              <a:rPr lang="en-US" sz="2400" dirty="0" err="1" smtClean="0">
                <a:solidFill>
                  <a:srgbClr val="000000"/>
                </a:solidFill>
                <a:latin typeface="AdvOTc856fc33"/>
              </a:rPr>
              <a:t>single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 blastocyst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transfer and singletons born </a:t>
            </a:r>
            <a:endParaRPr lang="en-US" sz="2400" dirty="0" smtClean="0">
              <a:solidFill>
                <a:srgbClr val="000000"/>
              </a:solidFill>
              <a:latin typeface="AdvOTc856fc33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Exclude criteria: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1PN zygotes arising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from ICSI,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sperm or oocyte donation cycles, in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vitro maturation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cycles, rescue ICSI, arti</a:t>
            </a:r>
            <a:r>
              <a:rPr lang="en-US" sz="2400" dirty="0">
                <a:solidFill>
                  <a:srgbClr val="000000"/>
                </a:solidFill>
                <a:latin typeface="AdvOTc856fc33+fb"/>
              </a:rPr>
              <a:t>fi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cial oocyte activation cycles, and any case involving preimplantation genetic testing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AdvOTc856fc33"/>
              </a:rPr>
              <a:t>13,167 </a:t>
            </a:r>
            <a:r>
              <a:rPr lang="en-US" sz="2400" u="sng" dirty="0">
                <a:solidFill>
                  <a:srgbClr val="000000"/>
                </a:solidFill>
                <a:latin typeface="AdvOTc856fc33"/>
              </a:rPr>
              <a:t>2PN</a:t>
            </a:r>
            <a:r>
              <a:rPr lang="en-US" sz="2400" dirty="0"/>
              <a:t> </a:t>
            </a:r>
            <a:r>
              <a:rPr lang="en-US" sz="2400" dirty="0" smtClean="0"/>
              <a:t>/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435 </a:t>
            </a:r>
            <a:r>
              <a:rPr lang="en-US" sz="2400" u="sng" dirty="0">
                <a:solidFill>
                  <a:srgbClr val="000000"/>
                </a:solidFill>
                <a:latin typeface="AdvOTc856fc33"/>
              </a:rPr>
              <a:t>0PN</a:t>
            </a:r>
            <a:r>
              <a:rPr lang="en-US" sz="2400" dirty="0"/>
              <a:t> </a:t>
            </a:r>
            <a:r>
              <a:rPr lang="en-US" sz="2400" dirty="0" smtClean="0"/>
              <a:t>/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281 </a:t>
            </a:r>
            <a:r>
              <a:rPr lang="en-US" sz="2400" u="sng" dirty="0">
                <a:solidFill>
                  <a:srgbClr val="000000"/>
                </a:solidFill>
                <a:latin typeface="AdvOTc856fc33"/>
              </a:rPr>
              <a:t>1PN</a:t>
            </a:r>
            <a:r>
              <a:rPr lang="en-US" sz="2400" dirty="0"/>
              <a:t> </a:t>
            </a:r>
            <a:r>
              <a:rPr lang="en-US" sz="2400" dirty="0" smtClean="0"/>
              <a:t>-------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single blastocyst transfers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AdvOTc856fc33"/>
              </a:rPr>
              <a:t>151 </a:t>
            </a:r>
            <a:r>
              <a:rPr lang="en-US" sz="2400" u="sng" dirty="0">
                <a:solidFill>
                  <a:srgbClr val="000000"/>
                </a:solidFill>
                <a:latin typeface="AdvOTc856fc33"/>
              </a:rPr>
              <a:t>0PN</a:t>
            </a:r>
            <a:r>
              <a:rPr lang="en-US" sz="2400" dirty="0"/>
              <a:t> </a:t>
            </a:r>
            <a:r>
              <a:rPr lang="en-US" sz="2400" dirty="0" smtClean="0"/>
              <a:t>/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75 </a:t>
            </a:r>
            <a:r>
              <a:rPr lang="en-US" sz="2400" u="sng" dirty="0">
                <a:solidFill>
                  <a:srgbClr val="000000"/>
                </a:solidFill>
                <a:latin typeface="AdvOTc856fc33"/>
              </a:rPr>
              <a:t>1PN</a:t>
            </a:r>
            <a:r>
              <a:rPr lang="en-US" sz="2400" dirty="0"/>
              <a:t> </a:t>
            </a:r>
            <a:r>
              <a:rPr lang="en-US" sz="2400" dirty="0" smtClean="0"/>
              <a:t>/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4,555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2PN-------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live singleton newborns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AdvOTc856fc33"/>
              </a:rPr>
              <a:t>March 2012 and March 2019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0355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Fresh Cycles</a:t>
            </a:r>
            <a:r>
              <a:rPr lang="en-US" dirty="0"/>
              <a:t>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52945"/>
            <a:ext cx="11049000" cy="558338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000000"/>
                </a:solidFill>
                <a:latin typeface="AdvOTc856fc33"/>
              </a:rPr>
              <a:t>36 and 38 hours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after HCG administration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, oocytes</a:t>
            </a:r>
            <a:br>
              <a:rPr lang="en-US" dirty="0">
                <a:solidFill>
                  <a:srgbClr val="000000"/>
                </a:solidFill>
                <a:latin typeface="AdvOTc856fc33"/>
              </a:rPr>
            </a:br>
            <a:r>
              <a:rPr lang="en-US" dirty="0">
                <a:solidFill>
                  <a:srgbClr val="000000"/>
                </a:solidFill>
                <a:latin typeface="AdvOTc856fc33"/>
              </a:rPr>
              <a:t>were retrieved and fertilized by conventional </a:t>
            </a:r>
            <a:r>
              <a:rPr lang="en-US" dirty="0" smtClean="0">
                <a:solidFill>
                  <a:srgbClr val="000000"/>
                </a:solidFill>
                <a:latin typeface="AdvOTc856fc33"/>
              </a:rPr>
              <a:t>IVF or ICSI.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dirty="0">
              <a:solidFill>
                <a:srgbClr val="000000"/>
              </a:solidFill>
              <a:latin typeface="AdvOTc856fc33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0000"/>
                </a:solidFill>
                <a:latin typeface="AdvOTc856fc33"/>
              </a:rPr>
              <a:t>Conventional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IVF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ICSI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Normal </a:t>
            </a:r>
            <a:r>
              <a:rPr lang="en-US" dirty="0" smtClean="0"/>
              <a:t>fertilization=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the presence of two </a:t>
            </a:r>
            <a:r>
              <a:rPr lang="en-US" dirty="0" err="1">
                <a:solidFill>
                  <a:srgbClr val="000000"/>
                </a:solidFill>
                <a:latin typeface="AdvOTc856fc33"/>
              </a:rPr>
              <a:t>pronuclei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 16 to 18 hours after insemination.</a:t>
            </a:r>
            <a:r>
              <a:rPr lang="en-US" dirty="0"/>
              <a:t> </a:t>
            </a:r>
            <a:br>
              <a:rPr lang="en-US" dirty="0"/>
            </a:b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Embryos           </a:t>
            </a:r>
            <a:r>
              <a:rPr lang="en-US" dirty="0" smtClean="0"/>
              <a:t>2PN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                         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1PN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</a:t>
            </a:r>
            <a:r>
              <a:rPr lang="en-US" dirty="0" smtClean="0"/>
              <a:t>                         </a:t>
            </a:r>
            <a:r>
              <a:rPr lang="en-US" dirty="0">
                <a:solidFill>
                  <a:srgbClr val="000000"/>
                </a:solidFill>
                <a:latin typeface="AdvP4C4E51"/>
              </a:rPr>
              <a:t>&gt;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2PN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             0PN</a:t>
            </a:r>
            <a:br>
              <a:rPr lang="en-US" dirty="0"/>
            </a:br>
            <a:endParaRPr lang="en-US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 smtClean="0">
                <a:solidFill>
                  <a:srgbClr val="000000"/>
                </a:solidFill>
                <a:latin typeface="AdvOTc856fc33"/>
              </a:rPr>
              <a:t>0PN 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and 1PN embryos</a:t>
            </a:r>
            <a:r>
              <a:rPr lang="en-US" dirty="0">
                <a:solidFill>
                  <a:prstClr val="black"/>
                </a:solidFill>
              </a:rPr>
              <a:t> ,</a:t>
            </a:r>
            <a:r>
              <a:rPr lang="en-US" dirty="0">
                <a:solidFill>
                  <a:srgbClr val="000000"/>
                </a:solidFill>
                <a:latin typeface="AdvOTc856fc33"/>
              </a:rPr>
              <a:t> were further cultured to</a:t>
            </a:r>
            <a:br>
              <a:rPr lang="en-US" dirty="0">
                <a:solidFill>
                  <a:srgbClr val="000000"/>
                </a:solidFill>
                <a:latin typeface="AdvOTc856fc33"/>
              </a:rPr>
            </a:br>
            <a:r>
              <a:rPr lang="en-US" dirty="0">
                <a:solidFill>
                  <a:srgbClr val="000000"/>
                </a:solidFill>
                <a:latin typeface="AdvOTc856fc33"/>
              </a:rPr>
              <a:t>the blastocyst stage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2556163" y="4052885"/>
            <a:ext cx="637309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56163" y="4052884"/>
            <a:ext cx="429490" cy="45597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556163" y="4052885"/>
            <a:ext cx="429490" cy="91194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556163" y="4043321"/>
            <a:ext cx="318654" cy="14384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15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2055" y="656071"/>
            <a:ext cx="10515600" cy="48000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CD171C"/>
                </a:solidFill>
                <a:latin typeface="AdvOT2b189473.B"/>
              </a:rPr>
              <a:t>Vitri</a:t>
            </a:r>
            <a:r>
              <a:rPr lang="en-US" dirty="0" smtClean="0">
                <a:solidFill>
                  <a:srgbClr val="CD171C"/>
                </a:solidFill>
                <a:latin typeface="AdvOT2b189473.B+fb"/>
              </a:rPr>
              <a:t>fi</a:t>
            </a:r>
            <a:r>
              <a:rPr lang="en-US" dirty="0" smtClean="0">
                <a:solidFill>
                  <a:srgbClr val="CD171C"/>
                </a:solidFill>
                <a:latin typeface="AdvOT2b189473.B"/>
              </a:rPr>
              <a:t>ed-Warmed </a:t>
            </a:r>
            <a:r>
              <a:rPr lang="en-US" dirty="0">
                <a:solidFill>
                  <a:srgbClr val="CD171C"/>
                </a:solidFill>
                <a:latin typeface="AdvOT2b189473.B"/>
              </a:rPr>
              <a:t>Cycles</a:t>
            </a:r>
            <a:r>
              <a:rPr lang="en-US" dirty="0"/>
              <a:t> </a:t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1382"/>
            <a:ext cx="11526982" cy="58466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0000"/>
                </a:solidFill>
                <a:latin typeface="AdvOTc856fc33"/>
              </a:rPr>
              <a:t>Natural cycles</a:t>
            </a:r>
            <a:r>
              <a:rPr lang="en-US" sz="2400" dirty="0"/>
              <a:t> </a:t>
            </a:r>
            <a:r>
              <a:rPr lang="en-US" sz="2400" dirty="0" smtClean="0"/>
              <a:t>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 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women with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regular ovulatory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cycles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embryo transfer was scheduled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5 days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after ovulation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Luteal support</a:t>
            </a:r>
            <a:r>
              <a:rPr lang="en-US" sz="2400" dirty="0"/>
              <a:t> </a:t>
            </a:r>
            <a:r>
              <a:rPr lang="en-US" sz="2400" dirty="0" smtClean="0"/>
              <a:t>(progesterone IM)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 smtClean="0">
              <a:solidFill>
                <a:srgbClr val="000000"/>
              </a:solidFill>
              <a:latin typeface="AdvOTc856fc33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arti</a:t>
            </a:r>
            <a:r>
              <a:rPr lang="en-US" sz="2400" dirty="0" smtClean="0">
                <a:solidFill>
                  <a:srgbClr val="000000"/>
                </a:solidFill>
                <a:latin typeface="AdvOTc856fc33+fb"/>
              </a:rPr>
              <a:t>fi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cial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hormone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replacement: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0000"/>
                </a:solidFill>
                <a:latin typeface="AdvOTc856fc33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    </a:t>
            </a:r>
            <a:r>
              <a:rPr lang="en-US" sz="2400" dirty="0" smtClean="0"/>
              <a:t>  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oral estradiol to prepare the endometrium</a:t>
            </a:r>
            <a:r>
              <a:rPr lang="en-US" sz="2400" dirty="0"/>
              <a:t> </a:t>
            </a:r>
            <a:r>
              <a:rPr lang="en-US" sz="2400" dirty="0" smtClean="0"/>
              <a:t>.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     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Progesterone was provided when the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ET and estradiol</a:t>
            </a:r>
            <a:r>
              <a:rPr lang="en-US" sz="2400" dirty="0" smtClean="0"/>
              <a:t> concentrations were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       suitable </a:t>
            </a:r>
            <a:r>
              <a:rPr lang="en-US" sz="2400" dirty="0" smtClean="0"/>
              <a:t>.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Embryo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transfer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was performed </a:t>
            </a:r>
            <a:r>
              <a:rPr lang="en-US" sz="2400" dirty="0">
                <a:solidFill>
                  <a:srgbClr val="000000"/>
                </a:solidFill>
                <a:latin typeface="AdvOTc856fc33"/>
              </a:rPr>
              <a:t>on day 7 after the administration </a:t>
            </a:r>
            <a:r>
              <a:rPr lang="en-US" sz="2400" dirty="0" smtClean="0">
                <a:solidFill>
                  <a:srgbClr val="000000"/>
                </a:solidFill>
                <a:latin typeface="AdvOTc856fc33"/>
              </a:rPr>
              <a:t>of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/>
              <a:t>          progesterone. 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66617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Outcome Parameters</a:t>
            </a:r>
            <a:r>
              <a:rPr lang="en-US" dirty="0"/>
              <a:t> 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63782"/>
            <a:ext cx="10515600" cy="50131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rgbClr val="000000"/>
                </a:solidFill>
                <a:latin typeface="AdvOTc856fc33"/>
              </a:rPr>
              <a:t>The number of transfer times</a:t>
            </a:r>
            <a:r>
              <a:rPr lang="en-US" sz="3600" dirty="0"/>
              <a:t> </a:t>
            </a:r>
            <a:r>
              <a:rPr lang="en-US" sz="3600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rgbClr val="000000"/>
                </a:solidFill>
                <a:latin typeface="AdvOTc856fc33"/>
              </a:rPr>
              <a:t>Miscarriages 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smtClean="0">
                <a:solidFill>
                  <a:srgbClr val="000000"/>
                </a:solidFill>
                <a:latin typeface="AdvOTc856fc33"/>
              </a:rPr>
              <a:t>Premature /</a:t>
            </a:r>
            <a:r>
              <a:rPr lang="en-US" sz="3600" dirty="0">
                <a:solidFill>
                  <a:srgbClr val="000000"/>
                </a:solidFill>
                <a:latin typeface="AdvOTc856fc33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dvOTc856fc33"/>
              </a:rPr>
              <a:t>Postmature</a:t>
            </a:r>
            <a:r>
              <a:rPr lang="en-US" sz="3600" dirty="0">
                <a:solidFill>
                  <a:srgbClr val="000000"/>
                </a:solidFill>
                <a:latin typeface="AdvOTc856fc33"/>
              </a:rPr>
              <a:t> delivery</a:t>
            </a:r>
            <a:r>
              <a:rPr lang="en-US" sz="3600" dirty="0"/>
              <a:t> </a:t>
            </a:r>
            <a:endParaRPr lang="en-US" sz="36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smtClean="0"/>
              <a:t>VLBW/ LBW/ HBW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 smtClean="0"/>
              <a:t>VSGA / SGA/ LGA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600" dirty="0">
                <a:solidFill>
                  <a:srgbClr val="000000"/>
                </a:solidFill>
                <a:latin typeface="AdvOTc856fc33"/>
              </a:rPr>
              <a:t>congenital malformations</a:t>
            </a:r>
            <a:r>
              <a:rPr lang="en-US" sz="3600" dirty="0"/>
              <a:t> </a:t>
            </a:r>
            <a:br>
              <a:rPr lang="en-US" sz="3600" dirty="0"/>
            </a:br>
            <a:endParaRPr lang="fa-IR" sz="3600" dirty="0"/>
          </a:p>
        </p:txBody>
      </p:sp>
    </p:spTree>
    <p:extLst>
      <p:ext uri="{BB962C8B-B14F-4D97-AF65-F5344CB8AC3E}">
        <p14:creationId xmlns:p14="http://schemas.microsoft.com/office/powerpoint/2010/main" val="297724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D171C"/>
                </a:solidFill>
                <a:latin typeface="AdvOT2b189473.B"/>
              </a:rPr>
              <a:t>Statistical </a:t>
            </a:r>
            <a:r>
              <a:rPr lang="en-US" dirty="0" smtClean="0">
                <a:solidFill>
                  <a:srgbClr val="CD171C"/>
                </a:solidFill>
                <a:latin typeface="AdvOT2b189473.B"/>
              </a:rPr>
              <a:t>Analysis:</a:t>
            </a:r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49926"/>
                <a:ext cx="10515600" cy="5555673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900" dirty="0" smtClean="0">
                    <a:solidFill>
                      <a:srgbClr val="000000"/>
                    </a:solidFill>
                    <a:latin typeface="AdvOTc856fc33"/>
                  </a:rPr>
                  <a:t>one-way analysis of variance</a:t>
                </a:r>
                <a:r>
                  <a:rPr lang="en-US" sz="2900" dirty="0"/>
                  <a:t> </a:t>
                </a:r>
                <a:r>
                  <a:rPr lang="en-US" sz="2900" dirty="0" smtClean="0"/>
                  <a:t>.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900" dirty="0">
                    <a:solidFill>
                      <a:srgbClr val="000000"/>
                    </a:solidFill>
                    <a:latin typeface="AdvOTc856fc33"/>
                  </a:rPr>
                  <a:t>comparisons of </a:t>
                </a:r>
                <a:r>
                  <a:rPr lang="en-US" sz="2900" dirty="0" smtClean="0">
                    <a:solidFill>
                      <a:srgbClr val="000000"/>
                    </a:solidFill>
                    <a:latin typeface="AdvOTc856fc33"/>
                  </a:rPr>
                  <a:t>rates were </a:t>
                </a:r>
                <a:r>
                  <a:rPr lang="en-US" sz="2900" dirty="0">
                    <a:solidFill>
                      <a:srgbClr val="000000"/>
                    </a:solidFill>
                    <a:latin typeface="AdvOTc856fc33"/>
                  </a:rPr>
                  <a:t>performed by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900" i="1" smtClean="0">
                            <a:solidFill>
                              <a:srgbClr val="000000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9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9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900" dirty="0" smtClean="0">
                    <a:solidFill>
                      <a:srgbClr val="000000"/>
                    </a:solidFill>
                    <a:latin typeface="AdvOTc856fc33"/>
                  </a:rPr>
                  <a:t>test</a:t>
                </a:r>
                <a:r>
                  <a:rPr lang="en-US" sz="2900" dirty="0">
                    <a:solidFill>
                      <a:srgbClr val="000000"/>
                    </a:solidFill>
                    <a:latin typeface="AdvOTc856fc33"/>
                  </a:rPr>
                  <a:t>, with a continuity </a:t>
                </a:r>
                <a:r>
                  <a:rPr lang="en-US" sz="2900" dirty="0" smtClean="0">
                    <a:solidFill>
                      <a:srgbClr val="000000"/>
                    </a:solidFill>
                    <a:latin typeface="AdvOTc856fc33"/>
                  </a:rPr>
                  <a:t>correction test </a:t>
                </a:r>
                <a:r>
                  <a:rPr lang="en-US" sz="2900" dirty="0">
                    <a:solidFill>
                      <a:srgbClr val="000000"/>
                    </a:solidFill>
                    <a:latin typeface="AdvOTc856fc33"/>
                  </a:rPr>
                  <a:t>or Fisher</a:t>
                </a:r>
                <a:r>
                  <a:rPr lang="en-US" sz="2900" dirty="0">
                    <a:solidFill>
                      <a:srgbClr val="000000"/>
                    </a:solidFill>
                    <a:latin typeface="AdvOTc856fc33+20"/>
                  </a:rPr>
                  <a:t>’</a:t>
                </a:r>
                <a:r>
                  <a:rPr lang="en-US" sz="2900" dirty="0">
                    <a:solidFill>
                      <a:srgbClr val="000000"/>
                    </a:solidFill>
                    <a:latin typeface="AdvOTc856fc33"/>
                  </a:rPr>
                  <a:t>s exact test as appropriate. </a:t>
                </a:r>
                <a:endParaRPr lang="en-US" sz="2900" dirty="0" smtClean="0">
                  <a:solidFill>
                    <a:srgbClr val="000000"/>
                  </a:solidFill>
                  <a:latin typeface="AdvOTc856fc33"/>
                </a:endParaRP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2900" dirty="0"/>
                  <a:t>Multiple </a:t>
                </a:r>
                <a:r>
                  <a:rPr lang="en-US" sz="2900" dirty="0" smtClean="0"/>
                  <a:t>linear regression </a:t>
                </a:r>
                <a:r>
                  <a:rPr lang="en-US" sz="2900" dirty="0"/>
                  <a:t>analysis was performed to compare 0PN, 1PN, </a:t>
                </a:r>
                <a:r>
                  <a:rPr lang="en-US" sz="2900" dirty="0" smtClean="0"/>
                  <a:t>or 2PN </a:t>
                </a:r>
                <a:r>
                  <a:rPr lang="en-US" sz="2900" dirty="0"/>
                  <a:t>zygotes with regard to gestational age, </a:t>
                </a:r>
                <a:r>
                  <a:rPr lang="en-US" sz="2900" dirty="0" smtClean="0"/>
                  <a:t>birthweight, and </a:t>
                </a:r>
                <a:r>
                  <a:rPr lang="en-US" sz="2900" dirty="0"/>
                  <a:t>z </a:t>
                </a:r>
                <a:r>
                  <a:rPr lang="en-US" sz="2900" dirty="0" smtClean="0"/>
                  <a:t>score.</a:t>
                </a:r>
              </a:p>
              <a:p>
                <a:pPr>
                  <a:buFont typeface="Wingdings" panose="05000000000000000000" pitchFamily="2" charset="2"/>
                  <a:buChar char="ü"/>
                </a:pPr>
                <a:r>
                  <a:rPr lang="en-US" sz="32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Logistic regression analysis was used to analyze 0PN, 1PN, or 2PN zygotes with regard to obstetric outcomes and neonatal outcomes</a:t>
                </a:r>
                <a:r>
                  <a:rPr lang="en-US" sz="2900" dirty="0"/>
                  <a:t/>
                </a:r>
                <a:br>
                  <a:rPr lang="en-US" sz="2900" dirty="0"/>
                </a:br>
                <a:r>
                  <a:rPr lang="en-US" dirty="0"/>
                  <a:t/>
                </a:r>
                <a:br>
                  <a:rPr lang="en-US" dirty="0"/>
                </a:br>
                <a:endParaRPr lang="fa-IR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49926"/>
                <a:ext cx="10515600" cy="5555673"/>
              </a:xfrm>
              <a:blipFill>
                <a:blip r:embed="rId2"/>
                <a:stretch>
                  <a:fillRect l="-1333" t="-2086" r="-1971"/>
                </a:stretch>
              </a:blipFill>
            </p:spPr>
            <p:txBody>
              <a:bodyPr/>
              <a:lstStyle/>
              <a:p>
                <a:r>
                  <a:rPr lang="fa-I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379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631</Words>
  <Application>Microsoft Macintosh PowerPoint</Application>
  <PresentationFormat>Widescreen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AdvOT2b189473.B</vt:lpstr>
      <vt:lpstr>AdvOT2b189473.B+fb</vt:lpstr>
      <vt:lpstr>AdvOTb03e4648.B</vt:lpstr>
      <vt:lpstr>AdvOTb03e4648.B+fb</vt:lpstr>
      <vt:lpstr>AdvOTc856fc33</vt:lpstr>
      <vt:lpstr>AdvOTc856fc33+20</vt:lpstr>
      <vt:lpstr>AdvOTc856fc33+fb</vt:lpstr>
      <vt:lpstr>AdvP4C4E51</vt:lpstr>
      <vt:lpstr>Calibri</vt:lpstr>
      <vt:lpstr>Calibri Light</vt:lpstr>
      <vt:lpstr>Cambria Math</vt:lpstr>
      <vt:lpstr>Times New Roman</vt:lpstr>
      <vt:lpstr>Wingdings</vt:lpstr>
      <vt:lpstr>Arial</vt:lpstr>
      <vt:lpstr>Office Theme</vt:lpstr>
      <vt:lpstr>Obstetric and neonatal outcomes after the transfer of vitrified-warmed blastocysts developing from nonpronuclear and monopronuclear zygotes: a retrospective cohort study  </vt:lpstr>
      <vt:lpstr>PowerPoint Presentation</vt:lpstr>
      <vt:lpstr>PowerPoint Presentation</vt:lpstr>
      <vt:lpstr>PowerPoint Presentation</vt:lpstr>
      <vt:lpstr>MATERIALS AND METHODS Patients and Cycles:  </vt:lpstr>
      <vt:lpstr>Fresh Cycles : </vt:lpstr>
      <vt:lpstr>Vitrified-Warmed Cycles  </vt:lpstr>
      <vt:lpstr>Outcome Parameters : </vt:lpstr>
      <vt:lpstr>Statistical Analysis:  </vt:lpstr>
      <vt:lpstr>Results:  </vt:lpstr>
      <vt:lpstr>Results:</vt:lpstr>
      <vt:lpstr>Results:</vt:lpstr>
      <vt:lpstr>Results:</vt:lpstr>
      <vt:lpstr>Results:</vt:lpstr>
      <vt:lpstr>Discussion:</vt:lpstr>
      <vt:lpstr>Discussion:</vt:lpstr>
      <vt:lpstr>Discussion: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Obstetric and neonatal outcomes after the transfer of vitrified-warmed blastocysts developing from nonpronuclear and monopronuclear zygotes: a retrospective cohort study  </dc:title>
  <dc:creator>Spool</dc:creator>
  <cp:lastModifiedBy>+989909550386</cp:lastModifiedBy>
  <cp:revision>27</cp:revision>
  <dcterms:created xsi:type="dcterms:W3CDTF">2021-03-15T16:06:58Z</dcterms:created>
  <dcterms:modified xsi:type="dcterms:W3CDTF">2021-04-06T07:18:47Z</dcterms:modified>
</cp:coreProperties>
</file>