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7" r:id="rId1"/>
  </p:sldMasterIdLst>
  <p:sldIdLst>
    <p:sldId id="256" r:id="rId2"/>
    <p:sldId id="257" r:id="rId3"/>
    <p:sldId id="258" r:id="rId4"/>
    <p:sldId id="272" r:id="rId5"/>
    <p:sldId id="259" r:id="rId6"/>
    <p:sldId id="278" r:id="rId7"/>
    <p:sldId id="270" r:id="rId8"/>
    <p:sldId id="271" r:id="rId9"/>
    <p:sldId id="260" r:id="rId10"/>
    <p:sldId id="279" r:id="rId11"/>
    <p:sldId id="261" r:id="rId12"/>
    <p:sldId id="262" r:id="rId13"/>
    <p:sldId id="263" r:id="rId14"/>
    <p:sldId id="264" r:id="rId15"/>
    <p:sldId id="265" r:id="rId16"/>
    <p:sldId id="273" r:id="rId17"/>
    <p:sldId id="266" r:id="rId18"/>
    <p:sldId id="274" r:id="rId19"/>
    <p:sldId id="267" r:id="rId20"/>
    <p:sldId id="268" r:id="rId21"/>
    <p:sldId id="275" r:id="rId22"/>
    <p:sldId id="276" r:id="rId23"/>
    <p:sldId id="277" r:id="rId24"/>
  </p:sldIdLst>
  <p:sldSz cx="12192000" cy="6858000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>
        <p:scale>
          <a:sx n="91" d="100"/>
          <a:sy n="91" d="100"/>
        </p:scale>
        <p:origin x="-96" y="-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C1435-0FBB-4E44-B96B-FD7256783449}" type="datetimeFigureOut">
              <a:rPr lang="fa-IR" smtClean="0"/>
              <a:t>03/09/1442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69691-BCA6-4917-8E9F-1C0BAD95FA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5010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C1435-0FBB-4E44-B96B-FD7256783449}" type="datetimeFigureOut">
              <a:rPr lang="fa-IR" smtClean="0"/>
              <a:t>03/09/1442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69691-BCA6-4917-8E9F-1C0BAD95FA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03554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C1435-0FBB-4E44-B96B-FD7256783449}" type="datetimeFigureOut">
              <a:rPr lang="fa-IR" smtClean="0"/>
              <a:t>03/09/1442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69691-BCA6-4917-8E9F-1C0BAD95FA9C}" type="slidenum">
              <a:rPr lang="fa-IR" smtClean="0"/>
              <a:t>‹#›</a:t>
            </a:fld>
            <a:endParaRPr lang="fa-I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737569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C1435-0FBB-4E44-B96B-FD7256783449}" type="datetimeFigureOut">
              <a:rPr lang="fa-IR" smtClean="0"/>
              <a:t>03/09/1442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69691-BCA6-4917-8E9F-1C0BAD95FA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6485189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C1435-0FBB-4E44-B96B-FD7256783449}" type="datetimeFigureOut">
              <a:rPr lang="fa-IR" smtClean="0"/>
              <a:t>03/09/1442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69691-BCA6-4917-8E9F-1C0BAD95FA9C}" type="slidenum">
              <a:rPr lang="fa-IR" smtClean="0"/>
              <a:t>‹#›</a:t>
            </a:fld>
            <a:endParaRPr lang="fa-I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556169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C1435-0FBB-4E44-B96B-FD7256783449}" type="datetimeFigureOut">
              <a:rPr lang="fa-IR" smtClean="0"/>
              <a:t>03/09/1442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69691-BCA6-4917-8E9F-1C0BAD95FA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089848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C1435-0FBB-4E44-B96B-FD7256783449}" type="datetimeFigureOut">
              <a:rPr lang="fa-IR" smtClean="0"/>
              <a:t>03/09/1442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69691-BCA6-4917-8E9F-1C0BAD95FA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303238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C1435-0FBB-4E44-B96B-FD7256783449}" type="datetimeFigureOut">
              <a:rPr lang="fa-IR" smtClean="0"/>
              <a:t>03/09/1442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69691-BCA6-4917-8E9F-1C0BAD95FA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639881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C1435-0FBB-4E44-B96B-FD7256783449}" type="datetimeFigureOut">
              <a:rPr lang="fa-IR" smtClean="0"/>
              <a:t>03/09/1442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69691-BCA6-4917-8E9F-1C0BAD95FA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19105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C1435-0FBB-4E44-B96B-FD7256783449}" type="datetimeFigureOut">
              <a:rPr lang="fa-IR" smtClean="0"/>
              <a:t>03/09/1442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69691-BCA6-4917-8E9F-1C0BAD95FA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18944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C1435-0FBB-4E44-B96B-FD7256783449}" type="datetimeFigureOut">
              <a:rPr lang="fa-IR" smtClean="0"/>
              <a:t>03/09/1442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69691-BCA6-4917-8E9F-1C0BAD95FA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629593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C1435-0FBB-4E44-B96B-FD7256783449}" type="datetimeFigureOut">
              <a:rPr lang="fa-IR" smtClean="0"/>
              <a:t>03/09/1442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69691-BCA6-4917-8E9F-1C0BAD95FA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87662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C1435-0FBB-4E44-B96B-FD7256783449}" type="datetimeFigureOut">
              <a:rPr lang="fa-IR" smtClean="0"/>
              <a:t>03/09/1442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69691-BCA6-4917-8E9F-1C0BAD95FA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04377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C1435-0FBB-4E44-B96B-FD7256783449}" type="datetimeFigureOut">
              <a:rPr lang="fa-IR" smtClean="0"/>
              <a:t>03/09/1442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69691-BCA6-4917-8E9F-1C0BAD95FA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55761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C1435-0FBB-4E44-B96B-FD7256783449}" type="datetimeFigureOut">
              <a:rPr lang="fa-IR" smtClean="0"/>
              <a:t>03/09/1442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69691-BCA6-4917-8E9F-1C0BAD95FA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24352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C1435-0FBB-4E44-B96B-FD7256783449}" type="datetimeFigureOut">
              <a:rPr lang="fa-IR" smtClean="0"/>
              <a:t>03/09/1442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69691-BCA6-4917-8E9F-1C0BAD95FA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34905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4C1435-0FBB-4E44-B96B-FD7256783449}" type="datetimeFigureOut">
              <a:rPr lang="fa-IR" smtClean="0"/>
              <a:t>03/09/1442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8E769691-BCA6-4917-8E9F-1C0BAD95FA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80853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8867" y="1449300"/>
            <a:ext cx="9401578" cy="2601533"/>
          </a:xfrm>
        </p:spPr>
        <p:txBody>
          <a:bodyPr>
            <a:noAutofit/>
          </a:bodyPr>
          <a:lstStyle/>
          <a:p>
            <a:pPr algn="ctr"/>
            <a:r>
              <a:rPr lang="en-US" sz="4000" dirty="0"/>
              <a:t>Hereditary thrombophilia and</a:t>
            </a:r>
            <a:br>
              <a:rPr lang="en-US" sz="4000" dirty="0"/>
            </a:br>
            <a:r>
              <a:rPr lang="en-US" sz="4000" dirty="0"/>
              <a:t>recurrent pregnancy loss: a systematic</a:t>
            </a:r>
            <a:br>
              <a:rPr lang="en-US" sz="4000" dirty="0"/>
            </a:br>
            <a:r>
              <a:rPr lang="en-US" sz="4000" dirty="0"/>
              <a:t>review and meta-analysis</a:t>
            </a:r>
            <a:endParaRPr lang="fa-IR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7778" y="4487189"/>
            <a:ext cx="7766936" cy="1096899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Presented by: Dr. </a:t>
            </a:r>
            <a:r>
              <a:rPr lang="en-US" dirty="0" err="1" smtClean="0">
                <a:solidFill>
                  <a:schemeClr val="tx1"/>
                </a:solidFill>
              </a:rPr>
              <a:t>Marjan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Ghaemi</a:t>
            </a:r>
            <a:r>
              <a:rPr lang="en-US" dirty="0" smtClean="0">
                <a:solidFill>
                  <a:schemeClr val="tx1"/>
                </a:solidFill>
              </a:rPr>
              <a:t> (OB/GYN)</a:t>
            </a:r>
          </a:p>
          <a:p>
            <a:pPr algn="l"/>
            <a:endParaRPr lang="fa-IR" dirty="0">
              <a:solidFill>
                <a:schemeClr val="tx1"/>
              </a:solidFill>
            </a:endParaRPr>
          </a:p>
        </p:txBody>
      </p:sp>
      <p:pic>
        <p:nvPicPr>
          <p:cNvPr id="1026" name="Picture 2" descr="مرکز تحقیقات بهداشت باروری ولیعصر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3107" y="464494"/>
            <a:ext cx="3927028" cy="1089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1893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Materials and methods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0"/>
            <a:r>
              <a:rPr lang="en-US" sz="2000" dirty="0"/>
              <a:t>Subgroup analyses were carried out to </a:t>
            </a:r>
            <a:r>
              <a:rPr lang="en-US" sz="2000" dirty="0" smtClean="0"/>
              <a:t>detect possible </a:t>
            </a:r>
            <a:r>
              <a:rPr lang="en-US" sz="2000" dirty="0"/>
              <a:t>sources of heterogeneity according to </a:t>
            </a:r>
            <a:r>
              <a:rPr lang="en-US" sz="2000" dirty="0" smtClean="0"/>
              <a:t>different categories</a:t>
            </a:r>
            <a:r>
              <a:rPr lang="en-US" sz="2000" dirty="0"/>
              <a:t>: geographic region (e.g. Africa, Asian, Europe, </a:t>
            </a:r>
            <a:r>
              <a:rPr lang="en-US" sz="2000" dirty="0" smtClean="0"/>
              <a:t>Latin America</a:t>
            </a:r>
            <a:r>
              <a:rPr lang="en-US" sz="2000" dirty="0"/>
              <a:t>, North America, Middle East), definitions of RPL (e.g. two </a:t>
            </a:r>
            <a:r>
              <a:rPr lang="en-US" sz="2000" dirty="0" smtClean="0"/>
              <a:t>or more </a:t>
            </a:r>
            <a:r>
              <a:rPr lang="en-US" sz="2000" dirty="0"/>
              <a:t>pregnancy losses, three or more pregnancy losses), types of </a:t>
            </a:r>
            <a:r>
              <a:rPr lang="en-US" sz="2000" dirty="0" smtClean="0"/>
              <a:t>RPL (e.g</a:t>
            </a:r>
            <a:r>
              <a:rPr lang="en-US" sz="2000" dirty="0"/>
              <a:t>. pregnancy losses before the 13th week of pregnancy, </a:t>
            </a:r>
            <a:r>
              <a:rPr lang="en-US" sz="2000" dirty="0" smtClean="0"/>
              <a:t>pregnancy losses </a:t>
            </a:r>
            <a:r>
              <a:rPr lang="en-US" sz="2000" dirty="0"/>
              <a:t>after the 13th week of pregnancy), controlled confounders (</a:t>
            </a:r>
            <a:r>
              <a:rPr lang="en-US" sz="2000" dirty="0" smtClean="0"/>
              <a:t>e.g. control </a:t>
            </a:r>
            <a:r>
              <a:rPr lang="en-US" sz="2000" dirty="0"/>
              <a:t>one or more confounders, no control for confounders), </a:t>
            </a:r>
            <a:r>
              <a:rPr lang="en-US" sz="2000" dirty="0" smtClean="0"/>
              <a:t>types of </a:t>
            </a:r>
            <a:r>
              <a:rPr lang="en-US" sz="2000" dirty="0"/>
              <a:t>genetic variation (homozygote, heterozygote), and exclusion </a:t>
            </a:r>
            <a:r>
              <a:rPr lang="en-US" sz="2000" dirty="0" smtClean="0"/>
              <a:t>of known </a:t>
            </a:r>
            <a:r>
              <a:rPr lang="en-US" sz="2000" dirty="0"/>
              <a:t>causes of RPL (yes, no).</a:t>
            </a:r>
            <a:endParaRPr lang="fa-IR" sz="2000" dirty="0"/>
          </a:p>
        </p:txBody>
      </p:sp>
    </p:spTree>
    <p:extLst>
      <p:ext uri="{BB962C8B-B14F-4D97-AF65-F5344CB8AC3E}">
        <p14:creationId xmlns:p14="http://schemas.microsoft.com/office/powerpoint/2010/main" val="10961826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Results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0"/>
            <a:r>
              <a:rPr lang="en-US" sz="2000" dirty="0" smtClean="0">
                <a:latin typeface="AdvOT26408d1e"/>
              </a:rPr>
              <a:t>3046</a:t>
            </a:r>
            <a:r>
              <a:rPr lang="fa-IR" sz="2000" b="0" i="0" u="none" strike="noStrike" dirty="0" smtClean="0">
                <a:latin typeface="AdvOT26408d1e"/>
              </a:rPr>
              <a:t> </a:t>
            </a:r>
            <a:r>
              <a:rPr lang="en-US" sz="2000" b="0" i="0" u="none" strike="noStrike" baseline="0" dirty="0" smtClean="0">
                <a:latin typeface="AdvOT26408d1e"/>
              </a:rPr>
              <a:t>articles. Of these, 2054 articles were left after eliminating the duplicate</a:t>
            </a:r>
            <a:r>
              <a:rPr lang="en-US" sz="2000" b="0" i="0" u="none" strike="noStrike" dirty="0" smtClean="0">
                <a:latin typeface="AdvOT26408d1e"/>
              </a:rPr>
              <a:t> </a:t>
            </a:r>
            <a:r>
              <a:rPr lang="en-US" sz="2000" b="0" i="0" u="none" strike="noStrike" baseline="0" dirty="0" smtClean="0">
                <a:latin typeface="AdvOT26408d1e"/>
              </a:rPr>
              <a:t>publication, 1711 of them were excluded after screening the title and</a:t>
            </a:r>
            <a:r>
              <a:rPr lang="en-US" sz="2000" b="0" i="0" u="none" strike="noStrike" dirty="0" smtClean="0">
                <a:latin typeface="AdvOT26408d1e"/>
              </a:rPr>
              <a:t> </a:t>
            </a:r>
            <a:r>
              <a:rPr lang="en-US" sz="2000" b="0" i="0" u="none" strike="noStrike" baseline="0" dirty="0" smtClean="0">
                <a:latin typeface="AdvOT26408d1e"/>
              </a:rPr>
              <a:t>abstracts, and 254 of them were excluded after screening the full text.</a:t>
            </a:r>
            <a:r>
              <a:rPr lang="en-US" sz="2000" b="0" i="0" u="none" strike="noStrike" dirty="0" smtClean="0">
                <a:latin typeface="AdvOT26408d1e"/>
              </a:rPr>
              <a:t> </a:t>
            </a:r>
            <a:r>
              <a:rPr lang="en-US" sz="2000" b="0" i="0" u="none" strike="noStrike" baseline="0" dirty="0" smtClean="0">
                <a:latin typeface="AdvOT26408d1e"/>
              </a:rPr>
              <a:t>As a consequence, 89 articles remained.</a:t>
            </a:r>
          </a:p>
          <a:p>
            <a:pPr algn="just" rtl="0"/>
            <a:r>
              <a:rPr lang="en-US" sz="2000" b="0" i="0" u="none" strike="noStrike" baseline="0" dirty="0" smtClean="0">
                <a:latin typeface="AdvOT26408d1e"/>
              </a:rPr>
              <a:t>Of the observational studies included here, one was cohort in</a:t>
            </a:r>
            <a:r>
              <a:rPr lang="en-US" sz="2000" b="0" i="0" u="none" strike="noStrike" dirty="0" smtClean="0">
                <a:latin typeface="AdvOT26408d1e"/>
              </a:rPr>
              <a:t> </a:t>
            </a:r>
            <a:r>
              <a:rPr lang="en-US" sz="2000" b="0" i="0" u="none" strike="noStrike" baseline="0" dirty="0" smtClean="0">
                <a:latin typeface="AdvOT26408d1e"/>
              </a:rPr>
              <a:t>design and 88 were case-control. Among the</a:t>
            </a:r>
            <a:r>
              <a:rPr lang="en-US" sz="2000" b="0" i="0" u="none" strike="noStrike" dirty="0" smtClean="0">
                <a:latin typeface="AdvOT26408d1e"/>
              </a:rPr>
              <a:t> </a:t>
            </a:r>
            <a:r>
              <a:rPr lang="en-US" sz="2000" b="0" i="0" u="none" strike="noStrike" baseline="0" dirty="0" smtClean="0">
                <a:latin typeface="AdvOT26408d1e"/>
              </a:rPr>
              <a:t>studies, 34 were conducted in Europe, 20 in the Middle East, 16 in</a:t>
            </a:r>
            <a:r>
              <a:rPr lang="en-US" sz="2000" b="0" i="0" u="none" strike="noStrike" dirty="0" smtClean="0">
                <a:latin typeface="AdvOT26408d1e"/>
              </a:rPr>
              <a:t> </a:t>
            </a:r>
            <a:r>
              <a:rPr lang="en-US" sz="2000" b="0" i="0" u="none" strike="noStrike" baseline="0" dirty="0" smtClean="0">
                <a:latin typeface="AdvOT26408d1e"/>
              </a:rPr>
              <a:t>Asia, eight in Africa, six in Latin America, and five in North America.</a:t>
            </a:r>
            <a:endParaRPr lang="fa-IR" sz="2000" dirty="0"/>
          </a:p>
        </p:txBody>
      </p:sp>
    </p:spTree>
    <p:extLst>
      <p:ext uri="{BB962C8B-B14F-4D97-AF65-F5344CB8AC3E}">
        <p14:creationId xmlns:p14="http://schemas.microsoft.com/office/powerpoint/2010/main" val="719422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028" y="622479"/>
            <a:ext cx="9677280" cy="88434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The relation between FVL </a:t>
            </a:r>
            <a:r>
              <a:rPr lang="en-US" dirty="0" smtClean="0"/>
              <a:t>mutation and </a:t>
            </a:r>
            <a:r>
              <a:rPr lang="en-US" dirty="0"/>
              <a:t>RPL</a:t>
            </a:r>
            <a:r>
              <a:rPr lang="fa-IR" sz="2800" dirty="0"/>
              <a:t/>
            </a:r>
            <a:br>
              <a:rPr lang="fa-IR" sz="2800" dirty="0"/>
            </a:br>
            <a:r>
              <a:rPr lang="en-US" sz="2800" dirty="0"/>
              <a:t/>
            </a:r>
            <a:br>
              <a:rPr lang="en-US" sz="2800" dirty="0"/>
            </a:br>
            <a:endParaRPr lang="fa-I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70469"/>
            <a:ext cx="8596668" cy="4070894"/>
          </a:xfrm>
        </p:spPr>
        <p:txBody>
          <a:bodyPr>
            <a:normAutofit/>
          </a:bodyPr>
          <a:lstStyle/>
          <a:p>
            <a:pPr algn="just" rtl="0"/>
            <a:r>
              <a:rPr lang="en-US" sz="2400" dirty="0"/>
              <a:t>Analysis of pooled data from 81 studies </a:t>
            </a:r>
            <a:r>
              <a:rPr lang="en-US" sz="2400" dirty="0" smtClean="0"/>
              <a:t>indicated a </a:t>
            </a:r>
            <a:r>
              <a:rPr lang="en-US" sz="2400" dirty="0"/>
              <a:t>significant association between FVL mutation and </a:t>
            </a:r>
            <a:r>
              <a:rPr lang="en-US" sz="2400" dirty="0" smtClean="0"/>
              <a:t>RPL</a:t>
            </a:r>
          </a:p>
          <a:p>
            <a:pPr algn="just" rtl="0"/>
            <a:r>
              <a:rPr lang="en-US" sz="2400" dirty="0" smtClean="0"/>
              <a:t>When stratified </a:t>
            </a:r>
            <a:r>
              <a:rPr lang="en-US" sz="2400" dirty="0"/>
              <a:t>by geographic region, positive associations between FVL </a:t>
            </a:r>
            <a:r>
              <a:rPr lang="en-US" sz="2400" dirty="0" smtClean="0"/>
              <a:t>mutation and </a:t>
            </a:r>
            <a:r>
              <a:rPr lang="en-US" sz="2400" dirty="0"/>
              <a:t>RPL were found in studies conducted in </a:t>
            </a:r>
            <a:r>
              <a:rPr lang="en-US" sz="2400" dirty="0" smtClean="0"/>
              <a:t>Africa, </a:t>
            </a:r>
            <a:r>
              <a:rPr lang="it-IT" sz="2400" dirty="0" smtClean="0"/>
              <a:t>Asia, Europe, </a:t>
            </a:r>
            <a:r>
              <a:rPr lang="en-US" sz="2400" dirty="0" smtClean="0"/>
              <a:t>and </a:t>
            </a:r>
            <a:r>
              <a:rPr lang="en-US" sz="2400" dirty="0"/>
              <a:t>the Middle East </a:t>
            </a:r>
            <a:r>
              <a:rPr lang="en-US" sz="2400" dirty="0" smtClean="0"/>
              <a:t>rather </a:t>
            </a:r>
            <a:r>
              <a:rPr lang="en-US" sz="2400" dirty="0"/>
              <a:t>than studies conducted in Latin America </a:t>
            </a:r>
            <a:r>
              <a:rPr lang="en-US" sz="2400" dirty="0" smtClean="0"/>
              <a:t>and </a:t>
            </a:r>
            <a:r>
              <a:rPr lang="en-US" sz="2400" dirty="0"/>
              <a:t>North America 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265852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9762" y="622479"/>
            <a:ext cx="8596668" cy="1320800"/>
          </a:xfrm>
        </p:spPr>
        <p:txBody>
          <a:bodyPr/>
          <a:lstStyle/>
          <a:p>
            <a:r>
              <a:rPr lang="en-US" dirty="0"/>
              <a:t>The relation between PGM and RPL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0"/>
            <a:r>
              <a:rPr lang="en-US" sz="2400" dirty="0"/>
              <a:t>Analysis of pooled data from 64 studies </a:t>
            </a:r>
            <a:r>
              <a:rPr lang="en-US" sz="2400" dirty="0" smtClean="0"/>
              <a:t>indicated a </a:t>
            </a:r>
            <a:r>
              <a:rPr lang="en-US" sz="2400" dirty="0"/>
              <a:t>significant association between PGM and </a:t>
            </a:r>
            <a:r>
              <a:rPr lang="en-US" sz="2400" dirty="0" smtClean="0"/>
              <a:t>RPL</a:t>
            </a:r>
          </a:p>
          <a:p>
            <a:pPr algn="just" rtl="0"/>
            <a:r>
              <a:rPr lang="en-US" sz="2400" dirty="0"/>
              <a:t>After subgroup analyses, the </a:t>
            </a:r>
            <a:r>
              <a:rPr lang="en-US" sz="2400" dirty="0" smtClean="0"/>
              <a:t>variables including </a:t>
            </a:r>
            <a:r>
              <a:rPr lang="en-US" sz="2400" dirty="0"/>
              <a:t>geographic </a:t>
            </a:r>
            <a:r>
              <a:rPr lang="en-US" sz="2400" dirty="0" smtClean="0"/>
              <a:t>region, types </a:t>
            </a:r>
            <a:r>
              <a:rPr lang="en-US" sz="2400" dirty="0"/>
              <a:t>of </a:t>
            </a:r>
            <a:r>
              <a:rPr lang="en-US" sz="2400" dirty="0" smtClean="0"/>
              <a:t>RPL, types </a:t>
            </a:r>
            <a:r>
              <a:rPr lang="en-US" sz="2400" dirty="0"/>
              <a:t>of </a:t>
            </a:r>
            <a:r>
              <a:rPr lang="en-US" sz="2400" dirty="0" smtClean="0"/>
              <a:t>PGM, controlled confounders and </a:t>
            </a:r>
            <a:r>
              <a:rPr lang="en-US" sz="2400" dirty="0"/>
              <a:t>causes of RPL </a:t>
            </a:r>
            <a:r>
              <a:rPr lang="en-US" sz="2400" dirty="0" smtClean="0"/>
              <a:t>were </a:t>
            </a:r>
            <a:r>
              <a:rPr lang="en-US" sz="2400" dirty="0"/>
              <a:t>not shown to be associated with the </a:t>
            </a:r>
            <a:r>
              <a:rPr lang="en-US" sz="2400" dirty="0" smtClean="0"/>
              <a:t>heterogeneity</a:t>
            </a:r>
            <a:r>
              <a:rPr lang="en-US" sz="2400" dirty="0"/>
              <a:t>.</a:t>
            </a:r>
            <a:endParaRPr lang="fa-IR" sz="2400" dirty="0"/>
          </a:p>
        </p:txBody>
      </p:sp>
    </p:spTree>
    <p:extLst>
      <p:ext uri="{BB962C8B-B14F-4D97-AF65-F5344CB8AC3E}">
        <p14:creationId xmlns:p14="http://schemas.microsoft.com/office/powerpoint/2010/main" val="3195547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Others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0"/>
            <a:r>
              <a:rPr lang="en-US" sz="2400" dirty="0"/>
              <a:t>Analysis of pooled data from </a:t>
            </a:r>
            <a:r>
              <a:rPr lang="en-US" sz="2400" dirty="0" smtClean="0"/>
              <a:t>seven studies </a:t>
            </a:r>
            <a:r>
              <a:rPr lang="en-US" sz="2400" dirty="0"/>
              <a:t>showed no significant association between deficiency of </a:t>
            </a:r>
            <a:r>
              <a:rPr lang="en-US" sz="2400" dirty="0" smtClean="0"/>
              <a:t>AT and RPL</a:t>
            </a:r>
          </a:p>
          <a:p>
            <a:pPr algn="just" rtl="0"/>
            <a:r>
              <a:rPr lang="en-US" sz="2400" dirty="0"/>
              <a:t>Analysis of pooled data from </a:t>
            </a:r>
            <a:r>
              <a:rPr lang="en-US" sz="2400" dirty="0" smtClean="0"/>
              <a:t>nine studies </a:t>
            </a:r>
            <a:r>
              <a:rPr lang="en-US" sz="2400" dirty="0"/>
              <a:t>showed no significant association between deficiency of </a:t>
            </a:r>
            <a:r>
              <a:rPr lang="en-US" sz="2400" dirty="0" smtClean="0"/>
              <a:t>PC and RPL</a:t>
            </a:r>
          </a:p>
          <a:p>
            <a:pPr algn="just" rtl="0"/>
            <a:r>
              <a:rPr lang="en-US" sz="2400" dirty="0"/>
              <a:t>Analysis of pooled data from </a:t>
            </a:r>
            <a:r>
              <a:rPr lang="en-US" sz="2400" dirty="0" smtClean="0"/>
              <a:t>10 studies </a:t>
            </a:r>
            <a:r>
              <a:rPr lang="en-US" sz="2400" dirty="0"/>
              <a:t>indicated a </a:t>
            </a:r>
            <a:r>
              <a:rPr lang="en-US" sz="2400" u="sng" dirty="0"/>
              <a:t>significant</a:t>
            </a:r>
            <a:r>
              <a:rPr lang="en-US" sz="2400" dirty="0"/>
              <a:t> association between deficiency of PS </a:t>
            </a:r>
            <a:r>
              <a:rPr lang="en-US" sz="2400" dirty="0" smtClean="0"/>
              <a:t>and RPL</a:t>
            </a:r>
            <a:endParaRPr lang="fa-IR" sz="2400" dirty="0"/>
          </a:p>
        </p:txBody>
      </p:sp>
    </p:spTree>
    <p:extLst>
      <p:ext uri="{BB962C8B-B14F-4D97-AF65-F5344CB8AC3E}">
        <p14:creationId xmlns:p14="http://schemas.microsoft.com/office/powerpoint/2010/main" val="1130055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Discussion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0"/>
            <a:r>
              <a:rPr lang="en-US" sz="2400" dirty="0" smtClean="0"/>
              <a:t>This </a:t>
            </a:r>
            <a:r>
              <a:rPr lang="en-US" sz="2400" dirty="0"/>
              <a:t>meta-analysis, including 89 studies with </a:t>
            </a:r>
            <a:r>
              <a:rPr lang="en-US" sz="2400" dirty="0" smtClean="0"/>
              <a:t>30254 </a:t>
            </a:r>
            <a:r>
              <a:rPr lang="en-US" sz="2400" dirty="0"/>
              <a:t>individuals, </a:t>
            </a:r>
            <a:r>
              <a:rPr lang="en-US" sz="2400" dirty="0" smtClean="0"/>
              <a:t>suggested that </a:t>
            </a:r>
            <a:r>
              <a:rPr lang="en-US" sz="2400" dirty="0"/>
              <a:t>hereditary thrombophilia was associated with RPL. </a:t>
            </a:r>
            <a:endParaRPr lang="en-US" sz="2400" dirty="0" smtClean="0"/>
          </a:p>
          <a:p>
            <a:pPr algn="just" rtl="0"/>
            <a:r>
              <a:rPr lang="en-US" sz="2400" dirty="0" smtClean="0"/>
              <a:t>Overall, FVL </a:t>
            </a:r>
            <a:r>
              <a:rPr lang="en-US" sz="2400" dirty="0"/>
              <a:t>mutation, PGM and a deficiency of PS may increase the risk of </a:t>
            </a:r>
            <a:r>
              <a:rPr lang="en-US" sz="2400" dirty="0" smtClean="0"/>
              <a:t>RPL by </a:t>
            </a:r>
            <a:r>
              <a:rPr lang="en-US" sz="2400" dirty="0"/>
              <a:t>2.44-fold, 2.08-fold, and 3.45-fold, </a:t>
            </a:r>
            <a:r>
              <a:rPr lang="en-US" sz="2400" dirty="0" smtClean="0"/>
              <a:t>respectively</a:t>
            </a:r>
          </a:p>
          <a:p>
            <a:pPr algn="l" rtl="0"/>
            <a:r>
              <a:rPr lang="en-US" sz="2400" dirty="0">
                <a:latin typeface="AdvOT26408d1e"/>
              </a:rPr>
              <a:t>Compared with </a:t>
            </a:r>
            <a:r>
              <a:rPr lang="en-US" sz="2400" dirty="0" smtClean="0">
                <a:latin typeface="AdvOT26408d1e"/>
              </a:rPr>
              <a:t>the reference </a:t>
            </a:r>
            <a:r>
              <a:rPr lang="en-US" sz="2400" dirty="0">
                <a:latin typeface="AdvOT26408d1e"/>
              </a:rPr>
              <a:t>group, the available evidence did not support a positive </a:t>
            </a:r>
            <a:r>
              <a:rPr lang="en-US" sz="2400" dirty="0" smtClean="0">
                <a:latin typeface="AdvOT26408d1e"/>
              </a:rPr>
              <a:t>association between </a:t>
            </a:r>
            <a:r>
              <a:rPr lang="en-US" sz="2400" dirty="0">
                <a:latin typeface="AdvOT26408d1e"/>
              </a:rPr>
              <a:t>deficiency of AT or deficiency of PC and RPL (</a:t>
            </a:r>
            <a:r>
              <a:rPr lang="en-US" sz="2400" dirty="0" smtClean="0">
                <a:latin typeface="AdvOT26408d1e"/>
              </a:rPr>
              <a:t>all </a:t>
            </a:r>
            <a:r>
              <a:rPr lang="en-US" sz="2400" dirty="0" smtClean="0">
                <a:latin typeface="AdvOTe8e27713.I"/>
              </a:rPr>
              <a:t>P</a:t>
            </a:r>
            <a:r>
              <a:rPr lang="en-US" sz="2400" dirty="0" smtClean="0">
                <a:latin typeface="AdvP4C4E51"/>
              </a:rPr>
              <a:t>&gt;</a:t>
            </a:r>
            <a:r>
              <a:rPr lang="en-US" sz="2400" dirty="0" smtClean="0">
                <a:latin typeface="AdvOT26408d1e"/>
              </a:rPr>
              <a:t>0.05</a:t>
            </a:r>
            <a:r>
              <a:rPr lang="en-US" sz="2400" dirty="0">
                <a:latin typeface="AdvOT26408d1e"/>
              </a:rPr>
              <a:t>).</a:t>
            </a:r>
            <a:endParaRPr lang="fa-IR" sz="2400" dirty="0"/>
          </a:p>
        </p:txBody>
      </p:sp>
    </p:spTree>
    <p:extLst>
      <p:ext uri="{BB962C8B-B14F-4D97-AF65-F5344CB8AC3E}">
        <p14:creationId xmlns:p14="http://schemas.microsoft.com/office/powerpoint/2010/main" val="2372618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Discussion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0"/>
            <a:r>
              <a:rPr lang="en-US" sz="2400" dirty="0" smtClean="0"/>
              <a:t>This study is the most up-to-date </a:t>
            </a:r>
            <a:r>
              <a:rPr lang="en-US" sz="2400" dirty="0"/>
              <a:t>and comprehensive meta-analysis evaluating the relation </a:t>
            </a:r>
            <a:r>
              <a:rPr lang="en-US" sz="2400" dirty="0" smtClean="0"/>
              <a:t>between hereditary </a:t>
            </a:r>
            <a:r>
              <a:rPr lang="en-US" sz="2400" dirty="0"/>
              <a:t>thrombophilia and </a:t>
            </a:r>
            <a:r>
              <a:rPr lang="en-US" sz="2400" dirty="0" smtClean="0"/>
              <a:t>RPL </a:t>
            </a:r>
          </a:p>
          <a:p>
            <a:pPr algn="just" rtl="0"/>
            <a:r>
              <a:rPr lang="en-US" sz="2400" dirty="0" smtClean="0"/>
              <a:t>this </a:t>
            </a:r>
            <a:r>
              <a:rPr lang="en-US" sz="2400" dirty="0"/>
              <a:t>study could provide useful </a:t>
            </a:r>
            <a:r>
              <a:rPr lang="en-US" sz="2400" dirty="0" smtClean="0"/>
              <a:t>information for </a:t>
            </a:r>
            <a:r>
              <a:rPr lang="en-US" sz="2400" dirty="0"/>
              <a:t>both affected women and clinicians, and help to </a:t>
            </a:r>
            <a:r>
              <a:rPr lang="en-US" sz="2400" dirty="0" smtClean="0"/>
              <a:t>guide clinical </a:t>
            </a:r>
            <a:r>
              <a:rPr lang="en-US" sz="2400" dirty="0"/>
              <a:t>management and advocacy efforts.</a:t>
            </a:r>
            <a:endParaRPr lang="fa-IR" sz="2400" dirty="0"/>
          </a:p>
        </p:txBody>
      </p:sp>
    </p:spTree>
    <p:extLst>
      <p:ext uri="{BB962C8B-B14F-4D97-AF65-F5344CB8AC3E}">
        <p14:creationId xmlns:p14="http://schemas.microsoft.com/office/powerpoint/2010/main" val="86385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Discussion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0"/>
            <a:r>
              <a:rPr lang="en-US" sz="2400" dirty="0" smtClean="0"/>
              <a:t>FVL </a:t>
            </a:r>
            <a:r>
              <a:rPr lang="en-US" sz="2400" dirty="0"/>
              <a:t>mutation may be significantly associated with risk </a:t>
            </a:r>
            <a:r>
              <a:rPr lang="en-US" sz="2400" dirty="0" smtClean="0"/>
              <a:t>of RPL</a:t>
            </a:r>
            <a:r>
              <a:rPr lang="en-US" sz="2400" dirty="0"/>
              <a:t>; the findings were consistent with the results of previous </a:t>
            </a:r>
            <a:r>
              <a:rPr lang="en-US" sz="2400" dirty="0" smtClean="0"/>
              <a:t>meta analyses performed in other studies</a:t>
            </a:r>
          </a:p>
          <a:p>
            <a:pPr algn="just" rtl="0"/>
            <a:r>
              <a:rPr lang="en-US" sz="2400" dirty="0">
                <a:latin typeface="AdvOT26408d1e"/>
              </a:rPr>
              <a:t>Similar results were found in the analyses of the association </a:t>
            </a:r>
            <a:r>
              <a:rPr lang="en-US" sz="2400" dirty="0" smtClean="0">
                <a:latin typeface="AdvOT26408d1e"/>
              </a:rPr>
              <a:t>between </a:t>
            </a:r>
            <a:r>
              <a:rPr lang="en-US" sz="2400" dirty="0" smtClean="0">
                <a:latin typeface="AdvOTe8e27713.I"/>
              </a:rPr>
              <a:t>PGM </a:t>
            </a:r>
            <a:r>
              <a:rPr lang="en-US" sz="2400" dirty="0">
                <a:latin typeface="AdvOT26408d1e"/>
              </a:rPr>
              <a:t>and RPL. However, in light of previous meta-analyses, the </a:t>
            </a:r>
            <a:r>
              <a:rPr lang="en-US" sz="2400" dirty="0" smtClean="0">
                <a:latin typeface="AdvOT26408d1e"/>
              </a:rPr>
              <a:t>findings seemed </a:t>
            </a:r>
            <a:r>
              <a:rPr lang="en-US" sz="2400" dirty="0">
                <a:latin typeface="AdvOT26408d1e"/>
              </a:rPr>
              <a:t>to be discordant, which was probably owing to the </a:t>
            </a:r>
            <a:r>
              <a:rPr lang="en-US" sz="2400" dirty="0" smtClean="0">
                <a:latin typeface="AdvOT26408d1e"/>
              </a:rPr>
              <a:t>relatively small </a:t>
            </a:r>
            <a:r>
              <a:rPr lang="en-US" sz="2400" dirty="0">
                <a:latin typeface="AdvOT26408d1e"/>
              </a:rPr>
              <a:t>sample size in the previous meta-analyses.</a:t>
            </a:r>
            <a:endParaRPr lang="fa-IR" sz="2400" dirty="0"/>
          </a:p>
        </p:txBody>
      </p:sp>
    </p:spTree>
    <p:extLst>
      <p:ext uri="{BB962C8B-B14F-4D97-AF65-F5344CB8AC3E}">
        <p14:creationId xmlns:p14="http://schemas.microsoft.com/office/powerpoint/2010/main" val="2245145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Discussion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0"/>
            <a:r>
              <a:rPr lang="en-US" sz="2400" dirty="0"/>
              <a:t>In addition to the FVL mutation and PGM, in the present </a:t>
            </a:r>
            <a:r>
              <a:rPr lang="en-US" sz="2400" dirty="0" smtClean="0"/>
              <a:t>meta analysis an </a:t>
            </a:r>
            <a:r>
              <a:rPr lang="en-US" sz="2400" dirty="0"/>
              <a:t>increased risk of RPL was also detected in pregnant </a:t>
            </a:r>
            <a:r>
              <a:rPr lang="en-US" sz="2400" dirty="0" smtClean="0"/>
              <a:t>women with </a:t>
            </a:r>
            <a:r>
              <a:rPr lang="en-US" sz="2400" dirty="0"/>
              <a:t>a deficiency in PS. To the best of our knowledge, this was </a:t>
            </a:r>
            <a:r>
              <a:rPr lang="en-US" sz="2400" dirty="0" smtClean="0"/>
              <a:t>the first </a:t>
            </a:r>
            <a:r>
              <a:rPr lang="en-US" sz="2400" dirty="0"/>
              <a:t>time that the association between deficiency of PS and RPL </a:t>
            </a:r>
            <a:r>
              <a:rPr lang="en-US" sz="2400" dirty="0" smtClean="0"/>
              <a:t>was assessed </a:t>
            </a:r>
            <a:r>
              <a:rPr lang="en-US" sz="2400" dirty="0"/>
              <a:t>by using integrated </a:t>
            </a:r>
            <a:r>
              <a:rPr lang="en-US" sz="2400" dirty="0" smtClean="0"/>
              <a:t>methods</a:t>
            </a:r>
          </a:p>
          <a:p>
            <a:pPr algn="just" rtl="0"/>
            <a:r>
              <a:rPr lang="en-US" sz="2400" dirty="0"/>
              <a:t>However, considering the </a:t>
            </a:r>
            <a:r>
              <a:rPr lang="en-US" sz="2400" dirty="0" smtClean="0"/>
              <a:t>limited number </a:t>
            </a:r>
            <a:r>
              <a:rPr lang="en-US" sz="2400" dirty="0"/>
              <a:t>of </a:t>
            </a:r>
            <a:r>
              <a:rPr lang="en-US" sz="2400" dirty="0" smtClean="0"/>
              <a:t>included studies </a:t>
            </a:r>
            <a:r>
              <a:rPr lang="en-US" sz="2400" dirty="0"/>
              <a:t>(10 studies) and substantial </a:t>
            </a:r>
            <a:r>
              <a:rPr lang="en-US" sz="2400" dirty="0" err="1" smtClean="0"/>
              <a:t>betweenstudy</a:t>
            </a:r>
            <a:r>
              <a:rPr lang="en-US" sz="2400" dirty="0"/>
              <a:t> </a:t>
            </a:r>
            <a:r>
              <a:rPr lang="en-US" sz="2400" dirty="0" smtClean="0"/>
              <a:t>heterogeneity</a:t>
            </a:r>
            <a:r>
              <a:rPr lang="en-US" sz="2400" dirty="0"/>
              <a:t>, the result should be interpreted with caution.</a:t>
            </a:r>
            <a:endParaRPr lang="fa-IR" sz="2400" dirty="0"/>
          </a:p>
        </p:txBody>
      </p:sp>
    </p:spTree>
    <p:extLst>
      <p:ext uri="{BB962C8B-B14F-4D97-AF65-F5344CB8AC3E}">
        <p14:creationId xmlns:p14="http://schemas.microsoft.com/office/powerpoint/2010/main" val="156974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Discussion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711365" cy="3880773"/>
          </a:xfrm>
        </p:spPr>
        <p:txBody>
          <a:bodyPr>
            <a:normAutofit/>
          </a:bodyPr>
          <a:lstStyle/>
          <a:p>
            <a:pPr algn="just" rtl="0"/>
            <a:r>
              <a:rPr lang="en-US" sz="2400" dirty="0"/>
              <a:t>Furthermore, the associations between deficiency of AT as well as </a:t>
            </a:r>
            <a:r>
              <a:rPr lang="en-US" sz="2400" dirty="0" smtClean="0"/>
              <a:t>deficiency of </a:t>
            </a:r>
            <a:r>
              <a:rPr lang="en-US" sz="2400" dirty="0"/>
              <a:t>PC and risk of RPL were quantitatively analyzed using </a:t>
            </a:r>
            <a:r>
              <a:rPr lang="en-US" sz="2400" dirty="0" smtClean="0"/>
              <a:t>the meta-analysis </a:t>
            </a:r>
            <a:r>
              <a:rPr lang="en-US" sz="2400" dirty="0"/>
              <a:t>method, and neither deficiency of AT nor deficiency </a:t>
            </a:r>
            <a:r>
              <a:rPr lang="en-US" sz="2400" dirty="0" smtClean="0"/>
              <a:t>of PC </a:t>
            </a:r>
            <a:r>
              <a:rPr lang="en-US" sz="2400" dirty="0"/>
              <a:t>was found to be associated with risk of RPL (all P&gt;0.05</a:t>
            </a:r>
            <a:r>
              <a:rPr lang="en-US" sz="2400" dirty="0" smtClean="0"/>
              <a:t>). </a:t>
            </a:r>
          </a:p>
          <a:p>
            <a:pPr algn="just" rtl="0"/>
            <a:r>
              <a:rPr lang="en-US" sz="2400" dirty="0" smtClean="0"/>
              <a:t>Although </a:t>
            </a:r>
            <a:r>
              <a:rPr lang="en-US" sz="2400" dirty="0"/>
              <a:t>deficiencies of AT, deficiencies of PC, and deficiencies of </a:t>
            </a:r>
            <a:r>
              <a:rPr lang="en-US" sz="2400" dirty="0" smtClean="0"/>
              <a:t>PS have </a:t>
            </a:r>
            <a:r>
              <a:rPr lang="en-US" sz="2400" dirty="0"/>
              <a:t>been shown to have relatively higher </a:t>
            </a:r>
            <a:r>
              <a:rPr lang="en-US" sz="2400" dirty="0" err="1"/>
              <a:t>thrombogenic</a:t>
            </a:r>
            <a:r>
              <a:rPr lang="en-US" sz="2400" dirty="0"/>
              <a:t> </a:t>
            </a:r>
            <a:r>
              <a:rPr lang="en-US" sz="2400" dirty="0" smtClean="0"/>
              <a:t>potential </a:t>
            </a:r>
            <a:r>
              <a:rPr lang="en-US" sz="2400" dirty="0"/>
              <a:t>there are fewer studies on their association with RPL owing to </a:t>
            </a:r>
            <a:r>
              <a:rPr lang="en-US" sz="2400" dirty="0" smtClean="0"/>
              <a:t>their potentially </a:t>
            </a:r>
            <a:r>
              <a:rPr lang="en-US" sz="2400" dirty="0"/>
              <a:t>lower prevalence in pregnant women</a:t>
            </a:r>
            <a:endParaRPr lang="fa-IR" sz="2400" dirty="0"/>
          </a:p>
        </p:txBody>
      </p:sp>
    </p:spTree>
    <p:extLst>
      <p:ext uri="{BB962C8B-B14F-4D97-AF65-F5344CB8AC3E}">
        <p14:creationId xmlns:p14="http://schemas.microsoft.com/office/powerpoint/2010/main" val="3977628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Introduction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9059094" cy="3880773"/>
          </a:xfrm>
        </p:spPr>
        <p:txBody>
          <a:bodyPr>
            <a:normAutofit/>
          </a:bodyPr>
          <a:lstStyle/>
          <a:p>
            <a:pPr algn="just" rtl="0"/>
            <a:r>
              <a:rPr lang="en-US" sz="2400" dirty="0"/>
              <a:t>RPL can be a painful experience </a:t>
            </a:r>
            <a:r>
              <a:rPr lang="en-US" sz="2400" dirty="0" smtClean="0"/>
              <a:t>for women </a:t>
            </a:r>
            <a:r>
              <a:rPr lang="en-US" sz="2400" dirty="0"/>
              <a:t>and their partners, both physically and mentally. </a:t>
            </a:r>
            <a:endParaRPr lang="en-US" sz="2400" dirty="0" smtClean="0"/>
          </a:p>
          <a:p>
            <a:pPr algn="just" rtl="0"/>
            <a:r>
              <a:rPr lang="en-US" sz="2400" dirty="0" smtClean="0"/>
              <a:t>For many couples </a:t>
            </a:r>
            <a:r>
              <a:rPr lang="en-US" sz="2400" dirty="0"/>
              <a:t>trying to have </a:t>
            </a:r>
            <a:r>
              <a:rPr lang="en-US" sz="2400" dirty="0" smtClean="0"/>
              <a:t>children, RPL </a:t>
            </a:r>
            <a:r>
              <a:rPr lang="en-US" sz="2400" dirty="0"/>
              <a:t>is a complex disease involving the interaction of genetic </a:t>
            </a:r>
            <a:r>
              <a:rPr lang="en-US" sz="2400" dirty="0" smtClean="0"/>
              <a:t>factors and </a:t>
            </a:r>
            <a:r>
              <a:rPr lang="en-US" sz="2400" dirty="0"/>
              <a:t>environmental </a:t>
            </a:r>
            <a:r>
              <a:rPr lang="en-US" sz="2400" dirty="0" smtClean="0"/>
              <a:t>factors.</a:t>
            </a:r>
          </a:p>
          <a:p>
            <a:pPr algn="just" rtl="0"/>
            <a:r>
              <a:rPr lang="en-US" sz="2400" dirty="0" smtClean="0"/>
              <a:t>Although </a:t>
            </a:r>
            <a:r>
              <a:rPr lang="en-US" sz="2400" dirty="0"/>
              <a:t>multiple causes of RPL have </a:t>
            </a:r>
            <a:r>
              <a:rPr lang="en-US" sz="2400" dirty="0" smtClean="0"/>
              <a:t>been identified, such as thrombophilia, endocrine factors, environmental and </a:t>
            </a:r>
            <a:r>
              <a:rPr lang="en-US" sz="2400" dirty="0"/>
              <a:t>psychological factors, male factors, and genetic factors more than 50% </a:t>
            </a:r>
            <a:r>
              <a:rPr lang="en-US" sz="2400" dirty="0" smtClean="0"/>
              <a:t>of cases </a:t>
            </a:r>
            <a:r>
              <a:rPr lang="en-US" sz="2400" dirty="0"/>
              <a:t>remain unexplained</a:t>
            </a:r>
            <a:endParaRPr lang="fa-IR" sz="2400" dirty="0"/>
          </a:p>
        </p:txBody>
      </p:sp>
    </p:spTree>
    <p:extLst>
      <p:ext uri="{BB962C8B-B14F-4D97-AF65-F5344CB8AC3E}">
        <p14:creationId xmlns:p14="http://schemas.microsoft.com/office/powerpoint/2010/main" val="382031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Discussion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13645"/>
            <a:ext cx="8596668" cy="4727717"/>
          </a:xfrm>
        </p:spPr>
        <p:txBody>
          <a:bodyPr>
            <a:normAutofit/>
          </a:bodyPr>
          <a:lstStyle/>
          <a:p>
            <a:pPr algn="just" rtl="0"/>
            <a:r>
              <a:rPr lang="en-US" dirty="0"/>
              <a:t>Our finding of an association between hereditary thrombophilia </a:t>
            </a:r>
            <a:r>
              <a:rPr lang="en-US" dirty="0" smtClean="0"/>
              <a:t>and future </a:t>
            </a:r>
            <a:r>
              <a:rPr lang="en-US" dirty="0"/>
              <a:t>risk of RPL has significant implications for clinical </a:t>
            </a:r>
            <a:r>
              <a:rPr lang="en-US" dirty="0" smtClean="0"/>
              <a:t>management and </a:t>
            </a:r>
            <a:r>
              <a:rPr lang="en-US" dirty="0"/>
              <a:t>health policy. </a:t>
            </a:r>
            <a:endParaRPr lang="en-US" dirty="0" smtClean="0"/>
          </a:p>
          <a:p>
            <a:pPr algn="l" rtl="0"/>
            <a:r>
              <a:rPr lang="en-US" dirty="0">
                <a:latin typeface="AdvOT26408d1e"/>
              </a:rPr>
              <a:t>Meanwhile, by performing the subgroup analyses, we found </a:t>
            </a:r>
            <a:r>
              <a:rPr lang="en-US" dirty="0" smtClean="0">
                <a:latin typeface="AdvOT26408d1e"/>
              </a:rPr>
              <a:t>that geographic </a:t>
            </a:r>
            <a:r>
              <a:rPr lang="en-US" dirty="0">
                <a:latin typeface="AdvOT26408d1e"/>
              </a:rPr>
              <a:t>region might have a significant influence on the </a:t>
            </a:r>
            <a:r>
              <a:rPr lang="en-US" dirty="0" smtClean="0">
                <a:latin typeface="AdvOT26408d1e"/>
              </a:rPr>
              <a:t>association between </a:t>
            </a:r>
            <a:r>
              <a:rPr lang="en-US" dirty="0">
                <a:latin typeface="AdvOT26408d1e"/>
              </a:rPr>
              <a:t>hereditary thrombophilia and RPL.</a:t>
            </a:r>
            <a:endParaRPr lang="en-US" dirty="0" smtClean="0"/>
          </a:p>
          <a:p>
            <a:pPr algn="just" rtl="0"/>
            <a:r>
              <a:rPr lang="en-US" dirty="0" smtClean="0"/>
              <a:t>Pregnant </a:t>
            </a:r>
            <a:r>
              <a:rPr lang="en-US" dirty="0"/>
              <a:t>women with hereditary thrombophilia </a:t>
            </a:r>
            <a:r>
              <a:rPr lang="en-US" dirty="0" smtClean="0"/>
              <a:t>are at </a:t>
            </a:r>
            <a:r>
              <a:rPr lang="en-US" dirty="0"/>
              <a:t>a higher risk of RPL, suggesting that testing for hereditary </a:t>
            </a:r>
            <a:r>
              <a:rPr lang="en-US" dirty="0" smtClean="0"/>
              <a:t>thrombophilia should </a:t>
            </a:r>
            <a:r>
              <a:rPr lang="en-US" dirty="0"/>
              <a:t>be considered in these </a:t>
            </a:r>
            <a:r>
              <a:rPr lang="en-US" dirty="0" smtClean="0"/>
              <a:t>women</a:t>
            </a:r>
          </a:p>
          <a:p>
            <a:pPr algn="just" rtl="0"/>
            <a:r>
              <a:rPr lang="en-US" dirty="0"/>
              <a:t>It is worth nothing, </a:t>
            </a:r>
            <a:r>
              <a:rPr lang="en-US" dirty="0" smtClean="0"/>
              <a:t>however, that </a:t>
            </a:r>
            <a:r>
              <a:rPr lang="en-US" dirty="0"/>
              <a:t>the decision should be made in a clinic context taking </a:t>
            </a:r>
            <a:r>
              <a:rPr lang="en-US" dirty="0" smtClean="0"/>
              <a:t>into account </a:t>
            </a:r>
            <a:r>
              <a:rPr lang="en-US" dirty="0"/>
              <a:t>all other variables such as ethnicity, and the frequency </a:t>
            </a:r>
            <a:r>
              <a:rPr lang="en-US" dirty="0" smtClean="0"/>
              <a:t>and timing </a:t>
            </a:r>
            <a:r>
              <a:rPr lang="en-US" dirty="0"/>
              <a:t>of miscarriage onset. </a:t>
            </a:r>
            <a:endParaRPr lang="en-US" dirty="0" smtClean="0"/>
          </a:p>
          <a:p>
            <a:pPr algn="just" rtl="0"/>
            <a:r>
              <a:rPr lang="en-US" dirty="0" smtClean="0"/>
              <a:t>For </a:t>
            </a:r>
            <a:r>
              <a:rPr lang="en-US" dirty="0"/>
              <a:t>pregnant women diagnosed with </a:t>
            </a:r>
            <a:r>
              <a:rPr lang="en-US" dirty="0" smtClean="0"/>
              <a:t>hereditary thrombophilia</a:t>
            </a:r>
            <a:r>
              <a:rPr lang="en-US" dirty="0"/>
              <a:t>, anticoagulant therapy may be helpful for </a:t>
            </a:r>
            <a:r>
              <a:rPr lang="en-US" dirty="0" smtClean="0"/>
              <a:t>improving the </a:t>
            </a:r>
            <a:r>
              <a:rPr lang="en-US" dirty="0"/>
              <a:t>pregnancy outcomes and reducing the occurrence of RPL.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71110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Limitation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0"/>
            <a:r>
              <a:rPr lang="en-US" dirty="0"/>
              <a:t>The first potential </a:t>
            </a:r>
            <a:r>
              <a:rPr lang="en-US" dirty="0" smtClean="0"/>
              <a:t>limitation of </a:t>
            </a:r>
            <a:r>
              <a:rPr lang="en-US" dirty="0"/>
              <a:t>the present meta-analysis was the high heterogeneity across </a:t>
            </a:r>
            <a:r>
              <a:rPr lang="en-US" dirty="0" smtClean="0"/>
              <a:t>included studies</a:t>
            </a:r>
            <a:r>
              <a:rPr lang="en-US" dirty="0"/>
              <a:t>. </a:t>
            </a:r>
            <a:endParaRPr lang="en-US" dirty="0" smtClean="0"/>
          </a:p>
          <a:p>
            <a:pPr algn="just" rtl="0"/>
            <a:r>
              <a:rPr lang="en-US" dirty="0" smtClean="0"/>
              <a:t>In </a:t>
            </a:r>
            <a:r>
              <a:rPr lang="en-US" dirty="0"/>
              <a:t>addition, the variables including </a:t>
            </a:r>
            <a:r>
              <a:rPr lang="en-US" dirty="0" smtClean="0"/>
              <a:t>maternal, age</a:t>
            </a:r>
            <a:r>
              <a:rPr lang="en-US" dirty="0"/>
              <a:t>, health condition, complications, and exposure to </a:t>
            </a:r>
            <a:r>
              <a:rPr lang="en-US" dirty="0" smtClean="0"/>
              <a:t>environmental pollutants </a:t>
            </a:r>
            <a:r>
              <a:rPr lang="en-US" dirty="0"/>
              <a:t>might contribute to the heterogeneity, considering </a:t>
            </a:r>
            <a:r>
              <a:rPr lang="en-US" dirty="0" smtClean="0"/>
              <a:t>the underlying </a:t>
            </a:r>
            <a:r>
              <a:rPr lang="en-US" dirty="0"/>
              <a:t>mechanisms involved in the relation between </a:t>
            </a:r>
            <a:r>
              <a:rPr lang="en-US" dirty="0" smtClean="0"/>
              <a:t>hereditary thrombophilia </a:t>
            </a:r>
            <a:r>
              <a:rPr lang="en-US" dirty="0"/>
              <a:t>and risk of RPL. However, we could not acquire </a:t>
            </a:r>
            <a:r>
              <a:rPr lang="en-US" dirty="0" smtClean="0"/>
              <a:t>sufficient information </a:t>
            </a:r>
            <a:r>
              <a:rPr lang="en-US" dirty="0"/>
              <a:t>to examine this hypothesis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/>
              <a:t>The second potential limitation was that significant unmeasured </a:t>
            </a:r>
            <a:r>
              <a:rPr lang="en-US" dirty="0" smtClean="0"/>
              <a:t>confounders might </a:t>
            </a:r>
            <a:r>
              <a:rPr lang="en-US" dirty="0"/>
              <a:t>be involved in the observed relation </a:t>
            </a:r>
            <a:r>
              <a:rPr lang="en-US" dirty="0" smtClean="0"/>
              <a:t>between hereditary </a:t>
            </a:r>
            <a:r>
              <a:rPr lang="en-US" dirty="0"/>
              <a:t>thrombophilia and RPL.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047498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Conclusion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0"/>
            <a:r>
              <a:rPr lang="en-US" sz="2400" dirty="0" smtClean="0"/>
              <a:t>In </a:t>
            </a:r>
            <a:r>
              <a:rPr lang="en-US" sz="2400" dirty="0"/>
              <a:t>conclusion, based on the available evidence, our systematic </a:t>
            </a:r>
            <a:r>
              <a:rPr lang="en-US" sz="2400" dirty="0" smtClean="0"/>
              <a:t>review and </a:t>
            </a:r>
            <a:r>
              <a:rPr lang="en-US" sz="2400" dirty="0"/>
              <a:t>meta-analysis showed a possible association between </a:t>
            </a:r>
            <a:r>
              <a:rPr lang="en-US" sz="2400" dirty="0" smtClean="0"/>
              <a:t>hereditary thrombophilia </a:t>
            </a:r>
            <a:r>
              <a:rPr lang="en-US" sz="2400" dirty="0"/>
              <a:t>and an increased risk of RPL, especially for </a:t>
            </a:r>
            <a:r>
              <a:rPr lang="en-US" sz="2400" dirty="0" smtClean="0"/>
              <a:t>FVL mutation</a:t>
            </a:r>
            <a:r>
              <a:rPr lang="en-US" sz="2400" dirty="0"/>
              <a:t>, PGM, and deficiency of PS, although we cannot </a:t>
            </a:r>
            <a:r>
              <a:rPr lang="en-US" sz="2400" dirty="0" smtClean="0"/>
              <a:t>determine whether </a:t>
            </a:r>
            <a:r>
              <a:rPr lang="en-US" sz="2400" dirty="0"/>
              <a:t>this association is confounded by other potential risk </a:t>
            </a:r>
            <a:r>
              <a:rPr lang="en-US" sz="2400" dirty="0" smtClean="0"/>
              <a:t>factors of </a:t>
            </a:r>
            <a:r>
              <a:rPr lang="en-US" sz="2400" dirty="0"/>
              <a:t>RPL.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752319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تلویزیون در رمضان ۱۴۰۰ چه سریال‌هایی پخش می‌کند؟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334" y="862884"/>
            <a:ext cx="8469806" cy="4743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7087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Introduction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58313"/>
            <a:ext cx="8596668" cy="4652335"/>
          </a:xfrm>
        </p:spPr>
        <p:txBody>
          <a:bodyPr>
            <a:noAutofit/>
          </a:bodyPr>
          <a:lstStyle/>
          <a:p>
            <a:pPr algn="just" rtl="0"/>
            <a:r>
              <a:rPr lang="en-US" sz="2400" dirty="0"/>
              <a:t>H</a:t>
            </a:r>
            <a:r>
              <a:rPr lang="en-US" sz="2400" dirty="0" smtClean="0"/>
              <a:t>ereditary </a:t>
            </a:r>
            <a:r>
              <a:rPr lang="en-US" sz="2400" dirty="0"/>
              <a:t>thrombophilia in pregnant women might be common (hereditary thrombophilia is present in 5 out of every 100 people in the general population)</a:t>
            </a:r>
          </a:p>
          <a:p>
            <a:pPr algn="just" rtl="0"/>
            <a:r>
              <a:rPr lang="en-US" sz="2400" dirty="0"/>
              <a:t>Evidence suggests that pregnant women with hereditary </a:t>
            </a:r>
            <a:r>
              <a:rPr lang="en-US" sz="2400" dirty="0" smtClean="0"/>
              <a:t>thrombophilia might </a:t>
            </a:r>
            <a:r>
              <a:rPr lang="en-US" sz="2400" dirty="0"/>
              <a:t>be at a higher risk of RPL when compared with the </a:t>
            </a:r>
            <a:r>
              <a:rPr lang="en-US" sz="2400" dirty="0" smtClean="0"/>
              <a:t>reference group.</a:t>
            </a:r>
          </a:p>
          <a:p>
            <a:pPr algn="just" rtl="0"/>
            <a:r>
              <a:rPr lang="en-US" sz="2400" dirty="0" smtClean="0"/>
              <a:t>However</a:t>
            </a:r>
            <a:r>
              <a:rPr lang="en-US" sz="2400" dirty="0"/>
              <a:t>, evidence for a relationship between hereditary thrombophilia and RPL is still discordant owing to the deviations in sample size, ethnicity, and other aspects in the few studies </a:t>
            </a:r>
            <a:r>
              <a:rPr lang="en-US" sz="2400" dirty="0" smtClean="0"/>
              <a:t>performed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69243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Introduction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2160589"/>
            <a:ext cx="8878791" cy="4072786"/>
          </a:xfrm>
        </p:spPr>
        <p:txBody>
          <a:bodyPr>
            <a:noAutofit/>
          </a:bodyPr>
          <a:lstStyle/>
          <a:p>
            <a:pPr algn="just" rtl="0"/>
            <a:r>
              <a:rPr lang="en-US" sz="2400" dirty="0">
                <a:solidFill>
                  <a:srgbClr val="000000"/>
                </a:solidFill>
                <a:latin typeface="AdvOT26408d1e"/>
              </a:rPr>
              <a:t>During the past decade, two relevant meta-analyses without </a:t>
            </a:r>
            <a:r>
              <a:rPr lang="en-US" sz="2400" dirty="0" smtClean="0">
                <a:solidFill>
                  <a:srgbClr val="000000"/>
                </a:solidFill>
                <a:latin typeface="AdvOT26408d1e"/>
              </a:rPr>
              <a:t>any geographic </a:t>
            </a:r>
            <a:r>
              <a:rPr lang="en-US" sz="2400" dirty="0">
                <a:solidFill>
                  <a:srgbClr val="000000"/>
                </a:solidFill>
                <a:latin typeface="AdvOT26408d1e"/>
              </a:rPr>
              <a:t>restriction have been performed (</a:t>
            </a:r>
            <a:r>
              <a:rPr lang="en-US" sz="2400" dirty="0">
                <a:solidFill>
                  <a:srgbClr val="0000FF"/>
                </a:solidFill>
                <a:latin typeface="AdvOT26408d1e"/>
              </a:rPr>
              <a:t>Gao and Tao, </a:t>
            </a:r>
            <a:r>
              <a:rPr lang="en-US" sz="2400" dirty="0" smtClean="0">
                <a:solidFill>
                  <a:srgbClr val="0000FF"/>
                </a:solidFill>
                <a:latin typeface="AdvOT26408d1e"/>
              </a:rPr>
              <a:t>2015</a:t>
            </a:r>
            <a:r>
              <a:rPr lang="en-US" sz="2400" dirty="0" smtClean="0">
                <a:solidFill>
                  <a:srgbClr val="000000"/>
                </a:solidFill>
                <a:latin typeface="AdvOT26408d1e"/>
              </a:rPr>
              <a:t>; </a:t>
            </a:r>
            <a:r>
              <a:rPr lang="en-US" sz="2400" dirty="0" err="1" smtClean="0">
                <a:solidFill>
                  <a:srgbClr val="0000FF"/>
                </a:solidFill>
                <a:latin typeface="AdvOT26408d1e"/>
              </a:rPr>
              <a:t>Sergi</a:t>
            </a:r>
            <a:r>
              <a:rPr lang="en-US" sz="2400" dirty="0" smtClean="0">
                <a:solidFill>
                  <a:srgbClr val="0000FF"/>
                </a:solidFill>
                <a:latin typeface="AdvOT26408d1e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AdvOTe8e27713.I"/>
              </a:rPr>
              <a:t>et al.</a:t>
            </a:r>
            <a:r>
              <a:rPr lang="en-US" sz="2400" dirty="0">
                <a:solidFill>
                  <a:srgbClr val="0000FF"/>
                </a:solidFill>
                <a:latin typeface="AdvOT26408d1e"/>
              </a:rPr>
              <a:t>, 2015</a:t>
            </a:r>
            <a:r>
              <a:rPr lang="en-US" sz="2400" dirty="0">
                <a:solidFill>
                  <a:srgbClr val="000000"/>
                </a:solidFill>
                <a:latin typeface="AdvOT26408d1e"/>
              </a:rPr>
              <a:t>). </a:t>
            </a:r>
            <a:endParaRPr lang="en-US" sz="2400" dirty="0" smtClean="0">
              <a:solidFill>
                <a:srgbClr val="000000"/>
              </a:solidFill>
              <a:latin typeface="AdvOT26408d1e"/>
            </a:endParaRPr>
          </a:p>
          <a:p>
            <a:pPr algn="just" rtl="0"/>
            <a:r>
              <a:rPr lang="en-US" sz="2400" dirty="0" smtClean="0">
                <a:solidFill>
                  <a:srgbClr val="000000"/>
                </a:solidFill>
                <a:latin typeface="AdvOT26408d1e"/>
              </a:rPr>
              <a:t>They </a:t>
            </a:r>
            <a:r>
              <a:rPr lang="en-US" sz="2400" dirty="0">
                <a:solidFill>
                  <a:srgbClr val="000000"/>
                </a:solidFill>
                <a:latin typeface="AdvOT26408d1e"/>
              </a:rPr>
              <a:t>both found that pregnant women with </a:t>
            </a:r>
            <a:r>
              <a:rPr lang="en-US" sz="2400" dirty="0" smtClean="0">
                <a:solidFill>
                  <a:srgbClr val="000000"/>
                </a:solidFill>
                <a:latin typeface="AdvOT26408d1e"/>
              </a:rPr>
              <a:t>hereditary thrombophilia</a:t>
            </a:r>
            <a:r>
              <a:rPr lang="en-US" sz="2400" dirty="0">
                <a:solidFill>
                  <a:srgbClr val="000000"/>
                </a:solidFill>
                <a:latin typeface="AdvOT26408d1e"/>
              </a:rPr>
              <a:t>, compared with the references, had a </a:t>
            </a:r>
            <a:r>
              <a:rPr lang="en-US" sz="2400" dirty="0" smtClean="0">
                <a:solidFill>
                  <a:srgbClr val="000000"/>
                </a:solidFill>
                <a:latin typeface="AdvOT26408d1e"/>
              </a:rPr>
              <a:t>significantly higher </a:t>
            </a:r>
            <a:r>
              <a:rPr lang="en-US" sz="2400" dirty="0">
                <a:solidFill>
                  <a:srgbClr val="000000"/>
                </a:solidFill>
                <a:latin typeface="AdvOT26408d1e"/>
              </a:rPr>
              <a:t>risk of RPL. </a:t>
            </a:r>
            <a:endParaRPr lang="en-US" sz="2400" dirty="0" smtClean="0">
              <a:solidFill>
                <a:srgbClr val="000000"/>
              </a:solidFill>
              <a:latin typeface="AdvOT26408d1e"/>
            </a:endParaRPr>
          </a:p>
          <a:p>
            <a:pPr algn="just" rtl="0"/>
            <a:r>
              <a:rPr lang="en-US" sz="2400" dirty="0" smtClean="0">
                <a:solidFill>
                  <a:srgbClr val="000000"/>
                </a:solidFill>
                <a:latin typeface="AdvOT26408d1e"/>
              </a:rPr>
              <a:t>However</a:t>
            </a:r>
            <a:r>
              <a:rPr lang="en-US" sz="2400" dirty="0">
                <a:solidFill>
                  <a:srgbClr val="000000"/>
                </a:solidFill>
                <a:latin typeface="AdvOT26408d1e"/>
              </a:rPr>
              <a:t>, those analyses were not exhaustive, </a:t>
            </a:r>
            <a:r>
              <a:rPr lang="en-US" sz="2400" dirty="0" smtClean="0">
                <a:solidFill>
                  <a:srgbClr val="000000"/>
                </a:solidFill>
                <a:latin typeface="AdvOT26408d1e"/>
              </a:rPr>
              <a:t>as only </a:t>
            </a:r>
            <a:r>
              <a:rPr lang="en-US" sz="2400" dirty="0">
                <a:solidFill>
                  <a:srgbClr val="000000"/>
                </a:solidFill>
                <a:latin typeface="AdvOT26408d1e"/>
              </a:rPr>
              <a:t>one type of hereditary thrombophilia </a:t>
            </a:r>
            <a:r>
              <a:rPr lang="en-US" sz="2400" dirty="0" smtClean="0">
                <a:solidFill>
                  <a:srgbClr val="000000"/>
                </a:solidFill>
                <a:latin typeface="AdvOT26408d1e"/>
              </a:rPr>
              <a:t>(G1691A </a:t>
            </a:r>
            <a:r>
              <a:rPr lang="en-US" sz="2400" dirty="0">
                <a:solidFill>
                  <a:srgbClr val="000000"/>
                </a:solidFill>
                <a:latin typeface="AdvOT26408d1e"/>
              </a:rPr>
              <a:t>mutation of the factor V </a:t>
            </a:r>
            <a:r>
              <a:rPr lang="en-US" sz="2400" dirty="0" smtClean="0">
                <a:solidFill>
                  <a:srgbClr val="000000"/>
                </a:solidFill>
                <a:latin typeface="AdvOT26408d1e"/>
              </a:rPr>
              <a:t>Leiden (</a:t>
            </a:r>
            <a:r>
              <a:rPr lang="en-US" sz="2400" dirty="0" smtClean="0">
                <a:solidFill>
                  <a:srgbClr val="000000"/>
                </a:solidFill>
                <a:latin typeface="AdvOTe8e27713.I"/>
              </a:rPr>
              <a:t>FVL</a:t>
            </a:r>
            <a:r>
              <a:rPr lang="en-US" sz="2400" dirty="0">
                <a:solidFill>
                  <a:srgbClr val="000000"/>
                </a:solidFill>
                <a:latin typeface="AdvOT26408d1e"/>
              </a:rPr>
              <a:t>) gene </a:t>
            </a:r>
            <a:r>
              <a:rPr lang="en-US" sz="2400" dirty="0" smtClean="0">
                <a:solidFill>
                  <a:srgbClr val="000000"/>
                </a:solidFill>
                <a:latin typeface="AdvOT26408d1e"/>
              </a:rPr>
              <a:t>AND </a:t>
            </a:r>
            <a:r>
              <a:rPr lang="en-US" sz="2400" dirty="0">
                <a:solidFill>
                  <a:srgbClr val="000000"/>
                </a:solidFill>
                <a:latin typeface="AdvOT26408d1e"/>
              </a:rPr>
              <a:t>G20210A mutation </a:t>
            </a:r>
            <a:r>
              <a:rPr lang="en-US" sz="2400" dirty="0" smtClean="0">
                <a:solidFill>
                  <a:srgbClr val="000000"/>
                </a:solidFill>
                <a:latin typeface="AdvOT26408d1e"/>
              </a:rPr>
              <a:t>of the </a:t>
            </a:r>
            <a:r>
              <a:rPr lang="en-US" sz="2400" dirty="0">
                <a:solidFill>
                  <a:srgbClr val="000000"/>
                </a:solidFill>
                <a:latin typeface="AdvOT26408d1e"/>
              </a:rPr>
              <a:t>prothrombin gene (</a:t>
            </a:r>
            <a:r>
              <a:rPr lang="en-US" sz="2400" dirty="0">
                <a:solidFill>
                  <a:srgbClr val="000000"/>
                </a:solidFill>
                <a:latin typeface="AdvOTe8e27713.I"/>
              </a:rPr>
              <a:t>PGM</a:t>
            </a:r>
            <a:r>
              <a:rPr lang="en-US" sz="2400" dirty="0" smtClean="0">
                <a:solidFill>
                  <a:srgbClr val="000000"/>
                </a:solidFill>
                <a:latin typeface="AdvOT26408d1e"/>
              </a:rPr>
              <a:t>)) was </a:t>
            </a:r>
            <a:r>
              <a:rPr lang="en-US" sz="2400" dirty="0">
                <a:solidFill>
                  <a:srgbClr val="000000"/>
                </a:solidFill>
                <a:latin typeface="AdvOT26408d1e"/>
              </a:rPr>
              <a:t>reported in each </a:t>
            </a:r>
            <a:r>
              <a:rPr lang="en-US" sz="2400" dirty="0" smtClean="0">
                <a:solidFill>
                  <a:srgbClr val="000000"/>
                </a:solidFill>
                <a:latin typeface="AdvOT26408d1e"/>
              </a:rPr>
              <a:t>of them</a:t>
            </a:r>
            <a:r>
              <a:rPr lang="en-US" sz="2400" dirty="0">
                <a:solidFill>
                  <a:srgbClr val="000000"/>
                </a:solidFill>
                <a:latin typeface="AdvOT26408d1e"/>
              </a:rPr>
              <a:t>. </a:t>
            </a:r>
            <a:endParaRPr lang="fa-IR" sz="2400" dirty="0"/>
          </a:p>
        </p:txBody>
      </p:sp>
    </p:spTree>
    <p:extLst>
      <p:ext uri="{BB962C8B-B14F-4D97-AF65-F5344CB8AC3E}">
        <p14:creationId xmlns:p14="http://schemas.microsoft.com/office/powerpoint/2010/main" val="374689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Introduction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0"/>
            <a:r>
              <a:rPr lang="en-US" sz="2400" dirty="0" err="1" smtClean="0"/>
              <a:t>Antithrombin</a:t>
            </a:r>
            <a:r>
              <a:rPr lang="en-US" sz="2400" dirty="0" smtClean="0"/>
              <a:t> </a:t>
            </a:r>
            <a:r>
              <a:rPr lang="en-US" sz="2400" dirty="0"/>
              <a:t>(AT), deficiency of protein C (PC</a:t>
            </a:r>
            <a:r>
              <a:rPr lang="en-US" sz="2400" dirty="0" smtClean="0"/>
              <a:t>), and </a:t>
            </a:r>
            <a:r>
              <a:rPr lang="en-US" sz="2400" dirty="0"/>
              <a:t>deficiency of protein S (PS), have also been reported as risk </a:t>
            </a:r>
            <a:r>
              <a:rPr lang="en-US" sz="2400" dirty="0" smtClean="0"/>
              <a:t>factors of RPL</a:t>
            </a:r>
          </a:p>
          <a:p>
            <a:pPr algn="just" rtl="0"/>
            <a:r>
              <a:rPr lang="en-US" sz="2400" dirty="0"/>
              <a:t>Therefore, the objective of this study was to perform a </a:t>
            </a:r>
            <a:r>
              <a:rPr lang="en-US" sz="2400" dirty="0" smtClean="0"/>
              <a:t>renewed and </a:t>
            </a:r>
            <a:r>
              <a:rPr lang="en-US" sz="2400" dirty="0"/>
              <a:t>comprehensive meta-analysis of the relation between </a:t>
            </a:r>
            <a:r>
              <a:rPr lang="en-US" sz="2400" dirty="0" smtClean="0"/>
              <a:t>hereditary thrombophilia </a:t>
            </a:r>
            <a:r>
              <a:rPr lang="en-US" sz="2400" dirty="0"/>
              <a:t>and risk of RPL.</a:t>
            </a:r>
            <a:endParaRPr lang="fa-IR" sz="2400" dirty="0"/>
          </a:p>
        </p:txBody>
      </p:sp>
    </p:spTree>
    <p:extLst>
      <p:ext uri="{BB962C8B-B14F-4D97-AF65-F5344CB8AC3E}">
        <p14:creationId xmlns:p14="http://schemas.microsoft.com/office/powerpoint/2010/main" val="3440013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US" dirty="0" smtClean="0"/>
              <a:t>Thrombophilia Types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The FVL mutation causes a coagulation defect </a:t>
            </a:r>
            <a:r>
              <a:rPr lang="en-US" dirty="0" smtClean="0"/>
              <a:t>of factor </a:t>
            </a:r>
            <a:r>
              <a:rPr lang="en-US" dirty="0"/>
              <a:t>V, inherited as a dominant autosomal trait, </a:t>
            </a:r>
            <a:r>
              <a:rPr lang="en-US" dirty="0" smtClean="0"/>
              <a:t>located </a:t>
            </a:r>
            <a:r>
              <a:rPr lang="en-US" dirty="0"/>
              <a:t>on chromosome </a:t>
            </a:r>
            <a:r>
              <a:rPr lang="en-US" dirty="0" smtClean="0"/>
              <a:t>1q23</a:t>
            </a:r>
          </a:p>
          <a:p>
            <a:pPr algn="l" rtl="0"/>
            <a:r>
              <a:rPr lang="en-US" dirty="0"/>
              <a:t>The PGM results in a coagulation defect of factor II, inherited as </a:t>
            </a:r>
            <a:r>
              <a:rPr lang="en-US" dirty="0" smtClean="0"/>
              <a:t>a dominant </a:t>
            </a:r>
            <a:r>
              <a:rPr lang="en-US" dirty="0"/>
              <a:t>autosomal trait, </a:t>
            </a:r>
            <a:r>
              <a:rPr lang="en-US" dirty="0" smtClean="0"/>
              <a:t>located </a:t>
            </a:r>
            <a:r>
              <a:rPr lang="en-US" dirty="0"/>
              <a:t>on chromosome </a:t>
            </a:r>
            <a:r>
              <a:rPr lang="en-US" dirty="0" smtClean="0"/>
              <a:t>11</a:t>
            </a:r>
          </a:p>
          <a:p>
            <a:pPr algn="l" rtl="0"/>
            <a:r>
              <a:rPr lang="en-US" dirty="0"/>
              <a:t>The </a:t>
            </a:r>
            <a:r>
              <a:rPr lang="en-US" dirty="0" smtClean="0"/>
              <a:t>deficiency of </a:t>
            </a:r>
            <a:r>
              <a:rPr lang="en-US" dirty="0"/>
              <a:t>AT is a result of over 250 distinct mutations of the AT </a:t>
            </a:r>
            <a:r>
              <a:rPr lang="en-US" dirty="0" smtClean="0"/>
              <a:t>gene, located </a:t>
            </a:r>
            <a:r>
              <a:rPr lang="en-US" dirty="0"/>
              <a:t>on chromosome 1q23-25, inherited as a dominant </a:t>
            </a:r>
            <a:r>
              <a:rPr lang="en-US" dirty="0" smtClean="0"/>
              <a:t>autosomal trait</a:t>
            </a:r>
          </a:p>
          <a:p>
            <a:pPr algn="l" rtl="0"/>
            <a:r>
              <a:rPr lang="en-US" dirty="0">
                <a:latin typeface="AdvOT26408d1e"/>
              </a:rPr>
              <a:t>The deficiency of PC arises from more than 160 distinct </a:t>
            </a:r>
            <a:r>
              <a:rPr lang="en-US" dirty="0" smtClean="0">
                <a:latin typeface="AdvOT26408d1e"/>
              </a:rPr>
              <a:t>mutations of </a:t>
            </a:r>
            <a:r>
              <a:rPr lang="en-US" dirty="0">
                <a:latin typeface="AdvOT26408d1e"/>
              </a:rPr>
              <a:t>the </a:t>
            </a:r>
            <a:r>
              <a:rPr lang="en-US" dirty="0">
                <a:latin typeface="AdvOTe8e27713.I"/>
              </a:rPr>
              <a:t>PC </a:t>
            </a:r>
            <a:r>
              <a:rPr lang="en-US" dirty="0">
                <a:latin typeface="AdvOT26408d1e"/>
              </a:rPr>
              <a:t>gene, inherited as a dominant autosomal disorder, </a:t>
            </a:r>
            <a:r>
              <a:rPr lang="en-US" dirty="0" smtClean="0">
                <a:latin typeface="AdvOT26408d1e"/>
              </a:rPr>
              <a:t>located on </a:t>
            </a:r>
            <a:r>
              <a:rPr lang="en-US" dirty="0">
                <a:latin typeface="AdvOT26408d1e"/>
              </a:rPr>
              <a:t>chromosome </a:t>
            </a:r>
            <a:r>
              <a:rPr lang="en-US" dirty="0" smtClean="0">
                <a:latin typeface="AdvOT26408d1e"/>
              </a:rPr>
              <a:t>2</a:t>
            </a:r>
          </a:p>
          <a:p>
            <a:pPr algn="l" rtl="0"/>
            <a:r>
              <a:rPr lang="en-US" dirty="0"/>
              <a:t>The deficiency of PS arises </a:t>
            </a:r>
            <a:r>
              <a:rPr lang="en-US" dirty="0" smtClean="0"/>
              <a:t>from over </a:t>
            </a:r>
            <a:r>
              <a:rPr lang="en-US" dirty="0"/>
              <a:t>130 autosomal dominant mutations of the gene located on </a:t>
            </a:r>
            <a:r>
              <a:rPr lang="en-US" dirty="0" smtClean="0"/>
              <a:t>chromosome 3q11.2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7584194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0592" y="738615"/>
            <a:ext cx="8610600" cy="1293028"/>
          </a:xfrm>
        </p:spPr>
        <p:txBody>
          <a:bodyPr/>
          <a:lstStyle/>
          <a:p>
            <a:pPr algn="ctr" rtl="0"/>
            <a:r>
              <a:rPr lang="en-US" cap="none" dirty="0" smtClean="0"/>
              <a:t>International Guidelines</a:t>
            </a:r>
            <a:endParaRPr lang="fa-IR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2400" dirty="0" smtClean="0"/>
              <a:t>RCOG: </a:t>
            </a:r>
            <a:r>
              <a:rPr lang="en-US" sz="2400" dirty="0"/>
              <a:t>The Investigation and </a:t>
            </a:r>
            <a:r>
              <a:rPr lang="en-US" sz="2400" dirty="0" smtClean="0"/>
              <a:t>Treatment of </a:t>
            </a:r>
            <a:r>
              <a:rPr lang="en-US" sz="2400" dirty="0"/>
              <a:t>Couples with Recurrent </a:t>
            </a:r>
            <a:r>
              <a:rPr lang="en-US" sz="2400" dirty="0" smtClean="0"/>
              <a:t>First trimester and Second-trimester </a:t>
            </a:r>
            <a:r>
              <a:rPr lang="en-US" sz="2400" dirty="0"/>
              <a:t>Miscarriage (last version 2011</a:t>
            </a:r>
            <a:r>
              <a:rPr lang="en-US" sz="2400" dirty="0" smtClean="0"/>
              <a:t>)</a:t>
            </a:r>
          </a:p>
          <a:p>
            <a:pPr algn="l" rtl="0"/>
            <a:r>
              <a:rPr lang="en-US" sz="2400" dirty="0" smtClean="0"/>
              <a:t>ESHRE</a:t>
            </a:r>
            <a:r>
              <a:rPr lang="en-US" sz="2400" dirty="0"/>
              <a:t>: Recurrent Pregnancy </a:t>
            </a:r>
            <a:r>
              <a:rPr lang="en-US" sz="2400" dirty="0" smtClean="0"/>
              <a:t>Loss (last version 2017)</a:t>
            </a:r>
            <a:endParaRPr lang="fa-IR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7895" y="3938338"/>
            <a:ext cx="3585144" cy="202458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70150" y="3938338"/>
            <a:ext cx="3923406" cy="2206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90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توصیه ها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بین </a:t>
            </a:r>
            <a:r>
              <a:rPr lang="en-US" dirty="0"/>
              <a:t>RPL </a:t>
            </a:r>
            <a:r>
              <a:rPr lang="fa-IR" dirty="0"/>
              <a:t>و ترومبوفیلی ارثی هیچ ارتباطی و حداکثر ارتباط ضعیفی وجود دارد. توصیه برای غربالگری ترومبوفیلی های ارثی در زنانی که </a:t>
            </a:r>
            <a:r>
              <a:rPr lang="en-US" dirty="0"/>
              <a:t>RPL </a:t>
            </a:r>
            <a:r>
              <a:rPr lang="fa-IR" dirty="0"/>
              <a:t>را تجربه می کنند، مشابه توصیه ها در مورد </a:t>
            </a:r>
            <a:r>
              <a:rPr lang="en-US" dirty="0"/>
              <a:t>VTE </a:t>
            </a:r>
            <a:r>
              <a:rPr lang="fa-IR" dirty="0" smtClean="0"/>
              <a:t>است. اگر </a:t>
            </a:r>
            <a:r>
              <a:rPr lang="fa-IR" dirty="0"/>
              <a:t>عوامل خطر اضافی برای ترومبوفیلی ارثی وجود داشته باشد (به عنوان مثال اعضای خانواده مبتلا به ترومبوفیلی ارثی یا </a:t>
            </a:r>
            <a:r>
              <a:rPr lang="en-US" dirty="0"/>
              <a:t>VTE </a:t>
            </a:r>
            <a:r>
              <a:rPr lang="fa-IR" dirty="0"/>
              <a:t>قبلی)، می توان غربالگری را در نظر گرفت. </a:t>
            </a:r>
          </a:p>
          <a:p>
            <a:r>
              <a:rPr lang="fa-IR" dirty="0"/>
              <a:t>به دلیل تغییرات فیزیولوژیکی، مارکرهای ترومبوفیلی در دوران بارداری کم یا زیاد می شوند </a:t>
            </a:r>
            <a:r>
              <a:rPr lang="fa-IR" dirty="0" smtClean="0"/>
              <a:t>تفسیر </a:t>
            </a:r>
            <a:r>
              <a:rPr lang="fa-IR" dirty="0"/>
              <a:t>صحیح نتایج و تشخیص ترومبوفیلی ارثی برای فاکتور جهش </a:t>
            </a:r>
            <a:r>
              <a:rPr lang="en-US" dirty="0"/>
              <a:t>V </a:t>
            </a:r>
            <a:r>
              <a:rPr lang="fa-IR" dirty="0"/>
              <a:t>لیدن و پروترومبین 20210</a:t>
            </a:r>
            <a:r>
              <a:rPr lang="en-US" dirty="0"/>
              <a:t>A </a:t>
            </a:r>
            <a:r>
              <a:rPr lang="fa-IR" dirty="0"/>
              <a:t>امکان پذیر است، اما می تواند برای آنتی ترومبین، پروتئین </a:t>
            </a:r>
            <a:r>
              <a:rPr lang="en-US" dirty="0"/>
              <a:t>C </a:t>
            </a:r>
            <a:r>
              <a:rPr lang="fa-IR" dirty="0"/>
              <a:t>و به ویژه پروتئین </a:t>
            </a:r>
            <a:r>
              <a:rPr lang="en-US" dirty="0" smtClean="0"/>
              <a:t>S </a:t>
            </a:r>
            <a:r>
              <a:rPr lang="fa-IR" dirty="0" smtClean="0"/>
              <a:t> مشکل </a:t>
            </a:r>
            <a:r>
              <a:rPr lang="fa-IR" dirty="0"/>
              <a:t>ساز باشد. بنابراین توصیه می شود غربالگری ترومبوفیلی ارثی  تا 6 هفته پس از سقط به تعویق بیفتد.</a:t>
            </a: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397972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Materials and methods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06829"/>
            <a:ext cx="8968942" cy="4932608"/>
          </a:xfrm>
        </p:spPr>
        <p:txBody>
          <a:bodyPr>
            <a:normAutofit fontScale="92500" lnSpcReduction="10000"/>
          </a:bodyPr>
          <a:lstStyle/>
          <a:p>
            <a:pPr algn="just" rtl="0"/>
            <a:r>
              <a:rPr lang="en-US" sz="2400" dirty="0"/>
              <a:t>PubMed, Web of Science, and </a:t>
            </a:r>
            <a:r>
              <a:rPr lang="en-US" sz="2400" dirty="0" smtClean="0"/>
              <a:t>EMBASE</a:t>
            </a:r>
          </a:p>
          <a:p>
            <a:pPr algn="just" rtl="0"/>
            <a:r>
              <a:rPr lang="en-US" sz="2400" dirty="0" smtClean="0"/>
              <a:t>Searched Keywords: Inherited thrombophilia, thrombophilia, </a:t>
            </a:r>
            <a:r>
              <a:rPr lang="en-US" sz="2400" dirty="0" err="1" smtClean="0"/>
              <a:t>thrombophilic</a:t>
            </a:r>
            <a:r>
              <a:rPr lang="en-US" sz="2400" dirty="0" smtClean="0"/>
              <a:t>, hypercoagulable, activated protein C resistance, APCR, anti-thrombin deficiency, protein C deficiency, protein S deficiency, hypercoagulability, factor V, factor V Leiden, factor 5 Leiden, FVL, factor II, prothrombin, polymorphism, mutation, variant, PGM, PGV, G20210A, and G1691A</a:t>
            </a:r>
          </a:p>
          <a:p>
            <a:pPr algn="just" rtl="0"/>
            <a:r>
              <a:rPr lang="fr-FR" sz="2400" dirty="0" err="1"/>
              <a:t>pregnancy</a:t>
            </a:r>
            <a:r>
              <a:rPr lang="fr-FR" sz="2400" dirty="0"/>
              <a:t>, </a:t>
            </a:r>
            <a:r>
              <a:rPr lang="fr-FR" sz="2400" dirty="0" err="1"/>
              <a:t>trimester</a:t>
            </a:r>
            <a:r>
              <a:rPr lang="fr-FR" sz="2400" dirty="0"/>
              <a:t>, </a:t>
            </a:r>
            <a:r>
              <a:rPr lang="fr-FR" sz="2400" dirty="0" err="1"/>
              <a:t>gestational</a:t>
            </a:r>
            <a:r>
              <a:rPr lang="fr-FR" sz="2400" dirty="0"/>
              <a:t>, </a:t>
            </a:r>
            <a:r>
              <a:rPr lang="fr-FR" sz="2400" dirty="0" err="1"/>
              <a:t>pregnant</a:t>
            </a:r>
            <a:r>
              <a:rPr lang="fr-FR" sz="2400" dirty="0"/>
              <a:t>, conception, </a:t>
            </a:r>
            <a:r>
              <a:rPr lang="fr-FR" sz="2400" dirty="0" err="1" smtClean="0"/>
              <a:t>preconception</a:t>
            </a:r>
            <a:r>
              <a:rPr lang="fr-FR" sz="2400" dirty="0" smtClean="0"/>
              <a:t>, </a:t>
            </a:r>
            <a:r>
              <a:rPr lang="en-US" sz="2400" dirty="0" smtClean="0"/>
              <a:t>pre-conception</a:t>
            </a:r>
            <a:r>
              <a:rPr lang="en-US" sz="2400" dirty="0"/>
              <a:t>, pre-pregnancy, pre-pregnancy, prenatal, </a:t>
            </a:r>
            <a:r>
              <a:rPr lang="en-US" sz="2400" dirty="0" smtClean="0"/>
              <a:t>pre-natal, </a:t>
            </a:r>
            <a:r>
              <a:rPr lang="pt-BR" sz="2400" dirty="0" smtClean="0"/>
              <a:t>perinatal</a:t>
            </a:r>
            <a:r>
              <a:rPr lang="pt-BR" sz="2400" dirty="0"/>
              <a:t>, peri-natal, antepartum, ante-partum, antenatal, and </a:t>
            </a:r>
            <a:r>
              <a:rPr lang="pt-BR" sz="2400" dirty="0" smtClean="0"/>
              <a:t>antenatal; </a:t>
            </a:r>
            <a:r>
              <a:rPr lang="en-US" sz="2400" dirty="0" smtClean="0"/>
              <a:t>complication</a:t>
            </a:r>
            <a:r>
              <a:rPr lang="en-US" sz="2400" dirty="0"/>
              <a:t>, problem, difficult, disorder, outcome, fetal, </a:t>
            </a:r>
            <a:r>
              <a:rPr lang="en-US" sz="2400" dirty="0" smtClean="0"/>
              <a:t>fetal, fetus</a:t>
            </a:r>
            <a:r>
              <a:rPr lang="en-US" sz="2400" dirty="0"/>
              <a:t>, fetus, embryo, loss, death, demise, resorption, pregnancy </a:t>
            </a:r>
            <a:r>
              <a:rPr lang="en-US" sz="2400" dirty="0" smtClean="0"/>
              <a:t>loss, miscarriage</a:t>
            </a:r>
            <a:r>
              <a:rPr lang="en-US" sz="2400" dirty="0"/>
              <a:t>, abortion, stillbirth, stillborn, livebirth, and live birth</a:t>
            </a:r>
            <a:endParaRPr lang="fa-IR" sz="2400" dirty="0"/>
          </a:p>
        </p:txBody>
      </p:sp>
    </p:spTree>
    <p:extLst>
      <p:ext uri="{BB962C8B-B14F-4D97-AF65-F5344CB8AC3E}">
        <p14:creationId xmlns:p14="http://schemas.microsoft.com/office/powerpoint/2010/main" val="1973410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365</TotalTime>
  <Words>1806</Words>
  <Application>Microsoft Office PowerPoint</Application>
  <PresentationFormat>Custom</PresentationFormat>
  <Paragraphs>76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Facet</vt:lpstr>
      <vt:lpstr>Hereditary thrombophilia and recurrent pregnancy loss: a systematic review and meta-analysis</vt:lpstr>
      <vt:lpstr>Introduction</vt:lpstr>
      <vt:lpstr>Introduction</vt:lpstr>
      <vt:lpstr>Introduction</vt:lpstr>
      <vt:lpstr>Introduction</vt:lpstr>
      <vt:lpstr>Thrombophilia Types</vt:lpstr>
      <vt:lpstr>International Guidelines</vt:lpstr>
      <vt:lpstr>توصیه ها</vt:lpstr>
      <vt:lpstr>Materials and methods</vt:lpstr>
      <vt:lpstr>Materials and methods</vt:lpstr>
      <vt:lpstr>Results</vt:lpstr>
      <vt:lpstr>The relation between FVL mutation and RPL  </vt:lpstr>
      <vt:lpstr>The relation between PGM and RPL</vt:lpstr>
      <vt:lpstr>Others</vt:lpstr>
      <vt:lpstr>Discussion</vt:lpstr>
      <vt:lpstr>Discussion</vt:lpstr>
      <vt:lpstr>Discussion</vt:lpstr>
      <vt:lpstr>Discussion</vt:lpstr>
      <vt:lpstr>Discussion</vt:lpstr>
      <vt:lpstr>Discussion</vt:lpstr>
      <vt:lpstr>Limitation</vt:lpstr>
      <vt:lpstr>Conclusion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Hereditary thrombophilia and recurrent pregnancy loss: a systematic review and meta-analysis</dc:title>
  <dc:creator>test</dc:creator>
  <cp:lastModifiedBy>test</cp:lastModifiedBy>
  <cp:revision>39</cp:revision>
  <dcterms:created xsi:type="dcterms:W3CDTF">2021-04-11T03:24:09Z</dcterms:created>
  <dcterms:modified xsi:type="dcterms:W3CDTF">2021-04-14T08:28:35Z</dcterms:modified>
</cp:coreProperties>
</file>