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80" r:id="rId2"/>
    <p:sldId id="256" r:id="rId3"/>
    <p:sldId id="257" r:id="rId4"/>
    <p:sldId id="258" r:id="rId5"/>
    <p:sldId id="259" r:id="rId6"/>
    <p:sldId id="260" r:id="rId7"/>
    <p:sldId id="261" r:id="rId8"/>
    <p:sldId id="262" r:id="rId9"/>
    <p:sldId id="263" r:id="rId10"/>
    <p:sldId id="264" r:id="rId11"/>
    <p:sldId id="265" r:id="rId12"/>
    <p:sldId id="266" r:id="rId13"/>
    <p:sldId id="282" r:id="rId14"/>
    <p:sldId id="284" r:id="rId15"/>
    <p:sldId id="270" r:id="rId16"/>
    <p:sldId id="273" r:id="rId17"/>
    <p:sldId id="274" r:id="rId18"/>
    <p:sldId id="275" r:id="rId19"/>
    <p:sldId id="276" r:id="rId20"/>
    <p:sldId id="277" r:id="rId21"/>
    <p:sldId id="278" r:id="rId22"/>
    <p:sldId id="283" r:id="rId23"/>
    <p:sldId id="279"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09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34"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35"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3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37"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38"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39"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extLst>
      <p:ext uri="{BB962C8B-B14F-4D97-AF65-F5344CB8AC3E}">
        <p14:creationId xmlns:p14="http://schemas.microsoft.com/office/powerpoint/2010/main" val="40007401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0EA98-5831-4853-B862-C702E6EB345C}"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12/29/2020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12/29/2020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514600"/>
            <a:ext cx="6172200" cy="1894362"/>
          </a:xfrm>
        </p:spPr>
        <p:txBody>
          <a:bodyPr>
            <a:normAutofit/>
          </a:bodyPr>
          <a:lstStyle/>
          <a:p>
            <a:r>
              <a:rPr lang="en-US" sz="4800" dirty="0" smtClean="0">
                <a:solidFill>
                  <a:schemeClr val="tx1">
                    <a:lumMod val="65000"/>
                    <a:lumOff val="35000"/>
                  </a:schemeClr>
                </a:solidFill>
                <a:latin typeface="Times New Roman" panose="02020603050405020304" pitchFamily="18" charset="0"/>
                <a:cs typeface="Times New Roman" panose="02020603050405020304" pitchFamily="18" charset="0"/>
              </a:rPr>
              <a:t>Dr. </a:t>
            </a:r>
            <a:r>
              <a:rPr lang="en-US" sz="4800" dirty="0" err="1" smtClean="0">
                <a:solidFill>
                  <a:schemeClr val="tx1">
                    <a:lumMod val="65000"/>
                    <a:lumOff val="35000"/>
                  </a:schemeClr>
                </a:solidFill>
                <a:latin typeface="Times New Roman" panose="02020603050405020304" pitchFamily="18" charset="0"/>
                <a:cs typeface="Times New Roman" panose="02020603050405020304" pitchFamily="18" charset="0"/>
              </a:rPr>
              <a:t>maedeh</a:t>
            </a:r>
            <a:r>
              <a:rPr lang="en-US" sz="48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en-US" sz="4800" dirty="0" err="1" smtClean="0">
                <a:solidFill>
                  <a:schemeClr val="tx1">
                    <a:lumMod val="65000"/>
                    <a:lumOff val="35000"/>
                  </a:schemeClr>
                </a:solidFill>
                <a:latin typeface="Times New Roman" panose="02020603050405020304" pitchFamily="18" charset="0"/>
                <a:cs typeface="Times New Roman" panose="02020603050405020304" pitchFamily="18" charset="0"/>
              </a:rPr>
              <a:t>ahmadi</a:t>
            </a:r>
            <a:endParaRPr lang="en-US" sz="4800" dirty="0">
              <a:solidFill>
                <a:schemeClr val="tx1">
                  <a:lumMod val="65000"/>
                  <a:lumOff val="35000"/>
                </a:schemeClr>
              </a:solidFill>
            </a:endParaRPr>
          </a:p>
        </p:txBody>
      </p:sp>
      <p:sp>
        <p:nvSpPr>
          <p:cNvPr id="3" name="Subtitle 2"/>
          <p:cNvSpPr>
            <a:spLocks noGrp="1"/>
          </p:cNvSpPr>
          <p:nvPr>
            <p:ph type="subTitle" idx="1"/>
          </p:nvPr>
        </p:nvSpPr>
        <p:spPr>
          <a:xfrm>
            <a:off x="1828800" y="3810000"/>
            <a:ext cx="6172200" cy="1371600"/>
          </a:xfrm>
        </p:spPr>
        <p:txBody>
          <a:bodyPr>
            <a:normAutofit/>
          </a:bodyPr>
          <a:lstStyle/>
          <a:p>
            <a:pPr algn="ctr"/>
            <a:r>
              <a:rPr lang="en-US" sz="2800" dirty="0" smtClean="0">
                <a:solidFill>
                  <a:schemeClr val="tx1">
                    <a:lumMod val="75000"/>
                    <a:lumOff val="25000"/>
                  </a:schemeClr>
                </a:solidFill>
              </a:rPr>
              <a:t>Fellow in Infertility</a:t>
            </a:r>
          </a:p>
          <a:p>
            <a:pPr algn="ctr"/>
            <a:r>
              <a:rPr lang="en-US" sz="2800" dirty="0" err="1" smtClean="0">
                <a:solidFill>
                  <a:schemeClr val="tx1">
                    <a:lumMod val="75000"/>
                    <a:lumOff val="25000"/>
                  </a:schemeClr>
                </a:solidFill>
              </a:rPr>
              <a:t>Emam</a:t>
            </a:r>
            <a:r>
              <a:rPr lang="en-US" sz="2800" dirty="0" smtClean="0">
                <a:solidFill>
                  <a:schemeClr val="tx1">
                    <a:lumMod val="75000"/>
                    <a:lumOff val="25000"/>
                  </a:schemeClr>
                </a:solidFill>
              </a:rPr>
              <a:t> Hospital</a:t>
            </a:r>
          </a:p>
          <a:p>
            <a:pPr algn="ctr"/>
            <a:r>
              <a:rPr lang="en-US" sz="2800" dirty="0" smtClean="0">
                <a:solidFill>
                  <a:schemeClr val="tx1">
                    <a:lumMod val="75000"/>
                    <a:lumOff val="25000"/>
                  </a:schemeClr>
                </a:solidFill>
              </a:rPr>
              <a:t> Tehran University of Medical </a:t>
            </a:r>
            <a:r>
              <a:rPr lang="en-US" sz="2800" dirty="0" err="1" smtClean="0">
                <a:solidFill>
                  <a:schemeClr val="tx1">
                    <a:lumMod val="75000"/>
                    <a:lumOff val="25000"/>
                  </a:schemeClr>
                </a:solidFill>
              </a:rPr>
              <a:t>Ssciences</a:t>
            </a:r>
            <a:endParaRPr lang="en-US" sz="2800" dirty="0" smtClean="0">
              <a:solidFill>
                <a:schemeClr val="tx1">
                  <a:lumMod val="75000"/>
                  <a:lumOff val="25000"/>
                </a:schemeClr>
              </a:solidFill>
            </a:endParaRPr>
          </a:p>
          <a:p>
            <a:pPr algn="ctr"/>
            <a:endParaRPr lang="en-US" dirty="0"/>
          </a:p>
        </p:txBody>
      </p:sp>
      <p:pic>
        <p:nvPicPr>
          <p:cNvPr id="4" name="Picture 2" descr="C:\Users\common.amal\Downloads\IMG_235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609600"/>
            <a:ext cx="2004271" cy="179432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Content Placeholder 2"/>
          <p:cNvSpPr>
            <a:spLocks noGrp="1"/>
          </p:cNvSpPr>
          <p:nvPr>
            <p:ph idx="1"/>
          </p:nvPr>
        </p:nvSpPr>
        <p:spPr/>
        <p:txBody>
          <a:bodyPr>
            <a:normAutofit fontScale="77500" lnSpcReduction="20000"/>
          </a:bodyPr>
          <a:lstStyle/>
          <a:p>
            <a:pPr>
              <a:buNone/>
            </a:pPr>
            <a:r>
              <a:rPr lang="en-US" dirty="0" smtClean="0"/>
              <a:t>Analysis </a:t>
            </a:r>
          </a:p>
          <a:p>
            <a:pPr>
              <a:buNone/>
            </a:pPr>
            <a:endParaRPr lang="en-US" dirty="0" smtClean="0"/>
          </a:p>
          <a:p>
            <a:pPr marL="633222" indent="-514350">
              <a:buFont typeface="+mj-lt"/>
              <a:buAutoNum type="arabicPeriod"/>
            </a:pPr>
            <a:r>
              <a:rPr lang="en-US" dirty="0" smtClean="0"/>
              <a:t>The </a:t>
            </a:r>
            <a:r>
              <a:rPr lang="en-US" dirty="0" err="1"/>
              <a:t>oocyte</a:t>
            </a:r>
            <a:r>
              <a:rPr lang="en-US" dirty="0"/>
              <a:t> </a:t>
            </a:r>
            <a:r>
              <a:rPr lang="en-US" dirty="0" smtClean="0"/>
              <a:t>yield</a:t>
            </a:r>
          </a:p>
          <a:p>
            <a:pPr marL="633222" indent="-514350">
              <a:buFont typeface="+mj-lt"/>
              <a:buAutoNum type="arabicPeriod"/>
            </a:pPr>
            <a:endParaRPr lang="en-US" dirty="0" smtClean="0"/>
          </a:p>
          <a:p>
            <a:pPr marL="633222" indent="-514350">
              <a:buFont typeface="+mj-lt"/>
              <a:buAutoNum type="arabicPeriod"/>
            </a:pPr>
            <a:r>
              <a:rPr lang="en-US" dirty="0" smtClean="0"/>
              <a:t>the </a:t>
            </a:r>
            <a:r>
              <a:rPr lang="en-US" dirty="0"/>
              <a:t>fertilization rate (proportion of </a:t>
            </a:r>
            <a:r>
              <a:rPr lang="en-US" dirty="0" smtClean="0"/>
              <a:t>pronuclear stages </a:t>
            </a:r>
            <a:r>
              <a:rPr lang="en-US" dirty="0"/>
              <a:t>per women</a:t>
            </a:r>
            <a:r>
              <a:rPr lang="en-US" dirty="0" smtClean="0"/>
              <a:t>)</a:t>
            </a:r>
          </a:p>
          <a:p>
            <a:pPr marL="633222" indent="-514350">
              <a:buFont typeface="+mj-lt"/>
              <a:buAutoNum type="arabicPeriod"/>
            </a:pPr>
            <a:endParaRPr lang="en-US" dirty="0" smtClean="0"/>
          </a:p>
          <a:p>
            <a:pPr marL="633222" indent="-514350">
              <a:buFont typeface="+mj-lt"/>
              <a:buAutoNum type="arabicPeriod"/>
            </a:pPr>
            <a:r>
              <a:rPr lang="en-US" dirty="0" smtClean="0"/>
              <a:t>   the </a:t>
            </a:r>
            <a:r>
              <a:rPr lang="en-US" dirty="0"/>
              <a:t>transfer rate </a:t>
            </a:r>
            <a:endParaRPr lang="en-US" dirty="0" smtClean="0"/>
          </a:p>
          <a:p>
            <a:pPr marL="633222" indent="-514350">
              <a:buFont typeface="+mj-lt"/>
              <a:buAutoNum type="arabicPeriod"/>
            </a:pPr>
            <a:endParaRPr lang="en-US" dirty="0" smtClean="0"/>
          </a:p>
          <a:p>
            <a:pPr marL="633222" indent="-514350">
              <a:buFont typeface="+mj-lt"/>
              <a:buAutoNum type="arabicPeriod"/>
            </a:pPr>
            <a:r>
              <a:rPr lang="en-US" dirty="0" smtClean="0"/>
              <a:t>   embryo </a:t>
            </a:r>
            <a:r>
              <a:rPr lang="en-US" dirty="0"/>
              <a:t>quality was assessed </a:t>
            </a:r>
            <a:r>
              <a:rPr lang="en-US" dirty="0" smtClean="0"/>
              <a:t>by </a:t>
            </a:r>
            <a:r>
              <a:rPr lang="es-ES" dirty="0" smtClean="0"/>
              <a:t>ASEBIR </a:t>
            </a:r>
            <a:r>
              <a:rPr lang="en-US" dirty="0" smtClean="0"/>
              <a:t>classification </a:t>
            </a:r>
          </a:p>
          <a:p>
            <a:endParaRPr lang="en-US" dirty="0" smtClean="0"/>
          </a:p>
          <a:p>
            <a:r>
              <a:rPr lang="en-US" dirty="0" smtClean="0"/>
              <a:t>Embryos </a:t>
            </a:r>
            <a:r>
              <a:rPr lang="en-US" dirty="0"/>
              <a:t>were transferred at cleavage stage (Day 2 or 3 </a:t>
            </a:r>
            <a:r>
              <a:rPr lang="en-US" dirty="0" smtClean="0"/>
              <a:t>after OPU</a:t>
            </a:r>
            <a:r>
              <a:rPr lang="en-US" dirty="0"/>
              <a:t>) under ultrasound </a:t>
            </a:r>
            <a:r>
              <a:rPr lang="en-US" dirty="0" err="1"/>
              <a:t>gu</a:t>
            </a:r>
            <a:endParaRPr lang="en-US" dirty="0"/>
          </a:p>
        </p:txBody>
      </p:sp>
      <p:cxnSp>
        <p:nvCxnSpPr>
          <p:cNvPr id="6" name="Straight Arrow Connector 5"/>
          <p:cNvCxnSpPr/>
          <p:nvPr/>
        </p:nvCxnSpPr>
        <p:spPr>
          <a:xfrm>
            <a:off x="1981200" y="19812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p:txBody>
          <a:bodyPr/>
          <a:lstStyle/>
          <a:p>
            <a:r>
              <a:rPr lang="en-US" dirty="0"/>
              <a:t>Outcomes</a:t>
            </a:r>
          </a:p>
        </p:txBody>
      </p:sp>
      <p:sp>
        <p:nvSpPr>
          <p:cNvPr id="1048632" name="Content Placeholder 2"/>
          <p:cNvSpPr>
            <a:spLocks noGrp="1"/>
          </p:cNvSpPr>
          <p:nvPr>
            <p:ph idx="1"/>
          </p:nvPr>
        </p:nvSpPr>
        <p:spPr/>
        <p:txBody>
          <a:bodyPr>
            <a:normAutofit fontScale="92500" lnSpcReduction="20000"/>
          </a:bodyPr>
          <a:lstStyle/>
          <a:p>
            <a:r>
              <a:rPr lang="en-US" dirty="0"/>
              <a:t>The primary outcome was the probability of finding a </a:t>
            </a:r>
            <a:r>
              <a:rPr lang="en-US" dirty="0">
                <a:solidFill>
                  <a:schemeClr val="accent3">
                    <a:lumMod val="75000"/>
                  </a:schemeClr>
                </a:solidFill>
              </a:rPr>
              <a:t>mature (</a:t>
            </a:r>
            <a:r>
              <a:rPr lang="en-US" dirty="0" smtClean="0">
                <a:solidFill>
                  <a:schemeClr val="accent3">
                    <a:lumMod val="75000"/>
                  </a:schemeClr>
                </a:solidFill>
              </a:rPr>
              <a:t>metaphase II </a:t>
            </a:r>
            <a:r>
              <a:rPr lang="en-US" dirty="0">
                <a:solidFill>
                  <a:schemeClr val="accent3">
                    <a:lumMod val="75000"/>
                  </a:schemeClr>
                </a:solidFill>
              </a:rPr>
              <a:t>(MII)) oocyte </a:t>
            </a:r>
            <a:r>
              <a:rPr lang="en-US" dirty="0"/>
              <a:t>per cycle of aspiration</a:t>
            </a:r>
            <a:r>
              <a:rPr lang="en-US" dirty="0" smtClean="0"/>
              <a:t>.</a:t>
            </a:r>
          </a:p>
          <a:p>
            <a:pPr>
              <a:buNone/>
            </a:pPr>
            <a:endParaRPr lang="en-US" dirty="0" smtClean="0"/>
          </a:p>
          <a:p>
            <a:r>
              <a:rPr lang="en-US" dirty="0" smtClean="0"/>
              <a:t> </a:t>
            </a:r>
            <a:r>
              <a:rPr lang="en-US" dirty="0"/>
              <a:t>Secondary </a:t>
            </a:r>
            <a:r>
              <a:rPr lang="en-US" dirty="0" smtClean="0"/>
              <a:t>outcomes were </a:t>
            </a:r>
            <a:r>
              <a:rPr lang="en-US" dirty="0"/>
              <a:t>the proportion of </a:t>
            </a:r>
            <a:r>
              <a:rPr lang="en-US" dirty="0" smtClean="0"/>
              <a:t>‘</a:t>
            </a:r>
            <a:r>
              <a:rPr lang="en-US" dirty="0">
                <a:solidFill>
                  <a:schemeClr val="accent3">
                    <a:lumMod val="75000"/>
                  </a:schemeClr>
                </a:solidFill>
              </a:rPr>
              <a:t>any’ oocyte </a:t>
            </a:r>
            <a:r>
              <a:rPr lang="en-US" dirty="0"/>
              <a:t>retrieved, </a:t>
            </a:r>
            <a:r>
              <a:rPr lang="en-US" dirty="0">
                <a:solidFill>
                  <a:schemeClr val="accent3">
                    <a:lumMod val="75000"/>
                  </a:schemeClr>
                </a:solidFill>
              </a:rPr>
              <a:t>the number of </a:t>
            </a:r>
            <a:r>
              <a:rPr lang="en-US" dirty="0" smtClean="0">
                <a:solidFill>
                  <a:schemeClr val="accent3">
                    <a:lumMod val="75000"/>
                  </a:schemeClr>
                </a:solidFill>
              </a:rPr>
              <a:t>flushes </a:t>
            </a:r>
            <a:r>
              <a:rPr lang="en-US" dirty="0" smtClean="0"/>
              <a:t>needed </a:t>
            </a:r>
            <a:r>
              <a:rPr lang="en-US" dirty="0"/>
              <a:t>to retrieve the oocyte (flushing group only), the </a:t>
            </a:r>
            <a:r>
              <a:rPr lang="en-US" dirty="0" smtClean="0">
                <a:solidFill>
                  <a:schemeClr val="accent3">
                    <a:lumMod val="75000"/>
                  </a:schemeClr>
                </a:solidFill>
              </a:rPr>
              <a:t>fertilization rate</a:t>
            </a:r>
            <a:r>
              <a:rPr lang="en-US" dirty="0"/>
              <a:t>, </a:t>
            </a:r>
            <a:r>
              <a:rPr lang="en-US" dirty="0">
                <a:solidFill>
                  <a:schemeClr val="accent3">
                    <a:lumMod val="75000"/>
                  </a:schemeClr>
                </a:solidFill>
              </a:rPr>
              <a:t>embryo quality </a:t>
            </a:r>
            <a:r>
              <a:rPr lang="en-US" dirty="0"/>
              <a:t>48 h after fertilization, </a:t>
            </a:r>
            <a:r>
              <a:rPr lang="en-US" dirty="0">
                <a:solidFill>
                  <a:schemeClr val="accent3">
                    <a:lumMod val="75000"/>
                  </a:schemeClr>
                </a:solidFill>
              </a:rPr>
              <a:t>transfer rate </a:t>
            </a:r>
            <a:r>
              <a:rPr lang="en-US" dirty="0"/>
              <a:t>and </a:t>
            </a:r>
            <a:r>
              <a:rPr lang="en-US" dirty="0" smtClean="0">
                <a:solidFill>
                  <a:schemeClr val="accent3">
                    <a:lumMod val="75000"/>
                  </a:schemeClr>
                </a:solidFill>
              </a:rPr>
              <a:t>implantation</a:t>
            </a:r>
            <a:r>
              <a:rPr lang="en-US" dirty="0" smtClean="0"/>
              <a:t> and </a:t>
            </a:r>
            <a:r>
              <a:rPr lang="en-US" dirty="0">
                <a:solidFill>
                  <a:schemeClr val="accent3">
                    <a:lumMod val="75000"/>
                  </a:schemeClr>
                </a:solidFill>
              </a:rPr>
              <a:t>clinical pregnancy </a:t>
            </a:r>
            <a:r>
              <a:rPr lang="en-US" dirty="0" err="1" smtClean="0">
                <a:solidFill>
                  <a:schemeClr val="accent3">
                    <a:lumMod val="75000"/>
                  </a:schemeClr>
                </a:solidFill>
              </a:rPr>
              <a:t>rates,Intensity</a:t>
            </a:r>
            <a:r>
              <a:rPr lang="en-US" dirty="0" smtClean="0">
                <a:solidFill>
                  <a:schemeClr val="accent3">
                    <a:lumMod val="75000"/>
                  </a:schemeClr>
                </a:solidFill>
              </a:rPr>
              <a:t> of pain with VAC (visual analogue scales)</a:t>
            </a: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dirty="0"/>
              <a:t>Sample size</a:t>
            </a:r>
          </a:p>
        </p:txBody>
      </p:sp>
      <p:sp>
        <p:nvSpPr>
          <p:cNvPr id="1048634" name="Content Placeholder 2"/>
          <p:cNvSpPr>
            <a:spLocks noGrp="1"/>
          </p:cNvSpPr>
          <p:nvPr>
            <p:ph idx="1"/>
          </p:nvPr>
        </p:nvSpPr>
        <p:spPr/>
        <p:txBody>
          <a:bodyPr>
            <a:normAutofit/>
          </a:bodyPr>
          <a:lstStyle/>
          <a:p>
            <a:r>
              <a:rPr lang="en-US" dirty="0" smtClean="0"/>
              <a:t>164 patients </a:t>
            </a:r>
            <a:r>
              <a:rPr lang="en-US" dirty="0"/>
              <a:t>(82 per </a:t>
            </a:r>
            <a:r>
              <a:rPr lang="en-US" dirty="0" smtClean="0"/>
              <a:t>group)</a:t>
            </a:r>
          </a:p>
          <a:p>
            <a:endParaRPr lang="en-US" dirty="0" smtClean="0"/>
          </a:p>
          <a:p>
            <a:r>
              <a:rPr lang="en-US" dirty="0" smtClean="0"/>
              <a:t>Patients were allocated to the follicular flushing group and the aspiration only group in a 1:1 ratio.</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itle 1"/>
          <p:cNvSpPr>
            <a:spLocks noGrp="1"/>
          </p:cNvSpPr>
          <p:nvPr>
            <p:ph type="title"/>
          </p:nvPr>
        </p:nvSpPr>
        <p:spPr/>
        <p:txBody>
          <a:bodyPr/>
          <a:lstStyle/>
          <a:p>
            <a:r>
              <a:rPr lang="en-US" dirty="0" smtClean="0"/>
              <a:t>Results</a:t>
            </a:r>
            <a:endParaRPr lang="en-US" dirty="0"/>
          </a:p>
        </p:txBody>
      </p:sp>
      <p:pic>
        <p:nvPicPr>
          <p:cNvPr id="2097153" name="Content Placeholder 3"/>
          <p:cNvPicPr>
            <a:picLocks noGrp="1" noChangeAspect="1"/>
          </p:cNvPicPr>
          <p:nvPr>
            <p:ph idx="1"/>
          </p:nvPr>
        </p:nvPicPr>
        <p:blipFill>
          <a:blip r:embed="rId2"/>
          <a:stretch>
            <a:fillRect/>
          </a:stretch>
        </p:blipFill>
        <p:spPr>
          <a:xfrm>
            <a:off x="0" y="1447800"/>
            <a:ext cx="9144000" cy="54102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0" y="1447800"/>
            <a:ext cx="9144000" cy="541020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4" name="Content Placeholder 3"/>
          <p:cNvPicPr>
            <a:picLocks noGrp="1" noChangeAspect="1"/>
          </p:cNvPicPr>
          <p:nvPr>
            <p:ph idx="1"/>
          </p:nvPr>
        </p:nvPicPr>
        <p:blipFill>
          <a:blip r:embed="rId2"/>
          <a:stretch>
            <a:fillRect/>
          </a:stretch>
        </p:blipFill>
        <p:spPr>
          <a:xfrm>
            <a:off x="0" y="1447800"/>
            <a:ext cx="9143999" cy="541020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
          <p:cNvSpPr>
            <a:spLocks noGrp="1"/>
          </p:cNvSpPr>
          <p:nvPr>
            <p:ph type="title"/>
          </p:nvPr>
        </p:nvSpPr>
        <p:spPr/>
        <p:txBody>
          <a:bodyPr/>
          <a:lstStyle/>
          <a:p>
            <a:r>
              <a:rPr lang="en-US" b="1" dirty="0"/>
              <a:t>Discussion</a:t>
            </a:r>
          </a:p>
        </p:txBody>
      </p:sp>
      <p:sp>
        <p:nvSpPr>
          <p:cNvPr id="1048643" name="Content Placeholder 2"/>
          <p:cNvSpPr>
            <a:spLocks noGrp="1"/>
          </p:cNvSpPr>
          <p:nvPr>
            <p:ph idx="1"/>
          </p:nvPr>
        </p:nvSpPr>
        <p:spPr>
          <a:xfrm>
            <a:off x="457200" y="1524000"/>
            <a:ext cx="8229600" cy="4625609"/>
          </a:xfrm>
        </p:spPr>
        <p:txBody>
          <a:bodyPr>
            <a:normAutofit fontScale="85000" lnSpcReduction="10000"/>
          </a:bodyPr>
          <a:lstStyle/>
          <a:p>
            <a:r>
              <a:rPr lang="en-US" dirty="0" err="1">
                <a:solidFill>
                  <a:schemeClr val="accent3">
                    <a:lumMod val="75000"/>
                  </a:schemeClr>
                </a:solidFill>
              </a:rPr>
              <a:t>monofollicular</a:t>
            </a:r>
            <a:r>
              <a:rPr lang="en-US" dirty="0">
                <a:solidFill>
                  <a:schemeClr val="accent3">
                    <a:lumMod val="75000"/>
                  </a:schemeClr>
                </a:solidFill>
              </a:rPr>
              <a:t> IVF follicular </a:t>
            </a:r>
            <a:r>
              <a:rPr lang="en-US" dirty="0" smtClean="0">
                <a:solidFill>
                  <a:schemeClr val="accent3">
                    <a:lumMod val="75000"/>
                  </a:schemeClr>
                </a:solidFill>
              </a:rPr>
              <a:t>flushing </a:t>
            </a:r>
            <a:r>
              <a:rPr lang="en-US" dirty="0" smtClean="0"/>
              <a:t>results </a:t>
            </a:r>
            <a:r>
              <a:rPr lang="en-US" dirty="0"/>
              <a:t>in </a:t>
            </a:r>
            <a:r>
              <a:rPr lang="en-US" dirty="0">
                <a:solidFill>
                  <a:schemeClr val="accent3">
                    <a:lumMod val="75000"/>
                  </a:schemeClr>
                </a:solidFill>
              </a:rPr>
              <a:t>a higher yield of mature oocytes </a:t>
            </a:r>
            <a:r>
              <a:rPr lang="en-US" dirty="0"/>
              <a:t>and </a:t>
            </a:r>
            <a:r>
              <a:rPr lang="en-US" dirty="0">
                <a:solidFill>
                  <a:schemeClr val="accent3">
                    <a:lumMod val="75000"/>
                  </a:schemeClr>
                </a:solidFill>
              </a:rPr>
              <a:t>higher </a:t>
            </a:r>
            <a:r>
              <a:rPr lang="en-US" dirty="0" smtClean="0">
                <a:solidFill>
                  <a:schemeClr val="accent3">
                    <a:lumMod val="75000"/>
                  </a:schemeClr>
                </a:solidFill>
              </a:rPr>
              <a:t>fertilization rate </a:t>
            </a:r>
            <a:r>
              <a:rPr lang="en-US" dirty="0"/>
              <a:t>compared to aspiration only. </a:t>
            </a:r>
            <a:endParaRPr lang="en-US" dirty="0" smtClean="0"/>
          </a:p>
          <a:p>
            <a:endParaRPr lang="en-US" dirty="0" smtClean="0"/>
          </a:p>
          <a:p>
            <a:r>
              <a:rPr lang="en-US" dirty="0" smtClean="0"/>
              <a:t> the </a:t>
            </a:r>
            <a:r>
              <a:rPr lang="en-US" dirty="0"/>
              <a:t>number of flushes performed </a:t>
            </a:r>
            <a:r>
              <a:rPr lang="en-US" dirty="0">
                <a:solidFill>
                  <a:srgbClr val="FF0000"/>
                </a:solidFill>
              </a:rPr>
              <a:t>did not affect </a:t>
            </a:r>
            <a:r>
              <a:rPr lang="en-US" dirty="0"/>
              <a:t>the maturity and </a:t>
            </a:r>
            <a:r>
              <a:rPr lang="en-US" dirty="0" smtClean="0"/>
              <a:t>the quality </a:t>
            </a:r>
            <a:r>
              <a:rPr lang="en-US" dirty="0"/>
              <a:t>of the </a:t>
            </a:r>
            <a:r>
              <a:rPr lang="en-US" dirty="0" smtClean="0"/>
              <a:t>embryos.</a:t>
            </a:r>
          </a:p>
          <a:p>
            <a:endParaRPr lang="en-US" dirty="0" smtClean="0"/>
          </a:p>
          <a:p>
            <a:r>
              <a:rPr lang="en-US" dirty="0" err="1" smtClean="0"/>
              <a:t>Strengh</a:t>
            </a:r>
            <a:r>
              <a:rPr lang="en-US" dirty="0" smtClean="0"/>
              <a:t> of study :appropriate study design with power </a:t>
            </a:r>
            <a:r>
              <a:rPr lang="en-US" dirty="0" err="1" smtClean="0"/>
              <a:t>caculation</a:t>
            </a:r>
            <a:r>
              <a:rPr lang="en-US" dirty="0" smtClean="0"/>
              <a:t>-based inclusion of clearly defined population</a:t>
            </a:r>
          </a:p>
          <a:p>
            <a:endParaRPr lang="en-US" dirty="0" smtClean="0"/>
          </a:p>
          <a:p>
            <a:r>
              <a:rPr lang="en-US" dirty="0" smtClean="0"/>
              <a:t>Limitation : lack of blinding , witch can cause bias</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Content Placeholder 2"/>
          <p:cNvSpPr>
            <a:spLocks noGrp="1"/>
          </p:cNvSpPr>
          <p:nvPr>
            <p:ph idx="1"/>
          </p:nvPr>
        </p:nvSpPr>
        <p:spPr/>
        <p:txBody>
          <a:bodyPr>
            <a:normAutofit/>
          </a:bodyPr>
          <a:lstStyle/>
          <a:p>
            <a:r>
              <a:rPr lang="en-US" dirty="0" smtClean="0"/>
              <a:t>Flushing of follicles can be performed </a:t>
            </a:r>
            <a:r>
              <a:rPr lang="en-US" dirty="0" smtClean="0">
                <a:solidFill>
                  <a:srgbClr val="FF0000"/>
                </a:solidFill>
              </a:rPr>
              <a:t>in three groups of IVF therapies</a:t>
            </a:r>
            <a:r>
              <a:rPr lang="en-US" dirty="0" smtClean="0"/>
              <a:t>, which all can be assumed different regarding flushing of the follicles due to the biology of the follicles but also due to the flushing technique applied Therefore, the results of each group cannot be transferred from one to the other.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a:spLocks noGrp="1"/>
          </p:cNvSpPr>
          <p:nvPr>
            <p:ph idx="1"/>
          </p:nvPr>
        </p:nvSpPr>
        <p:spPr>
          <a:xfrm>
            <a:off x="381000" y="1524000"/>
            <a:ext cx="8229600" cy="4570482"/>
          </a:xfrm>
          <a:prstGeom prst="rect">
            <a:avLst/>
          </a:prstGeom>
        </p:spPr>
        <p:txBody>
          <a:bodyPr wrap="square">
            <a:spAutoFit/>
          </a:bodyPr>
          <a:lstStyle/>
          <a:p>
            <a:r>
              <a:rPr lang="en-US" b="1" dirty="0" smtClean="0">
                <a:solidFill>
                  <a:srgbClr val="FF0000"/>
                </a:solidFill>
              </a:rPr>
              <a:t>In the first group</a:t>
            </a:r>
            <a:r>
              <a:rPr lang="en-US" dirty="0" smtClean="0"/>
              <a:t>, the conventional </a:t>
            </a:r>
            <a:r>
              <a:rPr lang="en-US" dirty="0" err="1" smtClean="0"/>
              <a:t>gonadotropin</a:t>
            </a:r>
            <a:r>
              <a:rPr lang="en-US" dirty="0" smtClean="0"/>
              <a:t> IVF with a </a:t>
            </a:r>
            <a:r>
              <a:rPr lang="en-US" dirty="0" err="1" smtClean="0"/>
              <a:t>polyfollicular</a:t>
            </a:r>
            <a:r>
              <a:rPr lang="en-US" dirty="0" smtClean="0"/>
              <a:t> response, flushing increases </a:t>
            </a:r>
            <a:r>
              <a:rPr lang="en-US" dirty="0" smtClean="0">
                <a:solidFill>
                  <a:srgbClr val="FF0000"/>
                </a:solidFill>
              </a:rPr>
              <a:t>neither</a:t>
            </a:r>
            <a:r>
              <a:rPr lang="en-US" dirty="0" smtClean="0"/>
              <a:t> </a:t>
            </a:r>
            <a:r>
              <a:rPr lang="en-US" dirty="0" err="1" smtClean="0"/>
              <a:t>oocyte</a:t>
            </a:r>
            <a:r>
              <a:rPr lang="en-US" dirty="0" smtClean="0"/>
              <a:t> yield </a:t>
            </a:r>
            <a:r>
              <a:rPr lang="en-US" dirty="0" smtClean="0">
                <a:solidFill>
                  <a:srgbClr val="FF0000"/>
                </a:solidFill>
              </a:rPr>
              <a:t>nor</a:t>
            </a:r>
            <a:r>
              <a:rPr lang="en-US" dirty="0" smtClean="0"/>
              <a:t> pregnancy rate</a:t>
            </a:r>
          </a:p>
          <a:p>
            <a:r>
              <a:rPr lang="en-US" b="1" dirty="0" smtClean="0">
                <a:solidFill>
                  <a:srgbClr val="FF0000"/>
                </a:solidFill>
              </a:rPr>
              <a:t>In the second group</a:t>
            </a:r>
            <a:r>
              <a:rPr lang="en-US" dirty="0" smtClean="0"/>
              <a:t>, conventional </a:t>
            </a:r>
            <a:r>
              <a:rPr lang="en-US" dirty="0" err="1" smtClean="0"/>
              <a:t>gonadotropin</a:t>
            </a:r>
            <a:r>
              <a:rPr lang="en-US" dirty="0" smtClean="0"/>
              <a:t> IVF with low response such as in poor responders, most but not all studies also reveal that flushing of the follicles does not increase </a:t>
            </a:r>
            <a:r>
              <a:rPr lang="en-US" dirty="0" err="1" smtClean="0"/>
              <a:t>oocyte</a:t>
            </a:r>
            <a:r>
              <a:rPr lang="en-US" dirty="0" smtClean="0"/>
              <a:t> yield.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1676400"/>
            <a:ext cx="8229600" cy="4625975"/>
          </a:xfrm>
        </p:spPr>
        <p:txBody>
          <a:bodyPr>
            <a:normAutofit fontScale="92500" lnSpcReduction="20000"/>
          </a:bodyPr>
          <a:lstStyle/>
          <a:p>
            <a:pPr>
              <a:buNone/>
            </a:pPr>
            <a:r>
              <a:rPr lang="en-US" dirty="0" smtClean="0"/>
              <a:t>    Five studies have investigated follicular flushing in poor responders:</a:t>
            </a:r>
          </a:p>
          <a:p>
            <a:r>
              <a:rPr lang="en-US" dirty="0" smtClean="0">
                <a:solidFill>
                  <a:srgbClr val="FF0000"/>
                </a:solidFill>
              </a:rPr>
              <a:t>First</a:t>
            </a:r>
            <a:r>
              <a:rPr lang="en-US" dirty="0" smtClean="0"/>
              <a:t>, lower embryo transfer and implantation rate for the flushed </a:t>
            </a:r>
            <a:r>
              <a:rPr lang="en-US" dirty="0" err="1" smtClean="0"/>
              <a:t>oocytes</a:t>
            </a:r>
            <a:r>
              <a:rPr lang="en-US" dirty="0" smtClean="0"/>
              <a:t>.   a potentially lower pregnancy and live birth rate.</a:t>
            </a:r>
          </a:p>
          <a:p>
            <a:r>
              <a:rPr lang="en-US" dirty="0" smtClean="0">
                <a:solidFill>
                  <a:srgbClr val="FF0000"/>
                </a:solidFill>
              </a:rPr>
              <a:t>Second</a:t>
            </a:r>
            <a:r>
              <a:rPr lang="en-US" dirty="0" smtClean="0"/>
              <a:t>, the effect of flushing showed even a trend for lower </a:t>
            </a:r>
            <a:r>
              <a:rPr lang="en-US" dirty="0" err="1" smtClean="0"/>
              <a:t>oocyte</a:t>
            </a:r>
            <a:r>
              <a:rPr lang="en-US" dirty="0" smtClean="0"/>
              <a:t> yield.</a:t>
            </a:r>
          </a:p>
          <a:p>
            <a:r>
              <a:rPr lang="en-US" dirty="0" smtClean="0">
                <a:solidFill>
                  <a:srgbClr val="FF0000"/>
                </a:solidFill>
              </a:rPr>
              <a:t> third</a:t>
            </a:r>
            <a:r>
              <a:rPr lang="en-US" dirty="0" smtClean="0"/>
              <a:t>, flushing did not improve </a:t>
            </a:r>
            <a:r>
              <a:rPr lang="en-US" dirty="0" err="1" smtClean="0"/>
              <a:t>oocyte</a:t>
            </a:r>
            <a:r>
              <a:rPr lang="en-US" dirty="0" smtClean="0"/>
              <a:t> yield and entailed a 32% increase in operative procedure time.</a:t>
            </a:r>
          </a:p>
          <a:p>
            <a:r>
              <a:rPr lang="en-US" dirty="0" smtClean="0">
                <a:solidFill>
                  <a:srgbClr val="FF0000"/>
                </a:solidFill>
              </a:rPr>
              <a:t>Later</a:t>
            </a:r>
            <a:r>
              <a:rPr lang="en-US" dirty="0" smtClean="0"/>
              <a:t>, postulated an advantage of follicular flushes in poor responder patients.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
          <p:cNvSpPr>
            <a:spLocks noGrp="1"/>
          </p:cNvSpPr>
          <p:nvPr>
            <p:ph type="ctrTitle"/>
          </p:nvPr>
        </p:nvSpPr>
        <p:spPr>
          <a:xfrm>
            <a:off x="533400" y="1371600"/>
            <a:ext cx="8077200" cy="1828800"/>
          </a:xfrm>
        </p:spPr>
        <p:txBody>
          <a:bodyPr>
            <a:normAutofit fontScale="90000"/>
          </a:bodyPr>
          <a:lstStyle/>
          <a:p>
            <a:r>
              <a:rPr lang="en-US" dirty="0"/>
              <a:t>Follicular flushing leads to higher</a:t>
            </a:r>
            <a:br>
              <a:rPr lang="en-US" dirty="0"/>
            </a:br>
            <a:r>
              <a:rPr lang="en-US" dirty="0"/>
              <a:t>oocyte yield in </a:t>
            </a:r>
            <a:r>
              <a:rPr lang="en-US" dirty="0" err="1"/>
              <a:t>monofollicular</a:t>
            </a:r>
            <a:r>
              <a:rPr lang="en-US" dirty="0"/>
              <a:t> IVF: </a:t>
            </a:r>
            <a:r>
              <a:rPr lang="en-US" dirty="0" smtClean="0"/>
              <a:t>a randomized </a:t>
            </a:r>
            <a:r>
              <a:rPr lang="en-US" dirty="0"/>
              <a:t>controlled trial</a:t>
            </a:r>
          </a:p>
        </p:txBody>
      </p:sp>
      <p:sp>
        <p:nvSpPr>
          <p:cNvPr id="1048609" name="Subtitle 2"/>
          <p:cNvSpPr>
            <a:spLocks noGrp="1"/>
          </p:cNvSpPr>
          <p:nvPr>
            <p:ph type="subTitle" idx="1"/>
          </p:nvPr>
        </p:nvSpPr>
        <p:spPr>
          <a:xfrm>
            <a:off x="533400" y="2590800"/>
            <a:ext cx="8077200" cy="1499616"/>
          </a:xfrm>
        </p:spPr>
        <p:txBody>
          <a:bodyPr>
            <a:normAutofit/>
          </a:bodyPr>
          <a:lstStyle/>
          <a:p>
            <a:r>
              <a:rPr lang="en-US" sz="2800" dirty="0" smtClean="0">
                <a:solidFill>
                  <a:schemeClr val="accent1">
                    <a:lumMod val="75000"/>
                  </a:schemeClr>
                </a:solidFill>
              </a:rPr>
              <a:t>Human reproduction ,Vol.0,No.0,pp.1-10,2020</a:t>
            </a:r>
            <a:endParaRPr lang="en-US" sz="28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Content Placeholder 2"/>
          <p:cNvSpPr>
            <a:spLocks noGrp="1"/>
          </p:cNvSpPr>
          <p:nvPr>
            <p:ph idx="1"/>
          </p:nvPr>
        </p:nvSpPr>
        <p:spPr/>
        <p:txBody>
          <a:bodyPr>
            <a:normAutofit/>
          </a:bodyPr>
          <a:lstStyle/>
          <a:p>
            <a:r>
              <a:rPr lang="en-US" b="1" dirty="0" smtClean="0">
                <a:solidFill>
                  <a:srgbClr val="FF0000"/>
                </a:solidFill>
              </a:rPr>
              <a:t>In the third group</a:t>
            </a:r>
            <a:r>
              <a:rPr lang="en-US" dirty="0" smtClean="0"/>
              <a:t>, the </a:t>
            </a:r>
            <a:r>
              <a:rPr lang="en-US" dirty="0" err="1" smtClean="0"/>
              <a:t>monofollicular</a:t>
            </a:r>
            <a:r>
              <a:rPr lang="en-US" dirty="0" smtClean="0"/>
              <a:t> IVF.  suggests that flushing is beneficial in </a:t>
            </a:r>
            <a:r>
              <a:rPr lang="en-US" dirty="0" err="1" smtClean="0"/>
              <a:t>monofollicular</a:t>
            </a:r>
            <a:r>
              <a:rPr lang="en-US" dirty="0" smtClean="0"/>
              <a:t> ovaries (both the </a:t>
            </a:r>
            <a:r>
              <a:rPr lang="en-US" dirty="0" err="1" smtClean="0"/>
              <a:t>oocyte</a:t>
            </a:r>
            <a:r>
              <a:rPr lang="en-US" dirty="0" smtClean="0"/>
              <a:t> yield and the transfer rate ).</a:t>
            </a:r>
          </a:p>
          <a:p>
            <a:r>
              <a:rPr lang="en-US" dirty="0" smtClean="0"/>
              <a:t>The findings of all these studies indicate that the efficacy of the flushing procedure appears to depend on the </a:t>
            </a:r>
            <a:r>
              <a:rPr lang="en-US" dirty="0" smtClean="0">
                <a:solidFill>
                  <a:srgbClr val="FF0000"/>
                </a:solidFill>
              </a:rPr>
              <a:t>number of follicles</a:t>
            </a:r>
            <a:r>
              <a:rPr lang="en-US" dirty="0" smtClean="0"/>
              <a:t>: </a:t>
            </a:r>
            <a:r>
              <a:rPr lang="en-US" dirty="0" smtClean="0">
                <a:solidFill>
                  <a:srgbClr val="7030A0"/>
                </a:solidFill>
              </a:rPr>
              <a:t>the fewer  follicles aspirated, the higher the efficacy of flushing.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Title 1"/>
          <p:cNvSpPr>
            <a:spLocks noGrp="1"/>
          </p:cNvSpPr>
          <p:nvPr>
            <p:ph type="title"/>
          </p:nvPr>
        </p:nvSpPr>
        <p:spPr/>
        <p:txBody>
          <a:bodyPr/>
          <a:lstStyle/>
          <a:p>
            <a:r>
              <a:rPr lang="en-US" dirty="0" smtClean="0"/>
              <a:t>Why?</a:t>
            </a:r>
            <a:endParaRPr lang="en-US" dirty="0"/>
          </a:p>
        </p:txBody>
      </p:sp>
      <p:sp>
        <p:nvSpPr>
          <p:cNvPr id="1048653" name="Content Placeholder 2"/>
          <p:cNvSpPr>
            <a:spLocks noGrp="1"/>
          </p:cNvSpPr>
          <p:nvPr>
            <p:ph idx="1"/>
          </p:nvPr>
        </p:nvSpPr>
        <p:spPr/>
        <p:txBody>
          <a:bodyPr>
            <a:normAutofit/>
          </a:bodyPr>
          <a:lstStyle/>
          <a:p>
            <a:r>
              <a:rPr lang="en-US" dirty="0" smtClean="0"/>
              <a:t>Physiologically and technically different.</a:t>
            </a:r>
          </a:p>
          <a:p>
            <a:endParaRPr lang="en-US" dirty="0" smtClean="0"/>
          </a:p>
          <a:p>
            <a:r>
              <a:rPr lang="en-US" dirty="0" smtClean="0"/>
              <a:t>The time-consuming procedure.</a:t>
            </a:r>
          </a:p>
          <a:p>
            <a:endParaRPr lang="en-US" dirty="0" smtClean="0"/>
          </a:p>
          <a:p>
            <a:r>
              <a:rPr lang="en-US" dirty="0" smtClean="0"/>
              <a:t>Differences in the technical equipment used for the aspiration.</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endParaRPr lang="en-US" dirty="0" smtClean="0"/>
          </a:p>
          <a:p>
            <a:r>
              <a:rPr lang="en-US" dirty="0" smtClean="0">
                <a:latin typeface="Arial" pitchFamily="34" charset="0"/>
                <a:cs typeface="Arial" pitchFamily="34" charset="0"/>
              </a:rPr>
              <a:t>A clearing of the dead space volume (</a:t>
            </a:r>
            <a:r>
              <a:rPr lang="en-US" dirty="0" smtClean="0">
                <a:solidFill>
                  <a:srgbClr val="FF0000"/>
                </a:solidFill>
                <a:latin typeface="Arial" pitchFamily="34" charset="0"/>
                <a:cs typeface="Arial" pitchFamily="34" charset="0"/>
              </a:rPr>
              <a:t>0.9 ml</a:t>
            </a:r>
            <a:r>
              <a:rPr lang="en-US" dirty="0" smtClean="0">
                <a:latin typeface="Arial" pitchFamily="34" charset="0"/>
                <a:cs typeface="Arial" pitchFamily="34" charset="0"/>
              </a:rPr>
              <a:t>) is mandatory</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A follicle of </a:t>
            </a:r>
            <a:r>
              <a:rPr lang="en-US" dirty="0" smtClean="0">
                <a:solidFill>
                  <a:srgbClr val="FF0000"/>
                </a:solidFill>
                <a:latin typeface="Arial" pitchFamily="34" charset="0"/>
                <a:cs typeface="Arial" pitchFamily="34" charset="0"/>
              </a:rPr>
              <a:t>16 mm </a:t>
            </a:r>
            <a:r>
              <a:rPr lang="en-US" dirty="0" smtClean="0">
                <a:latin typeface="Arial" pitchFamily="34" charset="0"/>
                <a:cs typeface="Arial" pitchFamily="34" charset="0"/>
              </a:rPr>
              <a:t>in diameter (</a:t>
            </a:r>
            <a:r>
              <a:rPr lang="en-US" dirty="0" smtClean="0">
                <a:solidFill>
                  <a:srgbClr val="FF0000"/>
                </a:solidFill>
                <a:latin typeface="Arial" pitchFamily="34" charset="0"/>
                <a:cs typeface="Arial" pitchFamily="34" charset="0"/>
              </a:rPr>
              <a:t>volume of 2 ml</a:t>
            </a:r>
            <a:r>
              <a:rPr lang="en-US" dirty="0" smtClean="0">
                <a:latin typeface="Arial" pitchFamily="34" charset="0"/>
                <a:cs typeface="Arial" pitchFamily="34" charset="0"/>
              </a:rPr>
              <a:t>) is rinsed five times with 2 ml flushing media each.  Accordingly, the chance that the </a:t>
            </a:r>
            <a:r>
              <a:rPr lang="en-US" dirty="0" err="1" smtClean="0">
                <a:latin typeface="Arial" pitchFamily="34" charset="0"/>
                <a:cs typeface="Arial" pitchFamily="34" charset="0"/>
              </a:rPr>
              <a:t>oocyte</a:t>
            </a:r>
            <a:r>
              <a:rPr lang="en-US" dirty="0" smtClean="0">
                <a:latin typeface="Arial" pitchFamily="34" charset="0"/>
                <a:cs typeface="Arial" pitchFamily="34" charset="0"/>
              </a:rPr>
              <a:t> is caught in the needle is around </a:t>
            </a:r>
            <a:r>
              <a:rPr lang="en-US" dirty="0" smtClean="0">
                <a:solidFill>
                  <a:srgbClr val="FF0000"/>
                </a:solidFill>
                <a:latin typeface="Arial" pitchFamily="34" charset="0"/>
                <a:cs typeface="Arial" pitchFamily="34" charset="0"/>
              </a:rPr>
              <a:t>50%</a:t>
            </a:r>
            <a:r>
              <a:rPr lang="en-US" dirty="0" smtClean="0">
                <a:latin typeface="Arial" pitchFamily="34" charset="0"/>
                <a:cs typeface="Arial" pitchFamily="34" charset="0"/>
              </a:rPr>
              <a:t> per aspiration or flushing step.</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 In a follicle with a diameter of </a:t>
            </a:r>
            <a:r>
              <a:rPr lang="en-US" dirty="0" smtClean="0">
                <a:solidFill>
                  <a:srgbClr val="FF0000"/>
                </a:solidFill>
                <a:latin typeface="Arial" pitchFamily="34" charset="0"/>
                <a:cs typeface="Arial" pitchFamily="34" charset="0"/>
              </a:rPr>
              <a:t>20 mm</a:t>
            </a:r>
            <a:r>
              <a:rPr lang="en-US" dirty="0" smtClean="0">
                <a:latin typeface="Arial" pitchFamily="34" charset="0"/>
                <a:cs typeface="Arial" pitchFamily="34" charset="0"/>
              </a:rPr>
              <a:t>, corresponding to a volume of 4 ml and a flushing </a:t>
            </a:r>
            <a:r>
              <a:rPr lang="en-US" dirty="0" smtClean="0">
                <a:solidFill>
                  <a:srgbClr val="FF0000"/>
                </a:solidFill>
                <a:latin typeface="Arial" pitchFamily="34" charset="0"/>
                <a:cs typeface="Arial" pitchFamily="34" charset="0"/>
              </a:rPr>
              <a:t>volume of 4 ml,</a:t>
            </a:r>
            <a:r>
              <a:rPr lang="en-US" dirty="0" smtClean="0">
                <a:latin typeface="Arial" pitchFamily="34" charset="0"/>
                <a:cs typeface="Arial" pitchFamily="34" charset="0"/>
              </a:rPr>
              <a:t> the risk is </a:t>
            </a:r>
            <a:r>
              <a:rPr lang="en-US" dirty="0" smtClean="0">
                <a:solidFill>
                  <a:srgbClr val="FF0000"/>
                </a:solidFill>
                <a:latin typeface="Arial" pitchFamily="34" charset="0"/>
                <a:cs typeface="Arial" pitchFamily="34" charset="0"/>
              </a:rPr>
              <a:t>25%</a:t>
            </a:r>
            <a:r>
              <a:rPr lang="en-US" dirty="0" smtClean="0">
                <a:latin typeface="Arial" pitchFamily="34" charset="0"/>
                <a:cs typeface="Arial" pitchFamily="34" charset="0"/>
              </a:rPr>
              <a:t> per aspiration/flushing step.</a:t>
            </a:r>
          </a:p>
          <a:p>
            <a:endParaRPr lang="en-US" dirty="0" smtClean="0">
              <a:latin typeface="Arial" pitchFamily="34" charset="0"/>
              <a:cs typeface="Arial" pitchFamily="34" charset="0"/>
            </a:endParaRPr>
          </a:p>
          <a:p>
            <a:r>
              <a:rPr lang="en-US" dirty="0" smtClean="0">
                <a:solidFill>
                  <a:srgbClr val="FF0000"/>
                </a:solidFill>
                <a:latin typeface="Arial" pitchFamily="34" charset="0"/>
                <a:cs typeface="Arial" pitchFamily="34" charset="0"/>
              </a:rPr>
              <a:t>five flushes </a:t>
            </a:r>
            <a:r>
              <a:rPr lang="en-US" dirty="0" smtClean="0">
                <a:latin typeface="Arial" pitchFamily="34" charset="0"/>
                <a:cs typeface="Arial" pitchFamily="34" charset="0"/>
              </a:rPr>
              <a:t>might be advantageous.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
          <p:cNvSpPr>
            <a:spLocks noGrp="1"/>
          </p:cNvSpPr>
          <p:nvPr>
            <p:ph type="title"/>
          </p:nvPr>
        </p:nvSpPr>
        <p:spPr/>
        <p:txBody>
          <a:bodyPr/>
          <a:lstStyle/>
          <a:p>
            <a:r>
              <a:rPr lang="en-US" b="1" dirty="0"/>
              <a:t>Conclusion</a:t>
            </a:r>
          </a:p>
        </p:txBody>
      </p:sp>
      <p:sp>
        <p:nvSpPr>
          <p:cNvPr id="1048655" name="Content Placeholder 2"/>
          <p:cNvSpPr>
            <a:spLocks noGrp="1"/>
          </p:cNvSpPr>
          <p:nvPr>
            <p:ph idx="1"/>
          </p:nvPr>
        </p:nvSpPr>
        <p:spPr/>
        <p:txBody>
          <a:bodyPr>
            <a:normAutofit fontScale="92500" lnSpcReduction="20000"/>
          </a:bodyPr>
          <a:lstStyle/>
          <a:p>
            <a:r>
              <a:rPr lang="en-US" dirty="0"/>
              <a:t>follicular flushing is beneficial in </a:t>
            </a:r>
            <a:r>
              <a:rPr lang="en-US" dirty="0" err="1"/>
              <a:t>monofollicular</a:t>
            </a:r>
            <a:r>
              <a:rPr lang="en-US" dirty="0"/>
              <a:t> IVF as </a:t>
            </a:r>
            <a:r>
              <a:rPr lang="en-US" dirty="0" smtClean="0"/>
              <a:t>it leads </a:t>
            </a:r>
            <a:r>
              <a:rPr lang="en-US" dirty="0"/>
              <a:t>to a significantly </a:t>
            </a:r>
            <a:r>
              <a:rPr lang="en-US" dirty="0">
                <a:solidFill>
                  <a:srgbClr val="FF0000"/>
                </a:solidFill>
              </a:rPr>
              <a:t>higher oocyte yield and higher fertilization </a:t>
            </a:r>
            <a:r>
              <a:rPr lang="en-US" dirty="0" smtClean="0">
                <a:solidFill>
                  <a:srgbClr val="FF0000"/>
                </a:solidFill>
              </a:rPr>
              <a:t>rate without </a:t>
            </a:r>
            <a:r>
              <a:rPr lang="en-US" dirty="0">
                <a:solidFill>
                  <a:srgbClr val="FF0000"/>
                </a:solidFill>
              </a:rPr>
              <a:t>affecting embryo quality</a:t>
            </a:r>
            <a:r>
              <a:rPr lang="en-US" dirty="0" smtClean="0">
                <a:solidFill>
                  <a:srgbClr val="FF0000"/>
                </a:solidFill>
              </a:rPr>
              <a:t>.</a:t>
            </a:r>
          </a:p>
          <a:p>
            <a:endParaRPr lang="en-US" dirty="0" smtClean="0"/>
          </a:p>
          <a:p>
            <a:r>
              <a:rPr lang="en-US" dirty="0" smtClean="0"/>
              <a:t> </a:t>
            </a:r>
            <a:r>
              <a:rPr lang="en-US" dirty="0"/>
              <a:t>Our study proved that flushing </a:t>
            </a:r>
            <a:r>
              <a:rPr lang="en-US" dirty="0" smtClean="0"/>
              <a:t>of </a:t>
            </a:r>
            <a:r>
              <a:rPr lang="en-US" dirty="0" err="1" smtClean="0"/>
              <a:t>monofollicular</a:t>
            </a:r>
            <a:r>
              <a:rPr lang="en-US" dirty="0" smtClean="0"/>
              <a:t> </a:t>
            </a:r>
            <a:r>
              <a:rPr lang="en-US" dirty="0"/>
              <a:t>ovaries via a single-lumen needle increases the </a:t>
            </a:r>
            <a:r>
              <a:rPr lang="en-US" dirty="0" smtClean="0"/>
              <a:t>efficacy of </a:t>
            </a:r>
            <a:r>
              <a:rPr lang="en-US" dirty="0"/>
              <a:t>the aspiration</a:t>
            </a:r>
            <a:r>
              <a:rPr lang="en-US" dirty="0" smtClean="0"/>
              <a:t>.</a:t>
            </a:r>
          </a:p>
          <a:p>
            <a:endParaRPr lang="en-US" dirty="0" smtClean="0"/>
          </a:p>
          <a:p>
            <a:r>
              <a:rPr lang="en-US" dirty="0" smtClean="0"/>
              <a:t> </a:t>
            </a:r>
            <a:r>
              <a:rPr lang="en-US" dirty="0"/>
              <a:t>However, further studies are </a:t>
            </a:r>
            <a:r>
              <a:rPr lang="en-US" dirty="0">
                <a:solidFill>
                  <a:srgbClr val="FF0000"/>
                </a:solidFill>
              </a:rPr>
              <a:t>needed</a:t>
            </a:r>
            <a:r>
              <a:rPr lang="en-US" dirty="0"/>
              <a:t> to prove </a:t>
            </a:r>
            <a:r>
              <a:rPr lang="en-US" dirty="0" smtClean="0"/>
              <a:t>that flushing </a:t>
            </a:r>
            <a:r>
              <a:rPr lang="en-US" dirty="0"/>
              <a:t>also </a:t>
            </a:r>
            <a:r>
              <a:rPr lang="en-US" dirty="0">
                <a:solidFill>
                  <a:srgbClr val="FF0000"/>
                </a:solidFill>
              </a:rPr>
              <a:t>results in higher pregnancy and live birth rates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marL="118872" indent="0" algn="ctr">
              <a:buNone/>
            </a:pPr>
            <a:endParaRPr lang="en-US" sz="4800" dirty="0" smtClean="0">
              <a:latin typeface="Aharoni" panose="02010803020104030203" pitchFamily="2" charset="-79"/>
              <a:cs typeface="Aharoni" panose="02010803020104030203" pitchFamily="2" charset="-79"/>
            </a:endParaRPr>
          </a:p>
          <a:p>
            <a:pPr marL="118872" indent="0" algn="ctr">
              <a:buNone/>
            </a:pPr>
            <a:r>
              <a:rPr lang="en-US" sz="4800" dirty="0" smtClean="0">
                <a:latin typeface="Aharoni" panose="02010803020104030203" pitchFamily="2" charset="-79"/>
                <a:cs typeface="Aharoni" panose="02010803020104030203" pitchFamily="2" charset="-79"/>
              </a:rPr>
              <a:t>Vrhrc.tums.ac.ir</a:t>
            </a:r>
          </a:p>
          <a:p>
            <a:pPr marL="118872" indent="0" algn="ctr">
              <a:buNone/>
            </a:pPr>
            <a:endParaRPr lang="en-US" sz="4800" dirty="0">
              <a:latin typeface="Aharoni" panose="02010803020104030203" pitchFamily="2" charset="-79"/>
              <a:cs typeface="Aharoni" panose="02010803020104030203" pitchFamily="2" charset="-79"/>
            </a:endParaRPr>
          </a:p>
          <a:p>
            <a:pPr marL="118872" lvl="0" indent="0" algn="ctr">
              <a:buClr>
                <a:srgbClr val="F0AD00"/>
              </a:buClr>
              <a:buNone/>
            </a:pPr>
            <a:r>
              <a:rPr lang="fa-IR" sz="4800" b="1" dirty="0">
                <a:solidFill>
                  <a:prstClr val="black"/>
                </a:solidFill>
                <a:latin typeface="Aharoni" panose="02010803020104030203" pitchFamily="2" charset="-79"/>
              </a:rPr>
              <a:t>آدرس سایت مرکز </a:t>
            </a:r>
          </a:p>
          <a:p>
            <a:pPr marL="118872" indent="0" algn="ctr">
              <a:buNone/>
            </a:pPr>
            <a:endParaRPr lang="en-US" sz="4800" dirty="0" smtClean="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628577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b="1" dirty="0"/>
              <a:t>Introduction</a:t>
            </a:r>
          </a:p>
        </p:txBody>
      </p:sp>
      <p:sp>
        <p:nvSpPr>
          <p:cNvPr id="1048616" name="Content Placeholder 2"/>
          <p:cNvSpPr>
            <a:spLocks noGrp="1"/>
          </p:cNvSpPr>
          <p:nvPr>
            <p:ph idx="1"/>
          </p:nvPr>
        </p:nvSpPr>
        <p:spPr/>
        <p:txBody>
          <a:bodyPr>
            <a:normAutofit/>
          </a:bodyPr>
          <a:lstStyle/>
          <a:p>
            <a:r>
              <a:rPr lang="en-US" dirty="0"/>
              <a:t>Flushing of follicles was a routine procedure in IVF treatments at </a:t>
            </a:r>
            <a:r>
              <a:rPr lang="en-US" dirty="0" smtClean="0"/>
              <a:t>the beginning of ultrasound-guided </a:t>
            </a:r>
            <a:r>
              <a:rPr lang="en-US" dirty="0"/>
              <a:t>follicular aspiration </a:t>
            </a:r>
            <a:r>
              <a:rPr lang="en-US" dirty="0" smtClean="0"/>
              <a:t>(1992</a:t>
            </a:r>
            <a:r>
              <a:rPr lang="en-US" dirty="0"/>
              <a:t>). </a:t>
            </a:r>
            <a:endParaRPr lang="en-US" dirty="0" smtClean="0"/>
          </a:p>
          <a:p>
            <a:endParaRPr lang="en-US" dirty="0" smtClean="0"/>
          </a:p>
          <a:p>
            <a:r>
              <a:rPr lang="en-US" dirty="0" smtClean="0"/>
              <a:t>The </a:t>
            </a:r>
            <a:r>
              <a:rPr lang="en-US" dirty="0"/>
              <a:t>purpose of the flushing procedure was to </a:t>
            </a:r>
            <a:r>
              <a:rPr lang="en-US" dirty="0" smtClean="0"/>
              <a:t>increase oocyte </a:t>
            </a:r>
            <a:r>
              <a:rPr lang="en-US" dirty="0"/>
              <a:t>yield, possibly by improved detachment of the </a:t>
            </a:r>
            <a:r>
              <a:rPr lang="en-US" dirty="0" smtClean="0"/>
              <a:t>cumulus–oocyte complex </a:t>
            </a:r>
            <a:r>
              <a:rPr lang="en-US" dirty="0"/>
              <a:t>(COC) from the follicular </a:t>
            </a:r>
            <a:r>
              <a:rPr lang="en-US" dirty="0" smtClean="0"/>
              <a:t>wall.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Content Placeholder 2"/>
          <p:cNvSpPr>
            <a:spLocks noGrp="1"/>
          </p:cNvSpPr>
          <p:nvPr>
            <p:ph idx="1"/>
          </p:nvPr>
        </p:nvSpPr>
        <p:spPr/>
        <p:txBody>
          <a:bodyPr>
            <a:normAutofit fontScale="77500" lnSpcReduction="20000"/>
          </a:bodyPr>
          <a:lstStyle/>
          <a:p>
            <a:r>
              <a:rPr lang="en-US" dirty="0"/>
              <a:t>in poor responder patients </a:t>
            </a:r>
            <a:r>
              <a:rPr lang="en-US" dirty="0" smtClean="0"/>
              <a:t>(2011</a:t>
            </a:r>
            <a:r>
              <a:rPr lang="en-US" dirty="0"/>
              <a:t>) </a:t>
            </a:r>
            <a:r>
              <a:rPr lang="en-US" dirty="0" smtClean="0"/>
              <a:t>the benefit </a:t>
            </a:r>
            <a:r>
              <a:rPr lang="en-US" dirty="0"/>
              <a:t>of flushing has been a subject of </a:t>
            </a:r>
            <a:r>
              <a:rPr lang="en-US" dirty="0">
                <a:solidFill>
                  <a:schemeClr val="accent3">
                    <a:lumMod val="75000"/>
                  </a:schemeClr>
                </a:solidFill>
              </a:rPr>
              <a:t>controversy</a:t>
            </a:r>
            <a:r>
              <a:rPr lang="en-US" dirty="0" smtClean="0"/>
              <a:t>.</a:t>
            </a:r>
          </a:p>
          <a:p>
            <a:endParaRPr lang="en-US" dirty="0" smtClean="0"/>
          </a:p>
          <a:p>
            <a:r>
              <a:rPr lang="en-US" dirty="0" smtClean="0"/>
              <a:t> </a:t>
            </a:r>
            <a:r>
              <a:rPr lang="en-US" dirty="0"/>
              <a:t>One </a:t>
            </a:r>
            <a:r>
              <a:rPr lang="en-US" dirty="0" smtClean="0"/>
              <a:t>randomized controlled </a:t>
            </a:r>
            <a:r>
              <a:rPr lang="en-US" dirty="0"/>
              <a:t>trial (RCT) demonstrated that this approach did not </a:t>
            </a:r>
            <a:r>
              <a:rPr lang="en-US" dirty="0" smtClean="0"/>
              <a:t>improve oocyte </a:t>
            </a:r>
            <a:r>
              <a:rPr lang="en-US" dirty="0"/>
              <a:t>yield but led to a 32% longer operation </a:t>
            </a:r>
            <a:r>
              <a:rPr lang="en-US" dirty="0" smtClean="0"/>
              <a:t>time (2017</a:t>
            </a:r>
            <a:r>
              <a:rPr lang="en-US" dirty="0"/>
              <a:t>). </a:t>
            </a:r>
            <a:r>
              <a:rPr lang="en-US" dirty="0" smtClean="0"/>
              <a:t> </a:t>
            </a:r>
          </a:p>
          <a:p>
            <a:endParaRPr lang="en-US" dirty="0" smtClean="0"/>
          </a:p>
          <a:p>
            <a:r>
              <a:rPr lang="en-US" dirty="0" smtClean="0"/>
              <a:t>Two </a:t>
            </a:r>
            <a:r>
              <a:rPr lang="en-US" dirty="0"/>
              <a:t>other RCTs were consistent </a:t>
            </a:r>
            <a:r>
              <a:rPr lang="en-US" dirty="0" smtClean="0"/>
              <a:t>with these </a:t>
            </a:r>
            <a:r>
              <a:rPr lang="en-US" dirty="0"/>
              <a:t>results; neither found an increased oocyte yield by flushing </a:t>
            </a:r>
            <a:r>
              <a:rPr lang="en-US" dirty="0" smtClean="0"/>
              <a:t>the follicles (2013</a:t>
            </a:r>
            <a:r>
              <a:rPr lang="en-US" dirty="0"/>
              <a:t>; </a:t>
            </a:r>
            <a:r>
              <a:rPr lang="en-US" dirty="0" smtClean="0"/>
              <a:t>2017).</a:t>
            </a:r>
          </a:p>
          <a:p>
            <a:endParaRPr lang="en-US" dirty="0" smtClean="0"/>
          </a:p>
          <a:p>
            <a:r>
              <a:rPr lang="en-US" dirty="0" smtClean="0"/>
              <a:t> </a:t>
            </a:r>
            <a:r>
              <a:rPr lang="en-US" dirty="0"/>
              <a:t>In contrast, </a:t>
            </a:r>
            <a:r>
              <a:rPr lang="en-US" dirty="0" smtClean="0"/>
              <a:t>two large </a:t>
            </a:r>
            <a:r>
              <a:rPr lang="en-US" dirty="0"/>
              <a:t>retrospective studies revealed a higher number of oocytes if </a:t>
            </a:r>
            <a:r>
              <a:rPr lang="en-US" dirty="0" smtClean="0"/>
              <a:t>follicles </a:t>
            </a:r>
            <a:r>
              <a:rPr lang="da-DK" dirty="0" smtClean="0"/>
              <a:t>were </a:t>
            </a:r>
            <a:r>
              <a:rPr lang="da-DK" dirty="0"/>
              <a:t>flushed </a:t>
            </a:r>
            <a:r>
              <a:rPr lang="da-DK" dirty="0" smtClean="0"/>
              <a:t>(2018</a:t>
            </a:r>
            <a:r>
              <a:rPr lang="da-DK" dirty="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p:txBody>
          <a:bodyPr>
            <a:normAutofit fontScale="90000"/>
          </a:bodyPr>
          <a:lstStyle/>
          <a:p>
            <a:r>
              <a:rPr lang="en-US" b="1" dirty="0"/>
              <a:t>Materials and </a:t>
            </a:r>
            <a:r>
              <a:rPr lang="en-US" b="1" dirty="0" smtClean="0"/>
              <a:t>methods</a:t>
            </a:r>
            <a:r>
              <a:rPr lang="en-US" dirty="0" smtClean="0"/>
              <a:t/>
            </a:r>
            <a:br>
              <a:rPr lang="en-US" dirty="0" smtClean="0"/>
            </a:br>
            <a:endParaRPr lang="en-US" dirty="0"/>
          </a:p>
        </p:txBody>
      </p:sp>
      <p:sp>
        <p:nvSpPr>
          <p:cNvPr id="1048620" name="Content Placeholder 2"/>
          <p:cNvSpPr>
            <a:spLocks noGrp="1"/>
          </p:cNvSpPr>
          <p:nvPr>
            <p:ph idx="1"/>
          </p:nvPr>
        </p:nvSpPr>
        <p:spPr>
          <a:xfrm>
            <a:off x="457200" y="1524000"/>
            <a:ext cx="8229600" cy="5181599"/>
          </a:xfrm>
        </p:spPr>
        <p:txBody>
          <a:bodyPr>
            <a:normAutofit/>
          </a:bodyPr>
          <a:lstStyle/>
          <a:p>
            <a:r>
              <a:rPr lang="en-US" dirty="0" smtClean="0"/>
              <a:t>RCT of follicular flushing in </a:t>
            </a:r>
            <a:r>
              <a:rPr lang="en-US" dirty="0" err="1" smtClean="0"/>
              <a:t>wemen</a:t>
            </a:r>
            <a:r>
              <a:rPr lang="en-US" dirty="0" smtClean="0"/>
              <a:t> under GT-free </a:t>
            </a:r>
            <a:r>
              <a:rPr lang="en-US" dirty="0" err="1" smtClean="0"/>
              <a:t>monofollicular</a:t>
            </a:r>
            <a:r>
              <a:rPr lang="en-US" dirty="0" smtClean="0"/>
              <a:t> IVF on 2016-2019</a:t>
            </a:r>
          </a:p>
          <a:p>
            <a:r>
              <a:rPr lang="en-US" dirty="0" smtClean="0">
                <a:solidFill>
                  <a:schemeClr val="tx2"/>
                </a:solidFill>
              </a:rPr>
              <a:t>Inclusion criteria :</a:t>
            </a:r>
          </a:p>
          <a:p>
            <a:pPr>
              <a:buNone/>
            </a:pPr>
            <a:r>
              <a:rPr lang="en-US" dirty="0" smtClean="0"/>
              <a:t>   women </a:t>
            </a:r>
            <a:r>
              <a:rPr lang="en-US" dirty="0"/>
              <a:t>aged from </a:t>
            </a:r>
            <a:r>
              <a:rPr lang="en-US" dirty="0">
                <a:solidFill>
                  <a:schemeClr val="accent3">
                    <a:lumMod val="75000"/>
                  </a:schemeClr>
                </a:solidFill>
              </a:rPr>
              <a:t>18 to 42 </a:t>
            </a:r>
            <a:r>
              <a:rPr lang="en-US" dirty="0"/>
              <a:t>years with </a:t>
            </a:r>
            <a:r>
              <a:rPr lang="en-US" dirty="0" smtClean="0"/>
              <a:t>the indication and </a:t>
            </a:r>
            <a:r>
              <a:rPr lang="en-US" dirty="0"/>
              <a:t>the desire of </a:t>
            </a:r>
            <a:r>
              <a:rPr lang="en-US" dirty="0">
                <a:solidFill>
                  <a:schemeClr val="accent3">
                    <a:lumMod val="75000"/>
                  </a:schemeClr>
                </a:solidFill>
              </a:rPr>
              <a:t>gonadotropin-free </a:t>
            </a:r>
            <a:r>
              <a:rPr lang="en-US" dirty="0" err="1">
                <a:solidFill>
                  <a:schemeClr val="accent3">
                    <a:lumMod val="75000"/>
                  </a:schemeClr>
                </a:solidFill>
              </a:rPr>
              <a:t>monofollicular</a:t>
            </a:r>
            <a:r>
              <a:rPr lang="en-US" dirty="0">
                <a:solidFill>
                  <a:schemeClr val="accent3">
                    <a:lumMod val="75000"/>
                  </a:schemeClr>
                </a:solidFill>
              </a:rPr>
              <a:t> IVF </a:t>
            </a:r>
            <a:r>
              <a:rPr lang="en-US" dirty="0" smtClean="0">
                <a:solidFill>
                  <a:schemeClr val="accent3">
                    <a:lumMod val="75000"/>
                  </a:schemeClr>
                </a:solidFill>
              </a:rPr>
              <a:t>and fertilization </a:t>
            </a:r>
            <a:r>
              <a:rPr lang="en-US" dirty="0">
                <a:solidFill>
                  <a:schemeClr val="accent3">
                    <a:lumMod val="75000"/>
                  </a:schemeClr>
                </a:solidFill>
              </a:rPr>
              <a:t>via ICSI. </a:t>
            </a:r>
            <a:r>
              <a:rPr lang="en-US" dirty="0"/>
              <a:t>The women had to have a </a:t>
            </a:r>
            <a:r>
              <a:rPr lang="en-US" dirty="0">
                <a:solidFill>
                  <a:schemeClr val="accent3">
                    <a:lumMod val="75000"/>
                  </a:schemeClr>
                </a:solidFill>
              </a:rPr>
              <a:t>regular menstrual </a:t>
            </a:r>
            <a:r>
              <a:rPr lang="en-US" dirty="0" smtClean="0">
                <a:solidFill>
                  <a:schemeClr val="accent3">
                    <a:lumMod val="75000"/>
                  </a:schemeClr>
                </a:solidFill>
              </a:rPr>
              <a:t>cycle (26–32 </a:t>
            </a:r>
            <a:r>
              <a:rPr lang="en-US" dirty="0">
                <a:solidFill>
                  <a:schemeClr val="accent3">
                    <a:lumMod val="75000"/>
                  </a:schemeClr>
                </a:solidFill>
              </a:rPr>
              <a:t>days) </a:t>
            </a:r>
            <a:r>
              <a:rPr lang="en-US" dirty="0"/>
              <a:t>and </a:t>
            </a:r>
            <a:r>
              <a:rPr lang="en-US" dirty="0" err="1">
                <a:solidFill>
                  <a:schemeClr val="accent3">
                    <a:lumMod val="75000"/>
                  </a:schemeClr>
                </a:solidFill>
              </a:rPr>
              <a:t>transvaginal</a:t>
            </a:r>
            <a:r>
              <a:rPr lang="en-US" dirty="0"/>
              <a:t> reachable ovaries for follicular </a:t>
            </a:r>
            <a:r>
              <a:rPr lang="en-US" dirty="0" smtClean="0"/>
              <a:t>aspiration.</a:t>
            </a:r>
          </a:p>
          <a:p>
            <a:pPr>
              <a:buNone/>
            </a:pPr>
            <a:endParaRPr lang="en-US" dirty="0" smtClean="0">
              <a:solidFill>
                <a:schemeClr val="accent6"/>
              </a:solidFill>
            </a:endParaRP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Content Placeholder 2"/>
          <p:cNvSpPr>
            <a:spLocks noGrp="1"/>
          </p:cNvSpPr>
          <p:nvPr>
            <p:ph idx="1"/>
          </p:nvPr>
        </p:nvSpPr>
        <p:spPr/>
        <p:txBody>
          <a:bodyPr>
            <a:normAutofit/>
          </a:bodyPr>
          <a:lstStyle/>
          <a:p>
            <a:r>
              <a:rPr lang="en-US" dirty="0"/>
              <a:t>On the day of oocyte pick-up (OPU), </a:t>
            </a:r>
            <a:r>
              <a:rPr lang="en-US" dirty="0" smtClean="0"/>
              <a:t>we </a:t>
            </a:r>
            <a:r>
              <a:rPr lang="en-US" dirty="0" smtClean="0">
                <a:solidFill>
                  <a:schemeClr val="accent6"/>
                </a:solidFill>
              </a:rPr>
              <a:t>only included women with a single follicle of 16 mm in diameter.</a:t>
            </a:r>
          </a:p>
          <a:p>
            <a:endParaRPr lang="en-US" dirty="0" smtClean="0">
              <a:solidFill>
                <a:schemeClr val="accent6"/>
              </a:solidFill>
            </a:endParaRPr>
          </a:p>
          <a:p>
            <a:r>
              <a:rPr lang="en-US" dirty="0" smtClean="0">
                <a:solidFill>
                  <a:schemeClr val="tx2"/>
                </a:solidFill>
              </a:rPr>
              <a:t>Exclusion criteria </a:t>
            </a:r>
            <a:r>
              <a:rPr lang="en-US" dirty="0" smtClean="0">
                <a:solidFill>
                  <a:srgbClr val="C00000"/>
                </a:solidFill>
              </a:rPr>
              <a:t>:</a:t>
            </a:r>
          </a:p>
          <a:p>
            <a:pPr>
              <a:buNone/>
            </a:pPr>
            <a:r>
              <a:rPr lang="en-US" dirty="0" smtClean="0">
                <a:solidFill>
                  <a:srgbClr val="C00000"/>
                </a:solidFill>
              </a:rPr>
              <a:t>   </a:t>
            </a:r>
            <a:r>
              <a:rPr lang="en-US" dirty="0" smtClean="0">
                <a:solidFill>
                  <a:schemeClr val="accent6"/>
                </a:solidFill>
              </a:rPr>
              <a:t>more than 2 failed ET,LH surge on trigger </a:t>
            </a:r>
            <a:r>
              <a:rPr lang="en-US" dirty="0" err="1" smtClean="0">
                <a:solidFill>
                  <a:schemeClr val="accent6"/>
                </a:solidFill>
              </a:rPr>
              <a:t>day,previous</a:t>
            </a:r>
            <a:r>
              <a:rPr lang="en-US" dirty="0" smtClean="0">
                <a:solidFill>
                  <a:schemeClr val="accent6"/>
                </a:solidFill>
              </a:rPr>
              <a:t> enrolment in current study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lstStyle/>
          <a:p>
            <a:r>
              <a:rPr lang="en-US" dirty="0"/>
              <a:t>Investigation</a:t>
            </a:r>
          </a:p>
        </p:txBody>
      </p:sp>
      <p:sp>
        <p:nvSpPr>
          <p:cNvPr id="1048624" name="Content Placeholder 2"/>
          <p:cNvSpPr>
            <a:spLocks noGrp="1"/>
          </p:cNvSpPr>
          <p:nvPr>
            <p:ph idx="1"/>
          </p:nvPr>
        </p:nvSpPr>
        <p:spPr/>
        <p:txBody>
          <a:bodyPr>
            <a:normAutofit/>
          </a:bodyPr>
          <a:lstStyle/>
          <a:p>
            <a:r>
              <a:rPr lang="en-US" dirty="0" err="1">
                <a:solidFill>
                  <a:schemeClr val="accent6"/>
                </a:solidFill>
              </a:rPr>
              <a:t>Monofollicular</a:t>
            </a:r>
            <a:r>
              <a:rPr lang="en-US" dirty="0">
                <a:solidFill>
                  <a:schemeClr val="accent6"/>
                </a:solidFill>
              </a:rPr>
              <a:t> IVF </a:t>
            </a:r>
            <a:r>
              <a:rPr lang="en-US" dirty="0"/>
              <a:t>was defined as IVF therapies </a:t>
            </a:r>
            <a:r>
              <a:rPr lang="en-US" dirty="0" smtClean="0"/>
              <a:t>within the </a:t>
            </a:r>
            <a:r>
              <a:rPr lang="en-US" dirty="0">
                <a:solidFill>
                  <a:schemeClr val="accent6"/>
                </a:solidFill>
              </a:rPr>
              <a:t>natural menstrual cycle </a:t>
            </a:r>
            <a:endParaRPr lang="en-US" dirty="0" smtClean="0">
              <a:solidFill>
                <a:schemeClr val="accent6"/>
              </a:solidFill>
            </a:endParaRPr>
          </a:p>
          <a:p>
            <a:endParaRPr lang="en-US" dirty="0" smtClean="0">
              <a:solidFill>
                <a:schemeClr val="accent6"/>
              </a:solidFill>
            </a:endParaRPr>
          </a:p>
          <a:p>
            <a:r>
              <a:rPr lang="en-US" dirty="0" smtClean="0"/>
              <a:t>In addition, women </a:t>
            </a:r>
            <a:r>
              <a:rPr lang="en-US" dirty="0"/>
              <a:t>were allowed to be treated additionally with doses </a:t>
            </a:r>
            <a:r>
              <a:rPr lang="en-US" dirty="0" smtClean="0"/>
              <a:t>of </a:t>
            </a:r>
            <a:r>
              <a:rPr lang="en-US" dirty="0" smtClean="0">
                <a:solidFill>
                  <a:schemeClr val="accent6"/>
                </a:solidFill>
              </a:rPr>
              <a:t>CC </a:t>
            </a:r>
            <a:r>
              <a:rPr lang="en-US" dirty="0">
                <a:solidFill>
                  <a:schemeClr val="accent6"/>
                </a:solidFill>
              </a:rPr>
              <a:t>(clomiphene citrate 25 mg/day from Day 6 until induction of </a:t>
            </a:r>
            <a:r>
              <a:rPr lang="en-US" dirty="0" smtClean="0">
                <a:solidFill>
                  <a:schemeClr val="accent6"/>
                </a:solidFill>
              </a:rPr>
              <a:t>ovulation)</a:t>
            </a:r>
            <a:r>
              <a:rPr lang="en-US" dirty="0" smtClean="0"/>
              <a:t> to </a:t>
            </a:r>
            <a:r>
              <a:rPr lang="en-US" dirty="0"/>
              <a:t>reduce the risk of premature </a:t>
            </a:r>
            <a:r>
              <a:rPr lang="en-US" dirty="0" smtClean="0"/>
              <a:t>ovulation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Content Placeholder 2"/>
          <p:cNvSpPr>
            <a:spLocks noGrp="1"/>
          </p:cNvSpPr>
          <p:nvPr>
            <p:ph idx="1"/>
          </p:nvPr>
        </p:nvSpPr>
        <p:spPr/>
        <p:txBody>
          <a:bodyPr>
            <a:normAutofit/>
          </a:bodyPr>
          <a:lstStyle/>
          <a:p>
            <a:r>
              <a:rPr lang="en-US" dirty="0"/>
              <a:t>Follicles were aspirated with an aspiration pressure </a:t>
            </a:r>
            <a:r>
              <a:rPr lang="en-US" dirty="0">
                <a:solidFill>
                  <a:schemeClr val="accent6"/>
                </a:solidFill>
              </a:rPr>
              <a:t>of 220 mmHg </a:t>
            </a:r>
            <a:r>
              <a:rPr lang="en-US" dirty="0" smtClean="0">
                <a:solidFill>
                  <a:schemeClr val="accent6"/>
                </a:solidFill>
              </a:rPr>
              <a:t>to achieve </a:t>
            </a:r>
            <a:r>
              <a:rPr lang="en-US" dirty="0">
                <a:solidFill>
                  <a:schemeClr val="accent6"/>
                </a:solidFill>
              </a:rPr>
              <a:t>a flow rate of 20–25 </a:t>
            </a:r>
            <a:r>
              <a:rPr lang="en-US" dirty="0" smtClean="0">
                <a:solidFill>
                  <a:schemeClr val="accent6"/>
                </a:solidFill>
              </a:rPr>
              <a:t>ml/min</a:t>
            </a:r>
          </a:p>
          <a:p>
            <a:endParaRPr lang="en-US" dirty="0" smtClean="0">
              <a:solidFill>
                <a:schemeClr val="accent6"/>
              </a:solidFill>
            </a:endParaRPr>
          </a:p>
          <a:p>
            <a:r>
              <a:rPr lang="en-US" dirty="0" smtClean="0"/>
              <a:t>It </a:t>
            </a:r>
            <a:r>
              <a:rPr lang="en-US" dirty="0"/>
              <a:t>was done without </a:t>
            </a:r>
            <a:r>
              <a:rPr lang="en-US" dirty="0" err="1" smtClean="0"/>
              <a:t>anaesthesia</a:t>
            </a:r>
            <a:r>
              <a:rPr lang="en-US" dirty="0"/>
              <a:t> </a:t>
            </a:r>
            <a:r>
              <a:rPr lang="en-US" dirty="0" smtClean="0"/>
              <a:t>or </a:t>
            </a:r>
            <a:r>
              <a:rPr lang="en-US" dirty="0"/>
              <a:t>analgesia, using gauge (G) 19 </a:t>
            </a:r>
            <a:r>
              <a:rPr lang="en-US" dirty="0">
                <a:solidFill>
                  <a:schemeClr val="accent6"/>
                </a:solidFill>
              </a:rPr>
              <a:t>single-lumen needles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p:txBody>
          <a:bodyPr/>
          <a:lstStyle/>
          <a:p>
            <a:endParaRPr lang="en-US"/>
          </a:p>
        </p:txBody>
      </p:sp>
      <p:sp>
        <p:nvSpPr>
          <p:cNvPr id="1048628" name="Content Placeholder 2"/>
          <p:cNvSpPr>
            <a:spLocks noGrp="1"/>
          </p:cNvSpPr>
          <p:nvPr>
            <p:ph idx="1"/>
          </p:nvPr>
        </p:nvSpPr>
        <p:spPr/>
        <p:txBody>
          <a:bodyPr>
            <a:normAutofit fontScale="92500" lnSpcReduction="10000"/>
          </a:bodyPr>
          <a:lstStyle/>
          <a:p>
            <a:r>
              <a:rPr lang="en-US" dirty="0"/>
              <a:t>In </a:t>
            </a:r>
            <a:r>
              <a:rPr lang="en-US" dirty="0" smtClean="0"/>
              <a:t>the aspiration </a:t>
            </a:r>
            <a:r>
              <a:rPr lang="en-US" dirty="0"/>
              <a:t>only group, the needle was retracted </a:t>
            </a:r>
            <a:r>
              <a:rPr lang="en-US" dirty="0" smtClean="0"/>
              <a:t>.</a:t>
            </a:r>
          </a:p>
          <a:p>
            <a:pPr>
              <a:buNone/>
            </a:pPr>
            <a:endParaRPr lang="en-US" dirty="0" smtClean="0"/>
          </a:p>
          <a:p>
            <a:r>
              <a:rPr lang="en-US" dirty="0" smtClean="0"/>
              <a:t>In flushing </a:t>
            </a:r>
            <a:r>
              <a:rPr lang="en-US" dirty="0"/>
              <a:t>group, </a:t>
            </a:r>
            <a:r>
              <a:rPr lang="en-US" dirty="0" smtClean="0"/>
              <a:t>follicle </a:t>
            </a:r>
            <a:r>
              <a:rPr lang="en-US" dirty="0"/>
              <a:t>to flush the follicles </a:t>
            </a:r>
            <a:r>
              <a:rPr lang="en-US" dirty="0">
                <a:solidFill>
                  <a:schemeClr val="accent6"/>
                </a:solidFill>
              </a:rPr>
              <a:t>5 </a:t>
            </a:r>
            <a:r>
              <a:rPr lang="en-US" dirty="0" smtClean="0">
                <a:solidFill>
                  <a:schemeClr val="accent6"/>
                </a:solidFill>
              </a:rPr>
              <a:t>times </a:t>
            </a:r>
            <a:r>
              <a:rPr lang="en-US" dirty="0" smtClean="0"/>
              <a:t>with </a:t>
            </a:r>
            <a:r>
              <a:rPr lang="en-US" dirty="0"/>
              <a:t>a flushing medium containing </a:t>
            </a:r>
            <a:r>
              <a:rPr lang="en-US" dirty="0" smtClean="0"/>
              <a:t>heparin.</a:t>
            </a:r>
          </a:p>
          <a:p>
            <a:endParaRPr lang="en-US" dirty="0" smtClean="0"/>
          </a:p>
          <a:p>
            <a:r>
              <a:rPr lang="en-US" dirty="0" smtClean="0"/>
              <a:t> </a:t>
            </a:r>
            <a:r>
              <a:rPr lang="en-US" dirty="0"/>
              <a:t>Flushing volume was calculated (sphere </a:t>
            </a:r>
            <a:r>
              <a:rPr lang="en-US" dirty="0" smtClean="0"/>
              <a:t>formula) based </a:t>
            </a:r>
            <a:r>
              <a:rPr lang="en-US" dirty="0"/>
              <a:t>on the size of the follicle. The needle was rinsed at the end </a:t>
            </a:r>
            <a:r>
              <a:rPr lang="en-US" dirty="0" smtClean="0"/>
              <a:t>of the </a:t>
            </a:r>
            <a:r>
              <a:rPr lang="en-US" dirty="0"/>
              <a:t>aspirations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182</TotalTime>
  <Words>1066</Words>
  <Application>Microsoft Office PowerPoint</Application>
  <PresentationFormat>On-screen Show (4:3)</PresentationFormat>
  <Paragraphs>103</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Module</vt:lpstr>
      <vt:lpstr>Dr. maedeh ahmadi</vt:lpstr>
      <vt:lpstr>Follicular flushing leads to higher oocyte yield in monofollicular IVF: a randomized controlled trial</vt:lpstr>
      <vt:lpstr>Introduction</vt:lpstr>
      <vt:lpstr>PowerPoint Presentation</vt:lpstr>
      <vt:lpstr>Materials and methods </vt:lpstr>
      <vt:lpstr>PowerPoint Presentation</vt:lpstr>
      <vt:lpstr>Investigation</vt:lpstr>
      <vt:lpstr>PowerPoint Presentation</vt:lpstr>
      <vt:lpstr>PowerPoint Presentation</vt:lpstr>
      <vt:lpstr>PowerPoint Presentation</vt:lpstr>
      <vt:lpstr>Outcomes</vt:lpstr>
      <vt:lpstr>Sample size</vt:lpstr>
      <vt:lpstr>Results</vt:lpstr>
      <vt:lpstr>PowerPoint Presentation</vt:lpstr>
      <vt:lpstr>PowerPoint Presentation</vt:lpstr>
      <vt:lpstr>Discussion</vt:lpstr>
      <vt:lpstr>PowerPoint Presentation</vt:lpstr>
      <vt:lpstr>PowerPoint Presentation</vt:lpstr>
      <vt:lpstr>PowerPoint Presentation</vt:lpstr>
      <vt:lpstr>PowerPoint Presentation</vt:lpstr>
      <vt:lpstr>Why?</vt:lpstr>
      <vt:lpstr>PowerPoint Presentation</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Follicular flushing leads to higher oocyte yield in monofollicular IVF: a randomized controlled trial</dc:title>
  <dc:creator>marziye</dc:creator>
  <cp:lastModifiedBy>test</cp:lastModifiedBy>
  <cp:revision>52</cp:revision>
  <dcterms:created xsi:type="dcterms:W3CDTF">2006-08-15T17:00:00Z</dcterms:created>
  <dcterms:modified xsi:type="dcterms:W3CDTF">2020-12-29T04:10:43Z</dcterms:modified>
</cp:coreProperties>
</file>