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4" r:id="rId9"/>
    <p:sldId id="269" r:id="rId10"/>
    <p:sldId id="270" r:id="rId11"/>
    <p:sldId id="271" r:id="rId12"/>
    <p:sldId id="272" r:id="rId13"/>
    <p:sldId id="273" r:id="rId14"/>
    <p:sldId id="274" r:id="rId15"/>
    <p:sldId id="275" r:id="rId16"/>
    <p:sldId id="277" r:id="rId17"/>
    <p:sldId id="278" r:id="rId18"/>
    <p:sldId id="279" r:id="rId19"/>
    <p:sldId id="280" r:id="rId20"/>
    <p:sldId id="281" r:id="rId21"/>
    <p:sldId id="283" r:id="rId22"/>
    <p:sldId id="284" r:id="rId23"/>
    <p:sldId id="285" r:id="rId24"/>
    <p:sldId id="287" r:id="rId25"/>
    <p:sldId id="289" r:id="rId26"/>
    <p:sldId id="290" r:id="rId27"/>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CER" initials="A" lastIdx="2" clrIdx="0">
    <p:extLst>
      <p:ext uri="{19B8F6BF-5375-455C-9EA6-DF929625EA0E}">
        <p15:presenceInfo xmlns:p15="http://schemas.microsoft.com/office/powerpoint/2012/main" userId="AC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4/24/2021</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4/24/2021</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unboundmedicine.com/medline/?st=M&amp;journal=Hum%20Reprod%20Updat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008" y="2572207"/>
            <a:ext cx="7543800" cy="1526182"/>
          </a:xfrm>
        </p:spPr>
        <p:txBody>
          <a:bodyPr>
            <a:noAutofit/>
          </a:bodyPr>
          <a:lstStyle/>
          <a:p>
            <a:pPr algn="ctr"/>
            <a:r>
              <a:rPr lang="en-US" sz="2400" b="1" dirty="0">
                <a:solidFill>
                  <a:srgbClr val="00B0F0"/>
                </a:solidFill>
              </a:rPr>
              <a:t>Sclerotherapy in the management of</a:t>
            </a:r>
            <a:br>
              <a:rPr lang="en-US" sz="2400" b="1" dirty="0">
                <a:solidFill>
                  <a:srgbClr val="00B0F0"/>
                </a:solidFill>
              </a:rPr>
            </a:br>
            <a:r>
              <a:rPr lang="en-US" sz="2400" b="1" dirty="0">
                <a:solidFill>
                  <a:srgbClr val="00B0F0"/>
                </a:solidFill>
              </a:rPr>
              <a:t>ovarian endometrioma: systematic</a:t>
            </a:r>
            <a:br>
              <a:rPr lang="en-US" sz="2400" b="1" dirty="0">
                <a:solidFill>
                  <a:srgbClr val="00B0F0"/>
                </a:solidFill>
              </a:rPr>
            </a:br>
            <a:r>
              <a:rPr lang="en-US" sz="2400" b="1" dirty="0">
                <a:solidFill>
                  <a:srgbClr val="00B0F0"/>
                </a:solidFill>
              </a:rPr>
              <a:t>review and meta-analysis</a:t>
            </a:r>
          </a:p>
        </p:txBody>
      </p:sp>
      <p:sp>
        <p:nvSpPr>
          <p:cNvPr id="3" name="Subtitle 2"/>
          <p:cNvSpPr>
            <a:spLocks noGrp="1"/>
          </p:cNvSpPr>
          <p:nvPr>
            <p:ph type="subTitle" idx="1"/>
          </p:nvPr>
        </p:nvSpPr>
        <p:spPr>
          <a:xfrm>
            <a:off x="1341120" y="4117050"/>
            <a:ext cx="6461760" cy="457200"/>
          </a:xfrm>
        </p:spPr>
        <p:txBody>
          <a:bodyPr>
            <a:normAutofit/>
          </a:bodyPr>
          <a:lstStyle/>
          <a:p>
            <a:pPr algn="ctr"/>
            <a:r>
              <a:rPr lang="en-US" sz="1400" b="1" dirty="0">
                <a:solidFill>
                  <a:srgbClr val="C00000"/>
                </a:solidFill>
                <a:hlinkClick r:id="rId2" invalidUrl="https://www.unboundmedicine.com/medline/?st=M&amp;journal=Hum Reprod Update">
                  <a:extLst>
                    <a:ext uri="{A12FA001-AC4F-418D-AE19-62706E023703}">
                      <ahyp:hlinkClr xmlns="" xmlns:ahyp="http://schemas.microsoft.com/office/drawing/2018/hyperlinkcolor" val="tx"/>
                    </a:ext>
                  </a:extLst>
                </a:hlinkClick>
              </a:rPr>
              <a:t>ENDOMETRIOSIS       Fertility and Sterility: Vol. 108, No. 1, July 2017 0015-0282</a:t>
            </a:r>
          </a:p>
        </p:txBody>
      </p:sp>
      <p:sp>
        <p:nvSpPr>
          <p:cNvPr id="5" name="TextBox 4"/>
          <p:cNvSpPr txBox="1"/>
          <p:nvPr/>
        </p:nvSpPr>
        <p:spPr>
          <a:xfrm>
            <a:off x="2895600" y="1484041"/>
            <a:ext cx="2800350" cy="738664"/>
          </a:xfrm>
          <a:prstGeom prst="rect">
            <a:avLst/>
          </a:prstGeom>
          <a:noFill/>
        </p:spPr>
        <p:txBody>
          <a:bodyPr wrap="square" rtlCol="1">
            <a:spAutoFit/>
          </a:bodyPr>
          <a:lstStyle/>
          <a:p>
            <a:pPr algn="ctr"/>
            <a:r>
              <a:rPr lang="en-US" sz="1400" b="1" dirty="0"/>
              <a:t>Emam Hospital</a:t>
            </a:r>
          </a:p>
          <a:p>
            <a:pPr algn="ctr"/>
            <a:r>
              <a:rPr lang="en-US" sz="1400" b="1" dirty="0"/>
              <a:t>Tehran University of Medical Sciences, Tehran, Iran </a:t>
            </a:r>
            <a:endParaRPr lang="fa-IR" sz="1400" b="1" dirty="0"/>
          </a:p>
        </p:txBody>
      </p:sp>
      <p:pic>
        <p:nvPicPr>
          <p:cNvPr id="9" name="Picture 8">
            <a:extLst>
              <a:ext uri="{FF2B5EF4-FFF2-40B4-BE49-F238E27FC236}">
                <a16:creationId xmlns="" xmlns:a16="http://schemas.microsoft.com/office/drawing/2014/main" id="{435BD8E9-AA6B-4ABA-AA8F-CC926D526589}"/>
              </a:ext>
            </a:extLst>
          </p:cNvPr>
          <p:cNvPicPr>
            <a:picLocks noChangeAspect="1"/>
          </p:cNvPicPr>
          <p:nvPr/>
        </p:nvPicPr>
        <p:blipFill>
          <a:blip r:embed="rId3"/>
          <a:stretch>
            <a:fillRect/>
          </a:stretch>
        </p:blipFill>
        <p:spPr>
          <a:xfrm>
            <a:off x="3810000" y="408212"/>
            <a:ext cx="952500" cy="971550"/>
          </a:xfrm>
          <a:prstGeom prst="rect">
            <a:avLst/>
          </a:prstGeom>
        </p:spPr>
      </p:pic>
      <p:sp>
        <p:nvSpPr>
          <p:cNvPr id="10" name="TextBox 9">
            <a:extLst>
              <a:ext uri="{FF2B5EF4-FFF2-40B4-BE49-F238E27FC236}">
                <a16:creationId xmlns="" xmlns:a16="http://schemas.microsoft.com/office/drawing/2014/main" id="{1E1F7D6B-1643-42BA-99BF-0798F8914454}"/>
              </a:ext>
            </a:extLst>
          </p:cNvPr>
          <p:cNvSpPr txBox="1"/>
          <p:nvPr/>
        </p:nvSpPr>
        <p:spPr>
          <a:xfrm>
            <a:off x="762000" y="5334000"/>
            <a:ext cx="6629400" cy="923330"/>
          </a:xfrm>
          <a:prstGeom prst="rect">
            <a:avLst/>
          </a:prstGeom>
          <a:noFill/>
        </p:spPr>
        <p:txBody>
          <a:bodyPr wrap="square" rtlCol="1">
            <a:spAutoFit/>
          </a:bodyPr>
          <a:lstStyle/>
          <a:p>
            <a:pPr algn="ctr"/>
            <a:r>
              <a:rPr lang="en-US" sz="3600" b="1" smtClean="0">
                <a:solidFill>
                  <a:srgbClr val="00B050"/>
                </a:solidFill>
              </a:rPr>
              <a:t>Dr.Shahsavari</a:t>
            </a:r>
            <a:endParaRPr lang="en-US" sz="3600" b="1" dirty="0">
              <a:solidFill>
                <a:srgbClr val="00B050"/>
              </a:solidFill>
            </a:endParaRPr>
          </a:p>
          <a:p>
            <a:pPr algn="ctr"/>
            <a:r>
              <a:rPr lang="en-US" b="1" dirty="0">
                <a:solidFill>
                  <a:srgbClr val="0070C0"/>
                </a:solidFill>
              </a:rPr>
              <a:t>Fellow in Infertility</a:t>
            </a:r>
          </a:p>
        </p:txBody>
      </p:sp>
    </p:spTree>
    <p:extLst>
      <p:ext uri="{BB962C8B-B14F-4D97-AF65-F5344CB8AC3E}">
        <p14:creationId xmlns:p14="http://schemas.microsoft.com/office/powerpoint/2010/main" val="2575757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a:bodyPr>
          <a:lstStyle/>
          <a:p>
            <a:r>
              <a:rPr lang="en-US" b="1" dirty="0">
                <a:solidFill>
                  <a:srgbClr val="0070C0"/>
                </a:solidFill>
              </a:rPr>
              <a:t>The substances used for sclerotherapy were:</a:t>
            </a:r>
          </a:p>
          <a:p>
            <a:r>
              <a:rPr lang="en-US" dirty="0">
                <a:solidFill>
                  <a:srgbClr val="0070C0"/>
                </a:solidFill>
              </a:rPr>
              <a:t> Ethanol (13 studies),</a:t>
            </a:r>
          </a:p>
          <a:p>
            <a:r>
              <a:rPr lang="en-US" dirty="0">
                <a:solidFill>
                  <a:srgbClr val="0070C0"/>
                </a:solidFill>
              </a:rPr>
              <a:t> Tetracycline (two studies),</a:t>
            </a:r>
          </a:p>
          <a:p>
            <a:r>
              <a:rPr lang="en-US" dirty="0">
                <a:solidFill>
                  <a:srgbClr val="0070C0"/>
                </a:solidFill>
              </a:rPr>
              <a:t> Methotrexate (three studies).</a:t>
            </a:r>
          </a:p>
          <a:p>
            <a:endParaRPr lang="en-US" dirty="0">
              <a:solidFill>
                <a:srgbClr val="0070C0"/>
              </a:solidFill>
            </a:endParaRPr>
          </a:p>
          <a:p>
            <a:r>
              <a:rPr lang="en-US" b="1" dirty="0">
                <a:solidFill>
                  <a:srgbClr val="0070C0"/>
                </a:solidFill>
              </a:rPr>
              <a:t>Sclerotherapy was performed:</a:t>
            </a:r>
          </a:p>
          <a:p>
            <a:r>
              <a:rPr lang="en-US" dirty="0">
                <a:solidFill>
                  <a:srgbClr val="0070C0"/>
                </a:solidFill>
              </a:rPr>
              <a:t> Transvaginal (13 studies),</a:t>
            </a:r>
          </a:p>
          <a:p>
            <a:r>
              <a:rPr lang="en-US" dirty="0">
                <a:solidFill>
                  <a:srgbClr val="0070C0"/>
                </a:solidFill>
              </a:rPr>
              <a:t> Transabdominally (one study),</a:t>
            </a:r>
          </a:p>
          <a:p>
            <a:r>
              <a:rPr lang="en-US" dirty="0">
                <a:solidFill>
                  <a:srgbClr val="0070C0"/>
                </a:solidFill>
              </a:rPr>
              <a:t>Both (three studies).</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73152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Reported Interventions during Endometrioma Sclerotherapy </a:t>
            </a:r>
            <a:r>
              <a:rPr lang="en-US" sz="2000" b="1" dirty="0">
                <a:solidFill>
                  <a:srgbClr val="FF0000"/>
                </a:solidFill>
                <a:highlight>
                  <a:srgbClr val="FFFF00"/>
                </a:highlight>
              </a:rPr>
              <a:t>(1/3)</a:t>
            </a:r>
          </a:p>
        </p:txBody>
      </p:sp>
    </p:spTree>
    <p:extLst>
      <p:ext uri="{BB962C8B-B14F-4D97-AF65-F5344CB8AC3E}">
        <p14:creationId xmlns:p14="http://schemas.microsoft.com/office/powerpoint/2010/main" val="1913466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a:bodyPr>
          <a:lstStyle/>
          <a:p>
            <a:r>
              <a:rPr lang="en-US" b="1" dirty="0">
                <a:solidFill>
                  <a:srgbClr val="0070C0"/>
                </a:solidFill>
              </a:rPr>
              <a:t>In women who were treated with the use of ethanol sclerotherapy:</a:t>
            </a:r>
          </a:p>
          <a:p>
            <a:r>
              <a:rPr lang="en-US" dirty="0">
                <a:solidFill>
                  <a:srgbClr val="0070C0"/>
                </a:solidFill>
              </a:rPr>
              <a:t> 11 studies used ethanol ‘‘washing’’ technique (ethanol was instilled for 0–15 minutes and then removed) </a:t>
            </a:r>
          </a:p>
          <a:p>
            <a:r>
              <a:rPr lang="en-US" dirty="0">
                <a:solidFill>
                  <a:srgbClr val="0070C0"/>
                </a:solidFill>
              </a:rPr>
              <a:t>4 studies ethanol was left in situ</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73152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Reported Interventions during Endometrioma Sclerotherapy </a:t>
            </a:r>
            <a:r>
              <a:rPr lang="en-US" sz="2000" b="1" dirty="0">
                <a:solidFill>
                  <a:srgbClr val="FF0000"/>
                </a:solidFill>
                <a:highlight>
                  <a:srgbClr val="FFFF00"/>
                </a:highlight>
              </a:rPr>
              <a:t>(2/3)</a:t>
            </a:r>
          </a:p>
        </p:txBody>
      </p:sp>
    </p:spTree>
    <p:extLst>
      <p:ext uri="{BB962C8B-B14F-4D97-AF65-F5344CB8AC3E}">
        <p14:creationId xmlns:p14="http://schemas.microsoft.com/office/powerpoint/2010/main" val="225826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a:bodyPr>
          <a:lstStyle/>
          <a:p>
            <a:r>
              <a:rPr lang="en-US" dirty="0">
                <a:solidFill>
                  <a:srgbClr val="0070C0"/>
                </a:solidFill>
              </a:rPr>
              <a:t>Volume of ethanol instillation ranged from 50% to 100% of the initial aspirated cyst volume. </a:t>
            </a:r>
          </a:p>
          <a:p>
            <a:r>
              <a:rPr lang="en-US" dirty="0">
                <a:solidFill>
                  <a:srgbClr val="0070C0"/>
                </a:solidFill>
              </a:rPr>
              <a:t>For women who were treated with methotrexate or tetracycline, the sclerosing agent was left in situ.</a:t>
            </a:r>
          </a:p>
          <a:p>
            <a:r>
              <a:rPr lang="en-US" dirty="0">
                <a:solidFill>
                  <a:srgbClr val="0070C0"/>
                </a:solidFill>
              </a:rPr>
              <a:t> Methotrexate sclerotherapy was performed with 30 mg methotrexate diluted in 3 mL normal saline solution.</a:t>
            </a:r>
          </a:p>
          <a:p>
            <a:r>
              <a:rPr lang="en-US" dirty="0">
                <a:solidFill>
                  <a:srgbClr val="0070C0"/>
                </a:solidFill>
              </a:rPr>
              <a:t>Tetracycline sclerotherapy was performed by instillation of 20%–100% of initial aspirated cyst volume.</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73152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Reported Interventions during Endometrioma Sclerotherapy </a:t>
            </a:r>
            <a:r>
              <a:rPr lang="en-US" sz="2000" b="1" dirty="0">
                <a:solidFill>
                  <a:srgbClr val="FF0000"/>
                </a:solidFill>
                <a:highlight>
                  <a:srgbClr val="FFFF00"/>
                </a:highlight>
              </a:rPr>
              <a:t>(3/3)</a:t>
            </a:r>
          </a:p>
        </p:txBody>
      </p:sp>
    </p:spTree>
    <p:extLst>
      <p:ext uri="{BB962C8B-B14F-4D97-AF65-F5344CB8AC3E}">
        <p14:creationId xmlns:p14="http://schemas.microsoft.com/office/powerpoint/2010/main" val="778405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fontScale="92500" lnSpcReduction="10000"/>
          </a:bodyPr>
          <a:lstStyle/>
          <a:p>
            <a:r>
              <a:rPr lang="en-US" dirty="0">
                <a:solidFill>
                  <a:srgbClr val="0070C0"/>
                </a:solidFill>
              </a:rPr>
              <a:t>15 studies reported recurrence rates of endometrioma after sclerotherapy treatment. </a:t>
            </a:r>
          </a:p>
          <a:p>
            <a:r>
              <a:rPr lang="en-US" dirty="0">
                <a:solidFill>
                  <a:srgbClr val="0070C0"/>
                </a:solidFill>
              </a:rPr>
              <a:t>All of those studies included women with an endometrioma diagnosed with the use of ultrasound or magnetic resonance imaging. </a:t>
            </a:r>
          </a:p>
          <a:p>
            <a:r>
              <a:rPr lang="en-US" dirty="0">
                <a:solidFill>
                  <a:srgbClr val="0070C0"/>
                </a:solidFill>
              </a:rPr>
              <a:t>Only five studies used an objective cutoff level to define endometrioma recurrence.</a:t>
            </a:r>
          </a:p>
          <a:p>
            <a:r>
              <a:rPr lang="en-US" dirty="0">
                <a:solidFill>
                  <a:srgbClr val="0070C0"/>
                </a:solidFill>
              </a:rPr>
              <a:t> The mean follow-up time after sclerotherapy ranged from 1 to 24 months. Except in two studies, the mean follow-up time was            months.</a:t>
            </a:r>
          </a:p>
          <a:p>
            <a:r>
              <a:rPr lang="en-US" dirty="0">
                <a:solidFill>
                  <a:srgbClr val="0070C0"/>
                </a:solidFill>
              </a:rPr>
              <a:t>The overall rate of endometrioma recurrence after ethanol sclerotherapy ranged from 0 to 62.5%. </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61722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Endometrioma Recurrence and Symptoms Relief  </a:t>
            </a:r>
            <a:r>
              <a:rPr lang="en-US" sz="2000" b="1" dirty="0">
                <a:solidFill>
                  <a:srgbClr val="FF0000"/>
                </a:solidFill>
                <a:highlight>
                  <a:srgbClr val="FFFF00"/>
                </a:highlight>
              </a:rPr>
              <a:t>(1/4)</a:t>
            </a:r>
          </a:p>
        </p:txBody>
      </p:sp>
      <p:pic>
        <p:nvPicPr>
          <p:cNvPr id="6" name="Picture 5">
            <a:extLst>
              <a:ext uri="{FF2B5EF4-FFF2-40B4-BE49-F238E27FC236}">
                <a16:creationId xmlns="" xmlns:a16="http://schemas.microsoft.com/office/drawing/2014/main" id="{85FD4F68-A5BE-489E-A772-74AE0D1FECB0}"/>
              </a:ext>
            </a:extLst>
          </p:cNvPr>
          <p:cNvPicPr>
            <a:picLocks noChangeAspect="1"/>
          </p:cNvPicPr>
          <p:nvPr/>
        </p:nvPicPr>
        <p:blipFill>
          <a:blip r:embed="rId2"/>
          <a:stretch>
            <a:fillRect/>
          </a:stretch>
        </p:blipFill>
        <p:spPr>
          <a:xfrm>
            <a:off x="7238999" y="4656203"/>
            <a:ext cx="386735" cy="296797"/>
          </a:xfrm>
          <a:prstGeom prst="rect">
            <a:avLst/>
          </a:prstGeom>
        </p:spPr>
      </p:pic>
    </p:spTree>
    <p:extLst>
      <p:ext uri="{BB962C8B-B14F-4D97-AF65-F5344CB8AC3E}">
        <p14:creationId xmlns:p14="http://schemas.microsoft.com/office/powerpoint/2010/main" val="1493476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lnSpcReduction="10000"/>
          </a:bodyPr>
          <a:lstStyle/>
          <a:p>
            <a:r>
              <a:rPr lang="en-US" dirty="0">
                <a:solidFill>
                  <a:srgbClr val="0070C0"/>
                </a:solidFill>
              </a:rPr>
              <a:t>The rates of endometrioma recurrence were 0–13.3% when ethanol was left in situ and 0–62.5% when it was used for ‘‘washing’’ (0–15 minutes). </a:t>
            </a:r>
          </a:p>
          <a:p>
            <a:r>
              <a:rPr lang="en-US" dirty="0">
                <a:solidFill>
                  <a:srgbClr val="0070C0"/>
                </a:solidFill>
              </a:rPr>
              <a:t>In one study, the recurrence rate was 62.5% when ethanol instillation time was &lt;10 minutes and 9.1% when it was             minutes (P&lt;.001). </a:t>
            </a:r>
          </a:p>
          <a:p>
            <a:r>
              <a:rPr lang="en-US" dirty="0">
                <a:solidFill>
                  <a:srgbClr val="0070C0"/>
                </a:solidFill>
              </a:rPr>
              <a:t>The rates of endometrioma recurrence after tetracycline and methotrexate sclerotherapy</a:t>
            </a:r>
          </a:p>
          <a:p>
            <a:r>
              <a:rPr lang="en-US" dirty="0">
                <a:solidFill>
                  <a:srgbClr val="0070C0"/>
                </a:solidFill>
              </a:rPr>
              <a:t>ranged from 25% to 46% and from 18% to 26%, respectively.</a:t>
            </a:r>
          </a:p>
          <a:p>
            <a:r>
              <a:rPr lang="en-US" dirty="0">
                <a:solidFill>
                  <a:srgbClr val="0070C0"/>
                </a:solidFill>
              </a:rPr>
              <a:t>In methotrexate group, two or more aspirations were needed in 22.5%–33.3% of the women.       </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60960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Endometrioma Recurrence and Symptoms Relief </a:t>
            </a:r>
            <a:r>
              <a:rPr lang="en-US" sz="2000" b="1" dirty="0">
                <a:solidFill>
                  <a:srgbClr val="FF0000"/>
                </a:solidFill>
                <a:highlight>
                  <a:srgbClr val="FFFF00"/>
                </a:highlight>
              </a:rPr>
              <a:t>(2/4)</a:t>
            </a:r>
            <a:endParaRPr lang="en-US" sz="2000" b="1" dirty="0">
              <a:solidFill>
                <a:srgbClr val="FF0000"/>
              </a:solidFill>
            </a:endParaRPr>
          </a:p>
        </p:txBody>
      </p:sp>
      <p:pic>
        <p:nvPicPr>
          <p:cNvPr id="6" name="Picture 5">
            <a:extLst>
              <a:ext uri="{FF2B5EF4-FFF2-40B4-BE49-F238E27FC236}">
                <a16:creationId xmlns="" xmlns:a16="http://schemas.microsoft.com/office/drawing/2014/main" id="{85FD4F68-A5BE-489E-A772-74AE0D1FECB0}"/>
              </a:ext>
            </a:extLst>
          </p:cNvPr>
          <p:cNvPicPr>
            <a:picLocks noChangeAspect="1"/>
          </p:cNvPicPr>
          <p:nvPr/>
        </p:nvPicPr>
        <p:blipFill>
          <a:blip r:embed="rId2"/>
          <a:stretch>
            <a:fillRect/>
          </a:stretch>
        </p:blipFill>
        <p:spPr>
          <a:xfrm>
            <a:off x="3891601" y="3309937"/>
            <a:ext cx="310284" cy="238125"/>
          </a:xfrm>
          <a:prstGeom prst="rect">
            <a:avLst/>
          </a:prstGeom>
        </p:spPr>
      </p:pic>
      <p:pic>
        <p:nvPicPr>
          <p:cNvPr id="9" name="Picture 8">
            <a:extLst>
              <a:ext uri="{FF2B5EF4-FFF2-40B4-BE49-F238E27FC236}">
                <a16:creationId xmlns="" xmlns:a16="http://schemas.microsoft.com/office/drawing/2014/main" id="{410EF730-3F2E-4862-B5A3-6301FF56F723}"/>
              </a:ext>
            </a:extLst>
          </p:cNvPr>
          <p:cNvPicPr>
            <a:picLocks noChangeAspect="1"/>
          </p:cNvPicPr>
          <p:nvPr/>
        </p:nvPicPr>
        <p:blipFill>
          <a:blip r:embed="rId3"/>
          <a:stretch>
            <a:fillRect/>
          </a:stretch>
        </p:blipFill>
        <p:spPr>
          <a:xfrm>
            <a:off x="7239000" y="3548062"/>
            <a:ext cx="517236" cy="304800"/>
          </a:xfrm>
          <a:prstGeom prst="rect">
            <a:avLst/>
          </a:prstGeom>
        </p:spPr>
      </p:pic>
    </p:spTree>
    <p:extLst>
      <p:ext uri="{BB962C8B-B14F-4D97-AF65-F5344CB8AC3E}">
        <p14:creationId xmlns:p14="http://schemas.microsoft.com/office/powerpoint/2010/main" val="3218875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a:bodyPr>
          <a:lstStyle/>
          <a:p>
            <a:pPr algn="just"/>
            <a:r>
              <a:rPr lang="en-US" dirty="0">
                <a:solidFill>
                  <a:srgbClr val="0070C0"/>
                </a:solidFill>
              </a:rPr>
              <a:t>3 studies had sufficient data to undergo a meta-analysis for recurrence rate after prolonged ethanol washing (instillation time &gt;10 min) versus short washing (&lt;10 min).</a:t>
            </a:r>
          </a:p>
          <a:p>
            <a:pPr algn="just"/>
            <a:r>
              <a:rPr lang="en-US" dirty="0">
                <a:solidFill>
                  <a:srgbClr val="0070C0"/>
                </a:solidFill>
              </a:rPr>
              <a:t>Risk of recurrence was significantly higher in 319 women who were treated by short ethanol washing than by prolonged ethanol washing    </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199" y="1645698"/>
            <a:ext cx="6124575"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Endometrioma Recurrence and Symptoms Relief    </a:t>
            </a:r>
            <a:r>
              <a:rPr lang="en-US" sz="2000" b="1" dirty="0">
                <a:solidFill>
                  <a:srgbClr val="FF0000"/>
                </a:solidFill>
                <a:highlight>
                  <a:srgbClr val="FFFF00"/>
                </a:highlight>
              </a:rPr>
              <a:t>(3/4)</a:t>
            </a:r>
            <a:endParaRPr lang="en-US" sz="2000" b="1" dirty="0">
              <a:solidFill>
                <a:srgbClr val="FF0000"/>
              </a:solidFill>
            </a:endParaRPr>
          </a:p>
        </p:txBody>
      </p:sp>
    </p:spTree>
    <p:extLst>
      <p:ext uri="{BB962C8B-B14F-4D97-AF65-F5344CB8AC3E}">
        <p14:creationId xmlns:p14="http://schemas.microsoft.com/office/powerpoint/2010/main" val="1393206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381000" y="2247900"/>
            <a:ext cx="7696200" cy="3733800"/>
          </a:xfrm>
        </p:spPr>
        <p:txBody>
          <a:bodyPr>
            <a:normAutofit fontScale="85000" lnSpcReduction="20000"/>
          </a:bodyPr>
          <a:lstStyle/>
          <a:p>
            <a:pPr algn="just"/>
            <a:r>
              <a:rPr lang="en-US" b="1" dirty="0">
                <a:solidFill>
                  <a:srgbClr val="0070C0"/>
                </a:solidFill>
              </a:rPr>
              <a:t>Data on fertility and pregnancy outcome were reported in 9 studies:</a:t>
            </a:r>
          </a:p>
          <a:p>
            <a:pPr algn="just"/>
            <a:r>
              <a:rPr lang="en-US" b="1" dirty="0">
                <a:solidFill>
                  <a:srgbClr val="0070C0"/>
                </a:solidFill>
              </a:rPr>
              <a:t> </a:t>
            </a:r>
            <a:r>
              <a:rPr lang="en-US" dirty="0">
                <a:solidFill>
                  <a:srgbClr val="0070C0"/>
                </a:solidFill>
              </a:rPr>
              <a:t>4 studies evaluated effect of sclerotherapy on ovarian reserve. </a:t>
            </a:r>
          </a:p>
          <a:p>
            <a:pPr algn="just"/>
            <a:r>
              <a:rPr lang="en-US" dirty="0">
                <a:solidFill>
                  <a:srgbClr val="0070C0"/>
                </a:solidFill>
              </a:rPr>
              <a:t>In 1 study, An apparent increase in antral follicular count (AFC) after ethanol sclerotherapy, and the average increase was similar in women who underwent sclerotherapy by either in situ ethanol retention or ethanol washing.</a:t>
            </a:r>
          </a:p>
          <a:p>
            <a:pPr algn="just"/>
            <a:r>
              <a:rPr lang="en-US" dirty="0">
                <a:solidFill>
                  <a:srgbClr val="0070C0"/>
                </a:solidFill>
              </a:rPr>
              <a:t>2 studies compared AFC in women with endometrioma who underwent ethanol sclerotherapy with those who had laparoscopic cystectomy. </a:t>
            </a:r>
          </a:p>
          <a:p>
            <a:pPr algn="just"/>
            <a:r>
              <a:rPr lang="en-US" dirty="0">
                <a:solidFill>
                  <a:srgbClr val="0070C0"/>
                </a:solidFill>
              </a:rPr>
              <a:t>In 1 study, AFC was significantly higher after ethanol sclerotherapy compared with laparoscopic cystectomy. </a:t>
            </a:r>
          </a:p>
          <a:p>
            <a:pPr algn="just"/>
            <a:r>
              <a:rPr lang="en-US" dirty="0">
                <a:solidFill>
                  <a:srgbClr val="0070C0"/>
                </a:solidFill>
              </a:rPr>
              <a:t>In another study, there was no difference in AFC between two groups. However, a lower concentration of anti- </a:t>
            </a:r>
            <a:r>
              <a:rPr lang="en-US" dirty="0" err="1">
                <a:solidFill>
                  <a:srgbClr val="0070C0"/>
                </a:solidFill>
              </a:rPr>
              <a:t>mullerian</a:t>
            </a:r>
            <a:r>
              <a:rPr lang="en-US" dirty="0">
                <a:solidFill>
                  <a:srgbClr val="0070C0"/>
                </a:solidFill>
              </a:rPr>
              <a:t> hormone (AMH) was observed in women who went underwent laparoscopic cystectomy (21).</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55626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Fertility and Pregnancy Outcome      </a:t>
            </a:r>
            <a:r>
              <a:rPr lang="en-US" sz="2000" b="1" dirty="0">
                <a:solidFill>
                  <a:srgbClr val="FF0000"/>
                </a:solidFill>
                <a:highlight>
                  <a:srgbClr val="FFFF00"/>
                </a:highlight>
              </a:rPr>
              <a:t>(1/2)</a:t>
            </a:r>
          </a:p>
        </p:txBody>
      </p:sp>
    </p:spTree>
    <p:extLst>
      <p:ext uri="{BB962C8B-B14F-4D97-AF65-F5344CB8AC3E}">
        <p14:creationId xmlns:p14="http://schemas.microsoft.com/office/powerpoint/2010/main" val="3850688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lnSpcReduction="10000"/>
          </a:bodyPr>
          <a:lstStyle/>
          <a:p>
            <a:pPr algn="just"/>
            <a:r>
              <a:rPr lang="en-US" dirty="0">
                <a:solidFill>
                  <a:srgbClr val="0070C0"/>
                </a:solidFill>
              </a:rPr>
              <a:t>9 studies investigated effect of endometrioma sclerotherapy on in vitro fertilization (IVF) outcome.</a:t>
            </a:r>
          </a:p>
          <a:p>
            <a:pPr algn="just"/>
            <a:r>
              <a:rPr lang="en-US" dirty="0">
                <a:solidFill>
                  <a:srgbClr val="0070C0"/>
                </a:solidFill>
              </a:rPr>
              <a:t> Overall pregnancy rate after sclerotherapy ranged from 20% to 57%. </a:t>
            </a:r>
          </a:p>
          <a:p>
            <a:pPr algn="just"/>
            <a:r>
              <a:rPr lang="en-US" dirty="0">
                <a:solidFill>
                  <a:srgbClr val="0070C0"/>
                </a:solidFill>
              </a:rPr>
              <a:t>Compared with laparoscopic cystectomy, sclerotherapy resulted in significantly more oocytes retrieved, but similar clinical pregnancy rates.</a:t>
            </a:r>
          </a:p>
          <a:p>
            <a:pPr algn="just"/>
            <a:r>
              <a:rPr lang="en-US" dirty="0">
                <a:solidFill>
                  <a:srgbClr val="0070C0"/>
                </a:solidFill>
              </a:rPr>
              <a:t> There was no difference in the number of oocytes retrieved in women with endometrioma who were treated with sclerotherapy or were untreated. </a:t>
            </a:r>
          </a:p>
          <a:p>
            <a:pPr algn="just"/>
            <a:r>
              <a:rPr lang="en-US" dirty="0">
                <a:solidFill>
                  <a:srgbClr val="0070C0"/>
                </a:solidFill>
              </a:rPr>
              <a:t>Clinical pregnancy rates also were similar</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55626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Fertility and Pregnancy Outcome     </a:t>
            </a:r>
            <a:r>
              <a:rPr lang="en-US" sz="2000" b="1" dirty="0">
                <a:solidFill>
                  <a:srgbClr val="FF0000"/>
                </a:solidFill>
                <a:highlight>
                  <a:srgbClr val="FFFF00"/>
                </a:highlight>
              </a:rPr>
              <a:t>(2/2)</a:t>
            </a:r>
          </a:p>
        </p:txBody>
      </p:sp>
    </p:spTree>
    <p:extLst>
      <p:ext uri="{BB962C8B-B14F-4D97-AF65-F5344CB8AC3E}">
        <p14:creationId xmlns:p14="http://schemas.microsoft.com/office/powerpoint/2010/main" val="2475191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a:bodyPr>
          <a:lstStyle/>
          <a:p>
            <a:pPr algn="just"/>
            <a:r>
              <a:rPr lang="en-US" dirty="0">
                <a:solidFill>
                  <a:srgbClr val="0070C0"/>
                </a:solidFill>
              </a:rPr>
              <a:t>Adverse outcomes and complications were evaluated in 13 studies.</a:t>
            </a:r>
          </a:p>
          <a:p>
            <a:pPr algn="just"/>
            <a:r>
              <a:rPr lang="en-US" dirty="0">
                <a:solidFill>
                  <a:srgbClr val="0070C0"/>
                </a:solidFill>
              </a:rPr>
              <a:t> In women who were treated with the use of ethanol sclerotherapy, abdominal pain was reported in five studies (1.8%–15.3%), postoperative fever in one study (5.5%), alcohol intoxication in one study (3.8%), </a:t>
            </a:r>
            <a:r>
              <a:rPr lang="en-US" dirty="0" err="1">
                <a:solidFill>
                  <a:srgbClr val="0070C0"/>
                </a:solidFill>
              </a:rPr>
              <a:t>intracystic</a:t>
            </a:r>
            <a:r>
              <a:rPr lang="en-US" dirty="0">
                <a:solidFill>
                  <a:srgbClr val="0070C0"/>
                </a:solidFill>
              </a:rPr>
              <a:t> abscess in another (2%), and in two studies no complications were recorded. </a:t>
            </a:r>
          </a:p>
          <a:p>
            <a:pPr algn="just"/>
            <a:r>
              <a:rPr lang="en-US" dirty="0">
                <a:solidFill>
                  <a:srgbClr val="0070C0"/>
                </a:solidFill>
              </a:rPr>
              <a:t>Two studies reported adverse outcomes and complications after methotrexate sclerotherapy. </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55626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Adverse Outcomes and Complications        </a:t>
            </a:r>
            <a:r>
              <a:rPr lang="en-US" sz="2000" b="1" dirty="0">
                <a:solidFill>
                  <a:srgbClr val="FF0000"/>
                </a:solidFill>
                <a:highlight>
                  <a:srgbClr val="FFFF00"/>
                </a:highlight>
              </a:rPr>
              <a:t>(1/2)</a:t>
            </a:r>
          </a:p>
        </p:txBody>
      </p:sp>
    </p:spTree>
    <p:extLst>
      <p:ext uri="{BB962C8B-B14F-4D97-AF65-F5344CB8AC3E}">
        <p14:creationId xmlns:p14="http://schemas.microsoft.com/office/powerpoint/2010/main" val="3270657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a:bodyPr>
          <a:lstStyle/>
          <a:p>
            <a:pPr algn="just"/>
            <a:r>
              <a:rPr lang="en-US" dirty="0">
                <a:solidFill>
                  <a:srgbClr val="0070C0"/>
                </a:solidFill>
              </a:rPr>
              <a:t>In one of those studies, postoperative fever (19.3%) and abdominal pain (12.9%) were reported, whereas no complications were recorded in the other study.</a:t>
            </a:r>
          </a:p>
          <a:p>
            <a:pPr algn="just"/>
            <a:r>
              <a:rPr lang="en-US" dirty="0">
                <a:solidFill>
                  <a:srgbClr val="0070C0"/>
                </a:solidFill>
              </a:rPr>
              <a:t>Complications after tetracycline sclerotherapy were reported in two studies, and abdominal pain was the only reported complication in one of them. </a:t>
            </a:r>
          </a:p>
          <a:p>
            <a:pPr algn="just"/>
            <a:r>
              <a:rPr lang="en-US" dirty="0">
                <a:solidFill>
                  <a:srgbClr val="0070C0"/>
                </a:solidFill>
              </a:rPr>
              <a:t>No complications were recorded in the other study</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55626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Adverse Outcomes and Complications         </a:t>
            </a:r>
            <a:r>
              <a:rPr lang="en-US" sz="2000" b="1" dirty="0">
                <a:solidFill>
                  <a:srgbClr val="FF0000"/>
                </a:solidFill>
                <a:highlight>
                  <a:srgbClr val="FFFF00"/>
                </a:highlight>
              </a:rPr>
              <a:t>(2/2)</a:t>
            </a:r>
          </a:p>
        </p:txBody>
      </p:sp>
    </p:spTree>
    <p:extLst>
      <p:ext uri="{BB962C8B-B14F-4D97-AF65-F5344CB8AC3E}">
        <p14:creationId xmlns:p14="http://schemas.microsoft.com/office/powerpoint/2010/main" val="356183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9D903807-FCE1-4FB4-9F51-FCA0BBF88AD5}"/>
              </a:ext>
            </a:extLst>
          </p:cNvPr>
          <p:cNvPicPr>
            <a:picLocks noChangeAspect="1"/>
          </p:cNvPicPr>
          <p:nvPr/>
        </p:nvPicPr>
        <p:blipFill>
          <a:blip r:embed="rId2"/>
          <a:stretch>
            <a:fillRect/>
          </a:stretch>
        </p:blipFill>
        <p:spPr>
          <a:xfrm>
            <a:off x="533400" y="2019300"/>
            <a:ext cx="6997492" cy="2819400"/>
          </a:xfrm>
          <a:prstGeom prst="rect">
            <a:avLst/>
          </a:prstGeom>
        </p:spPr>
      </p:pic>
    </p:spTree>
    <p:extLst>
      <p:ext uri="{BB962C8B-B14F-4D97-AF65-F5344CB8AC3E}">
        <p14:creationId xmlns:p14="http://schemas.microsoft.com/office/powerpoint/2010/main" val="2692852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r>
              <a:rPr lang="en-US" b="1" dirty="0">
                <a:solidFill>
                  <a:srgbClr val="00B050"/>
                </a:solidFill>
              </a:rPr>
              <a:t>Discussion</a:t>
            </a:r>
          </a:p>
        </p:txBody>
      </p:sp>
      <p:sp>
        <p:nvSpPr>
          <p:cNvPr id="3" name="Content Placeholder 2"/>
          <p:cNvSpPr>
            <a:spLocks noGrp="1"/>
          </p:cNvSpPr>
          <p:nvPr>
            <p:ph idx="1"/>
          </p:nvPr>
        </p:nvSpPr>
        <p:spPr>
          <a:xfrm>
            <a:off x="457200" y="1676400"/>
            <a:ext cx="7489371" cy="4305300"/>
          </a:xfrm>
        </p:spPr>
        <p:txBody>
          <a:bodyPr>
            <a:normAutofit/>
          </a:bodyPr>
          <a:lstStyle/>
          <a:p>
            <a:pPr algn="just"/>
            <a:r>
              <a:rPr lang="en-US" b="1" dirty="0">
                <a:solidFill>
                  <a:srgbClr val="FF0000"/>
                </a:solidFill>
              </a:rPr>
              <a:t>In this review, It was found that:</a:t>
            </a:r>
          </a:p>
          <a:p>
            <a:pPr algn="just"/>
            <a:r>
              <a:rPr lang="en-US" dirty="0">
                <a:solidFill>
                  <a:srgbClr val="0070C0"/>
                </a:solidFill>
              </a:rPr>
              <a:t>Endometrioma recurrence rate after sclerotherapy ranged from 0 to 62.5%. </a:t>
            </a:r>
          </a:p>
          <a:p>
            <a:pPr algn="just"/>
            <a:r>
              <a:rPr lang="en-US" dirty="0">
                <a:solidFill>
                  <a:srgbClr val="0070C0"/>
                </a:solidFill>
              </a:rPr>
              <a:t>Meta-analysis found decreased recurrence rate in women who were treated by means of sclerotherapy with prolonged ethanol washing (ethanol instillation time &gt;10 min). </a:t>
            </a:r>
          </a:p>
          <a:p>
            <a:pPr algn="just"/>
            <a:r>
              <a:rPr lang="en-US" dirty="0">
                <a:solidFill>
                  <a:srgbClr val="0070C0"/>
                </a:solidFill>
              </a:rPr>
              <a:t>Pain improvement was recorded in 68%–96% of the women independently from duration of ethanol inside the endometriotic cyst.</a:t>
            </a:r>
          </a:p>
          <a:p>
            <a:pPr marL="114300" indent="0" algn="just">
              <a:buNone/>
            </a:pPr>
            <a:endParaRPr lang="en-US" dirty="0">
              <a:solidFill>
                <a:srgbClr val="0070C0"/>
              </a:solidFill>
            </a:endParaRPr>
          </a:p>
        </p:txBody>
      </p:sp>
    </p:spTree>
    <p:extLst>
      <p:ext uri="{BB962C8B-B14F-4D97-AF65-F5344CB8AC3E}">
        <p14:creationId xmlns:p14="http://schemas.microsoft.com/office/powerpoint/2010/main" val="750216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r>
              <a:rPr lang="en-US" b="1" dirty="0">
                <a:solidFill>
                  <a:srgbClr val="00B050"/>
                </a:solidFill>
              </a:rPr>
              <a:t>Discussion</a:t>
            </a:r>
          </a:p>
        </p:txBody>
      </p:sp>
      <p:sp>
        <p:nvSpPr>
          <p:cNvPr id="3" name="Content Placeholder 2"/>
          <p:cNvSpPr>
            <a:spLocks noGrp="1"/>
          </p:cNvSpPr>
          <p:nvPr>
            <p:ph idx="1"/>
          </p:nvPr>
        </p:nvSpPr>
        <p:spPr>
          <a:xfrm>
            <a:off x="457200" y="1371600"/>
            <a:ext cx="7489371" cy="4610100"/>
          </a:xfrm>
        </p:spPr>
        <p:txBody>
          <a:bodyPr>
            <a:normAutofit/>
          </a:bodyPr>
          <a:lstStyle/>
          <a:p>
            <a:pPr algn="just"/>
            <a:r>
              <a:rPr lang="en-US" dirty="0">
                <a:solidFill>
                  <a:srgbClr val="0070C0"/>
                </a:solidFill>
              </a:rPr>
              <a:t>The presence of two or more cysts in women undergoing ethanol sclerotherapy showed to be associated with an increased endometrioma recurrence rate</a:t>
            </a:r>
            <a:r>
              <a:rPr lang="en-US" dirty="0" smtClean="0">
                <a:solidFill>
                  <a:srgbClr val="0070C0"/>
                </a:solidFill>
              </a:rPr>
              <a:t>.</a:t>
            </a:r>
            <a:endParaRPr lang="en-US" dirty="0">
              <a:solidFill>
                <a:srgbClr val="0070C0"/>
              </a:solidFill>
            </a:endParaRPr>
          </a:p>
          <a:p>
            <a:pPr algn="just"/>
            <a:r>
              <a:rPr lang="en-US" dirty="0">
                <a:solidFill>
                  <a:srgbClr val="0070C0"/>
                </a:solidFill>
              </a:rPr>
              <a:t>The recurrence rate of endometrioma after either ethanol or methotrexate sclerotherapy was lower than after aspiration. This difference can be explained by use of sclerosing agent, which results in cytotoxic damage and fibrosis that ultimately obliterates the cyst and potentially prevents its recurrence.</a:t>
            </a:r>
          </a:p>
        </p:txBody>
      </p:sp>
    </p:spTree>
    <p:extLst>
      <p:ext uri="{BB962C8B-B14F-4D97-AF65-F5344CB8AC3E}">
        <p14:creationId xmlns:p14="http://schemas.microsoft.com/office/powerpoint/2010/main" val="4290358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r>
              <a:rPr lang="en-US" b="1" dirty="0">
                <a:solidFill>
                  <a:srgbClr val="00B050"/>
                </a:solidFill>
              </a:rPr>
              <a:t>Discussion</a:t>
            </a:r>
          </a:p>
        </p:txBody>
      </p:sp>
      <p:sp>
        <p:nvSpPr>
          <p:cNvPr id="3" name="Content Placeholder 2"/>
          <p:cNvSpPr>
            <a:spLocks noGrp="1"/>
          </p:cNvSpPr>
          <p:nvPr>
            <p:ph idx="1"/>
          </p:nvPr>
        </p:nvSpPr>
        <p:spPr>
          <a:xfrm>
            <a:off x="457200" y="1295400"/>
            <a:ext cx="7489371" cy="4114800"/>
          </a:xfrm>
        </p:spPr>
        <p:txBody>
          <a:bodyPr>
            <a:normAutofit fontScale="92500"/>
          </a:bodyPr>
          <a:lstStyle/>
          <a:p>
            <a:pPr marL="114300" indent="0" algn="just">
              <a:buNone/>
            </a:pPr>
            <a:endParaRPr lang="en-US" dirty="0">
              <a:solidFill>
                <a:srgbClr val="0070C0"/>
              </a:solidFill>
            </a:endParaRPr>
          </a:p>
          <a:p>
            <a:pPr algn="just"/>
            <a:r>
              <a:rPr lang="en-US" dirty="0">
                <a:solidFill>
                  <a:srgbClr val="0070C0"/>
                </a:solidFill>
              </a:rPr>
              <a:t>Compared with women without endometriosis, those with endometrioma have a lower AFC, a decreased response to gonadotropins, and a lower number of oocytes retrieved during IVF treatments.</a:t>
            </a:r>
          </a:p>
          <a:p>
            <a:pPr algn="just"/>
            <a:r>
              <a:rPr lang="en-US" dirty="0">
                <a:solidFill>
                  <a:srgbClr val="0070C0"/>
                </a:solidFill>
              </a:rPr>
              <a:t>Ovarian cystectomy for endometrioma might cause diminished ovarian reserve, especially in women operated for bilateral endometrioma and those who undergo repeated surgeries. </a:t>
            </a:r>
          </a:p>
          <a:p>
            <a:pPr algn="just"/>
            <a:r>
              <a:rPr lang="en-US" dirty="0">
                <a:solidFill>
                  <a:srgbClr val="0070C0"/>
                </a:solidFill>
              </a:rPr>
              <a:t>Advantage of sclerotherapy over surgery in preserving follicular reserve was shown in women with primary and repeated ovarian surgery. Both AFC and serum level of AMH increased after procedure.</a:t>
            </a:r>
          </a:p>
        </p:txBody>
      </p:sp>
    </p:spTree>
    <p:extLst>
      <p:ext uri="{BB962C8B-B14F-4D97-AF65-F5344CB8AC3E}">
        <p14:creationId xmlns:p14="http://schemas.microsoft.com/office/powerpoint/2010/main" val="3297473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r>
              <a:rPr lang="en-US" b="1" dirty="0">
                <a:solidFill>
                  <a:srgbClr val="00B050"/>
                </a:solidFill>
              </a:rPr>
              <a:t>Discussion</a:t>
            </a:r>
          </a:p>
        </p:txBody>
      </p:sp>
      <p:sp>
        <p:nvSpPr>
          <p:cNvPr id="3" name="Content Placeholder 2"/>
          <p:cNvSpPr>
            <a:spLocks noGrp="1"/>
          </p:cNvSpPr>
          <p:nvPr>
            <p:ph idx="1"/>
          </p:nvPr>
        </p:nvSpPr>
        <p:spPr>
          <a:xfrm>
            <a:off x="457200" y="1295400"/>
            <a:ext cx="7489371" cy="4114800"/>
          </a:xfrm>
        </p:spPr>
        <p:txBody>
          <a:bodyPr>
            <a:normAutofit/>
          </a:bodyPr>
          <a:lstStyle/>
          <a:p>
            <a:pPr algn="just"/>
            <a:r>
              <a:rPr lang="en-US" dirty="0">
                <a:solidFill>
                  <a:srgbClr val="0070C0"/>
                </a:solidFill>
              </a:rPr>
              <a:t>There has been no evidence that surgical treatment improves reproductive outcome of women treated with the use of ART. </a:t>
            </a:r>
          </a:p>
          <a:p>
            <a:pPr algn="just"/>
            <a:r>
              <a:rPr lang="en-US" dirty="0">
                <a:solidFill>
                  <a:srgbClr val="0070C0"/>
                </a:solidFill>
              </a:rPr>
              <a:t>Sclerotherapy may preserve ovarian follicles in women who are already at risk for decreased ovarian reserve. </a:t>
            </a:r>
          </a:p>
          <a:p>
            <a:pPr marL="114300" indent="0" algn="just">
              <a:buNone/>
            </a:pPr>
            <a:endParaRPr lang="en-US" dirty="0">
              <a:solidFill>
                <a:srgbClr val="0070C0"/>
              </a:solidFill>
            </a:endParaRPr>
          </a:p>
        </p:txBody>
      </p:sp>
    </p:spTree>
    <p:extLst>
      <p:ext uri="{BB962C8B-B14F-4D97-AF65-F5344CB8AC3E}">
        <p14:creationId xmlns:p14="http://schemas.microsoft.com/office/powerpoint/2010/main" val="4046655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r>
              <a:rPr lang="en-US" b="1" dirty="0">
                <a:solidFill>
                  <a:srgbClr val="00B050"/>
                </a:solidFill>
              </a:rPr>
              <a:t>Discussion</a:t>
            </a:r>
          </a:p>
        </p:txBody>
      </p:sp>
      <p:sp>
        <p:nvSpPr>
          <p:cNvPr id="3" name="Content Placeholder 2"/>
          <p:cNvSpPr>
            <a:spLocks noGrp="1"/>
          </p:cNvSpPr>
          <p:nvPr>
            <p:ph idx="1"/>
          </p:nvPr>
        </p:nvSpPr>
        <p:spPr>
          <a:xfrm>
            <a:off x="457200" y="1295400"/>
            <a:ext cx="7489371" cy="4267200"/>
          </a:xfrm>
        </p:spPr>
        <p:txBody>
          <a:bodyPr>
            <a:normAutofit/>
          </a:bodyPr>
          <a:lstStyle/>
          <a:p>
            <a:pPr algn="just"/>
            <a:r>
              <a:rPr lang="en-US" dirty="0">
                <a:solidFill>
                  <a:srgbClr val="0070C0"/>
                </a:solidFill>
              </a:rPr>
              <a:t>Endometrioma sclerotherapy was shown to be a safe procedure with a relatively low rate of complications. </a:t>
            </a:r>
          </a:p>
          <a:p>
            <a:pPr algn="just"/>
            <a:r>
              <a:rPr lang="en-US" dirty="0" smtClean="0">
                <a:solidFill>
                  <a:srgbClr val="0070C0"/>
                </a:solidFill>
              </a:rPr>
              <a:t>There </a:t>
            </a:r>
            <a:r>
              <a:rPr lang="en-US" dirty="0">
                <a:solidFill>
                  <a:srgbClr val="0070C0"/>
                </a:solidFill>
              </a:rPr>
              <a:t>were no reported complications in women who had laparoscopy; however, number of patients in studies was low. </a:t>
            </a:r>
          </a:p>
        </p:txBody>
      </p:sp>
    </p:spTree>
    <p:extLst>
      <p:ext uri="{BB962C8B-B14F-4D97-AF65-F5344CB8AC3E}">
        <p14:creationId xmlns:p14="http://schemas.microsoft.com/office/powerpoint/2010/main" val="3997201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r>
              <a:rPr lang="en-US" b="1" dirty="0">
                <a:solidFill>
                  <a:srgbClr val="00B050"/>
                </a:solidFill>
              </a:rPr>
              <a:t>Conclusion</a:t>
            </a:r>
          </a:p>
        </p:txBody>
      </p:sp>
      <p:sp>
        <p:nvSpPr>
          <p:cNvPr id="3" name="Content Placeholder 2"/>
          <p:cNvSpPr>
            <a:spLocks noGrp="1"/>
          </p:cNvSpPr>
          <p:nvPr>
            <p:ph idx="1"/>
          </p:nvPr>
        </p:nvSpPr>
        <p:spPr>
          <a:xfrm>
            <a:off x="457200" y="1295400"/>
            <a:ext cx="7489371" cy="4114800"/>
          </a:xfrm>
        </p:spPr>
        <p:txBody>
          <a:bodyPr>
            <a:normAutofit fontScale="77500" lnSpcReduction="20000"/>
          </a:bodyPr>
          <a:lstStyle/>
          <a:p>
            <a:pPr algn="just"/>
            <a:r>
              <a:rPr lang="en-US" b="1" dirty="0">
                <a:solidFill>
                  <a:srgbClr val="FF0000"/>
                </a:solidFill>
              </a:rPr>
              <a:t>Concluding remarks:</a:t>
            </a:r>
          </a:p>
          <a:p>
            <a:pPr algn="just"/>
            <a:r>
              <a:rPr lang="en-US" sz="2300" dirty="0">
                <a:solidFill>
                  <a:srgbClr val="0070C0"/>
                </a:solidFill>
              </a:rPr>
              <a:t>Management of ovarian endometrioma with use of sclerotherapy appears to be a promising alternative to surgery. </a:t>
            </a:r>
          </a:p>
          <a:p>
            <a:pPr algn="just"/>
            <a:r>
              <a:rPr lang="en-US" sz="2300" dirty="0">
                <a:solidFill>
                  <a:srgbClr val="0070C0"/>
                </a:solidFill>
              </a:rPr>
              <a:t>Sclerotherapy with ethanol retention is associated with a low recurrence rate similar to that after laparoscopic surgery. </a:t>
            </a:r>
          </a:p>
          <a:p>
            <a:pPr algn="just"/>
            <a:r>
              <a:rPr lang="en-US" sz="2300" dirty="0">
                <a:solidFill>
                  <a:srgbClr val="0070C0"/>
                </a:solidFill>
              </a:rPr>
              <a:t>Ideal ethanol concentration and volume for endometrioma sclerotherapy remains to be determined. </a:t>
            </a:r>
          </a:p>
          <a:p>
            <a:pPr algn="just"/>
            <a:r>
              <a:rPr lang="en-US" sz="2300" dirty="0">
                <a:solidFill>
                  <a:srgbClr val="0070C0"/>
                </a:solidFill>
              </a:rPr>
              <a:t>There is no beneficial effect of endometrioma sclerotherapy compared with no treatment regarding improvement of IVF outcome.</a:t>
            </a:r>
          </a:p>
          <a:p>
            <a:pPr algn="just"/>
            <a:r>
              <a:rPr lang="en-US" sz="2300" dirty="0">
                <a:solidFill>
                  <a:srgbClr val="0070C0"/>
                </a:solidFill>
              </a:rPr>
              <a:t>Treatment should be limited to symptomatic women. Because surgical resection may cause additional ovarian damage without improvement in fertility treatment outcome,</a:t>
            </a:r>
          </a:p>
          <a:p>
            <a:pPr algn="just"/>
            <a:r>
              <a:rPr lang="en-US" sz="2300" dirty="0">
                <a:solidFill>
                  <a:srgbClr val="0070C0"/>
                </a:solidFill>
              </a:rPr>
              <a:t>Sclerotherapy should be considered for symptomatic women who plan to conceive. </a:t>
            </a:r>
          </a:p>
          <a:p>
            <a:pPr algn="just"/>
            <a:r>
              <a:rPr lang="en-US" sz="2300" dirty="0">
                <a:solidFill>
                  <a:srgbClr val="0070C0"/>
                </a:solidFill>
              </a:rPr>
              <a:t>Sclerotherapy is particularly useful for women with low ovarian reserve.</a:t>
            </a:r>
          </a:p>
        </p:txBody>
      </p:sp>
    </p:spTree>
    <p:extLst>
      <p:ext uri="{BB962C8B-B14F-4D97-AF65-F5344CB8AC3E}">
        <p14:creationId xmlns:p14="http://schemas.microsoft.com/office/powerpoint/2010/main" val="2310414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4468585" cy="5029200"/>
          </a:xfrm>
        </p:spPr>
        <p:txBody>
          <a:bodyPr/>
          <a:lstStyle/>
          <a:p>
            <a:pPr algn="ctr"/>
            <a:r>
              <a:rPr lang="en-US" b="1" dirty="0">
                <a:solidFill>
                  <a:srgbClr val="FFC000"/>
                </a:solidFill>
              </a:rPr>
              <a:t>Thanks for participating</a:t>
            </a:r>
            <a:r>
              <a:rPr lang="en-US" b="1" dirty="0">
                <a:solidFill>
                  <a:srgbClr val="00B050"/>
                </a:solidFill>
              </a:rPr>
              <a:t/>
            </a:r>
            <a:br>
              <a:rPr lang="en-US" b="1" dirty="0">
                <a:solidFill>
                  <a:srgbClr val="00B050"/>
                </a:solidFill>
              </a:rPr>
            </a:br>
            <a:endParaRPr lang="en-US" b="1" dirty="0">
              <a:solidFill>
                <a:srgbClr val="00B050"/>
              </a:solidFill>
            </a:endParaRPr>
          </a:p>
        </p:txBody>
      </p:sp>
    </p:spTree>
    <p:extLst>
      <p:ext uri="{BB962C8B-B14F-4D97-AF65-F5344CB8AC3E}">
        <p14:creationId xmlns:p14="http://schemas.microsoft.com/office/powerpoint/2010/main" val="1451912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r>
              <a:rPr lang="en-US" b="1" dirty="0">
                <a:solidFill>
                  <a:srgbClr val="00B050"/>
                </a:solidFill>
              </a:rPr>
              <a:t>Introduction</a:t>
            </a:r>
          </a:p>
        </p:txBody>
      </p:sp>
      <p:sp>
        <p:nvSpPr>
          <p:cNvPr id="3" name="Content Placeholder 2"/>
          <p:cNvSpPr>
            <a:spLocks noGrp="1"/>
          </p:cNvSpPr>
          <p:nvPr>
            <p:ph idx="1"/>
          </p:nvPr>
        </p:nvSpPr>
        <p:spPr>
          <a:xfrm>
            <a:off x="457200" y="2247900"/>
            <a:ext cx="7489371" cy="3733800"/>
          </a:xfrm>
        </p:spPr>
        <p:txBody>
          <a:bodyPr>
            <a:normAutofit/>
          </a:bodyPr>
          <a:lstStyle/>
          <a:p>
            <a:pPr algn="just"/>
            <a:r>
              <a:rPr lang="en-US" b="1" dirty="0">
                <a:solidFill>
                  <a:srgbClr val="FF0000"/>
                </a:solidFill>
              </a:rPr>
              <a:t>Endometriosis</a:t>
            </a:r>
            <a:r>
              <a:rPr lang="en-US" dirty="0"/>
              <a:t> </a:t>
            </a:r>
            <a:r>
              <a:rPr lang="en-US" dirty="0">
                <a:solidFill>
                  <a:srgbClr val="0070C0"/>
                </a:solidFill>
              </a:rPr>
              <a:t>is a common gynecologic condition affecting 6%– 10% of reproductive-age women. </a:t>
            </a:r>
          </a:p>
          <a:p>
            <a:pPr marL="114300" indent="0" algn="just">
              <a:buNone/>
            </a:pPr>
            <a:endParaRPr lang="en-US" dirty="0">
              <a:solidFill>
                <a:srgbClr val="0070C0"/>
              </a:solidFill>
            </a:endParaRP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1357992" y="1219200"/>
            <a:ext cx="6033408"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000" b="1" dirty="0">
                <a:solidFill>
                  <a:srgbClr val="C00000"/>
                </a:solidFill>
              </a:rPr>
              <a:t>An ovarian endometrioma </a:t>
            </a:r>
            <a:r>
              <a:rPr lang="en-US" sz="2000" b="1" dirty="0">
                <a:solidFill>
                  <a:srgbClr val="C00000"/>
                </a:solidFill>
                <a:highlight>
                  <a:srgbClr val="FFFF00"/>
                </a:highlight>
              </a:rPr>
              <a:t>(OE) </a:t>
            </a:r>
            <a:r>
              <a:rPr lang="en-US" sz="2000" b="1" dirty="0">
                <a:solidFill>
                  <a:srgbClr val="C00000"/>
                </a:solidFill>
              </a:rPr>
              <a:t>is a cystic mass arising from ectopic endometrial tissue within the ovary.</a:t>
            </a:r>
          </a:p>
        </p:txBody>
      </p:sp>
    </p:spTree>
    <p:extLst>
      <p:ext uri="{BB962C8B-B14F-4D97-AF65-F5344CB8AC3E}">
        <p14:creationId xmlns:p14="http://schemas.microsoft.com/office/powerpoint/2010/main" val="328776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2438400"/>
            <a:ext cx="7489371" cy="2057400"/>
          </a:xfrm>
        </p:spPr>
        <p:txBody>
          <a:bodyPr>
            <a:normAutofit/>
          </a:bodyPr>
          <a:lstStyle/>
          <a:p>
            <a:pPr algn="just"/>
            <a:r>
              <a:rPr lang="en-US" dirty="0">
                <a:solidFill>
                  <a:srgbClr val="0070C0"/>
                </a:solidFill>
              </a:rPr>
              <a:t>Include invagination of the ovarian cortex with menstrual debris arising from bleeding endometrial implants and epithelial inclusions from the ovarian surface that invaginate and undergo metaplasia into endometrial tissue.</a:t>
            </a:r>
          </a:p>
        </p:txBody>
      </p:sp>
      <p:sp>
        <p:nvSpPr>
          <p:cNvPr id="9" name="Title 1">
            <a:extLst>
              <a:ext uri="{FF2B5EF4-FFF2-40B4-BE49-F238E27FC236}">
                <a16:creationId xmlns="" xmlns:a16="http://schemas.microsoft.com/office/drawing/2014/main" id="{C974170C-EB70-4273-BB21-EF1B7F6040FA}"/>
              </a:ext>
            </a:extLst>
          </p:cNvPr>
          <p:cNvSpPr>
            <a:spLocks noGrp="1"/>
          </p:cNvSpPr>
          <p:nvPr>
            <p:ph type="title"/>
          </p:nvPr>
        </p:nvSpPr>
        <p:spPr>
          <a:xfrm>
            <a:off x="2563585" y="228600"/>
            <a:ext cx="3581400" cy="944562"/>
          </a:xfrm>
        </p:spPr>
        <p:txBody>
          <a:bodyPr/>
          <a:lstStyle/>
          <a:p>
            <a:r>
              <a:rPr lang="en-US" b="1" dirty="0">
                <a:solidFill>
                  <a:srgbClr val="00B050"/>
                </a:solidFill>
              </a:rPr>
              <a:t>Introduction</a:t>
            </a:r>
          </a:p>
        </p:txBody>
      </p:sp>
      <p:sp>
        <p:nvSpPr>
          <p:cNvPr id="10" name="Title 1">
            <a:extLst>
              <a:ext uri="{FF2B5EF4-FFF2-40B4-BE49-F238E27FC236}">
                <a16:creationId xmlns="" xmlns:a16="http://schemas.microsoft.com/office/drawing/2014/main" id="{B0B93091-3068-4226-9E38-7CBBFA205630}"/>
              </a:ext>
            </a:extLst>
          </p:cNvPr>
          <p:cNvSpPr txBox="1">
            <a:spLocks/>
          </p:cNvSpPr>
          <p:nvPr/>
        </p:nvSpPr>
        <p:spPr>
          <a:xfrm>
            <a:off x="1357992" y="1219200"/>
            <a:ext cx="6033408"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000" b="1" dirty="0">
                <a:solidFill>
                  <a:srgbClr val="C00000"/>
                </a:solidFill>
              </a:rPr>
              <a:t>Theories regarding the origin of OE</a:t>
            </a:r>
          </a:p>
        </p:txBody>
      </p:sp>
    </p:spTree>
    <p:extLst>
      <p:ext uri="{BB962C8B-B14F-4D97-AF65-F5344CB8AC3E}">
        <p14:creationId xmlns:p14="http://schemas.microsoft.com/office/powerpoint/2010/main" val="3602447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2438400"/>
            <a:ext cx="7489371" cy="2057400"/>
          </a:xfrm>
        </p:spPr>
        <p:txBody>
          <a:bodyPr>
            <a:normAutofit/>
          </a:bodyPr>
          <a:lstStyle/>
          <a:p>
            <a:pPr algn="just"/>
            <a:r>
              <a:rPr lang="en-US" dirty="0">
                <a:solidFill>
                  <a:srgbClr val="0070C0"/>
                </a:solidFill>
              </a:rPr>
              <a:t>Include pelvic pain and infertility, and the estimated prevalence of endometriosis is among women with infertility, pelvic pain, or both is 35%–50%.</a:t>
            </a:r>
          </a:p>
        </p:txBody>
      </p:sp>
      <p:sp>
        <p:nvSpPr>
          <p:cNvPr id="9" name="Title 1">
            <a:extLst>
              <a:ext uri="{FF2B5EF4-FFF2-40B4-BE49-F238E27FC236}">
                <a16:creationId xmlns="" xmlns:a16="http://schemas.microsoft.com/office/drawing/2014/main" id="{C974170C-EB70-4273-BB21-EF1B7F6040FA}"/>
              </a:ext>
            </a:extLst>
          </p:cNvPr>
          <p:cNvSpPr>
            <a:spLocks noGrp="1"/>
          </p:cNvSpPr>
          <p:nvPr>
            <p:ph type="title"/>
          </p:nvPr>
        </p:nvSpPr>
        <p:spPr>
          <a:xfrm>
            <a:off x="2563585" y="228600"/>
            <a:ext cx="3581400" cy="944562"/>
          </a:xfrm>
        </p:spPr>
        <p:txBody>
          <a:bodyPr/>
          <a:lstStyle/>
          <a:p>
            <a:r>
              <a:rPr lang="en-US" b="1" dirty="0">
                <a:solidFill>
                  <a:srgbClr val="00B050"/>
                </a:solidFill>
              </a:rPr>
              <a:t>Introduction</a:t>
            </a:r>
          </a:p>
        </p:txBody>
      </p:sp>
      <p:sp>
        <p:nvSpPr>
          <p:cNvPr id="10" name="Title 1">
            <a:extLst>
              <a:ext uri="{FF2B5EF4-FFF2-40B4-BE49-F238E27FC236}">
                <a16:creationId xmlns="" xmlns:a16="http://schemas.microsoft.com/office/drawing/2014/main" id="{B0B93091-3068-4226-9E38-7CBBFA205630}"/>
              </a:ext>
            </a:extLst>
          </p:cNvPr>
          <p:cNvSpPr txBox="1">
            <a:spLocks/>
          </p:cNvSpPr>
          <p:nvPr/>
        </p:nvSpPr>
        <p:spPr>
          <a:xfrm>
            <a:off x="1357992" y="1219200"/>
            <a:ext cx="6033408"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000" b="1" dirty="0">
                <a:solidFill>
                  <a:srgbClr val="C00000"/>
                </a:solidFill>
              </a:rPr>
              <a:t>The clinical manifestations of endometriosis </a:t>
            </a:r>
          </a:p>
        </p:txBody>
      </p:sp>
    </p:spTree>
    <p:extLst>
      <p:ext uri="{BB962C8B-B14F-4D97-AF65-F5344CB8AC3E}">
        <p14:creationId xmlns:p14="http://schemas.microsoft.com/office/powerpoint/2010/main" val="36039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2438400"/>
            <a:ext cx="7489371" cy="2895600"/>
          </a:xfrm>
        </p:spPr>
        <p:txBody>
          <a:bodyPr>
            <a:normAutofit/>
          </a:bodyPr>
          <a:lstStyle/>
          <a:p>
            <a:r>
              <a:rPr lang="en-US" dirty="0">
                <a:solidFill>
                  <a:srgbClr val="0070C0"/>
                </a:solidFill>
              </a:rPr>
              <a:t>Pathophysiology of endometrioma about infertility in women with endometriosis is not clear.</a:t>
            </a:r>
          </a:p>
          <a:p>
            <a:r>
              <a:rPr lang="en-US" dirty="0">
                <a:solidFill>
                  <a:srgbClr val="0070C0"/>
                </a:solidFill>
              </a:rPr>
              <a:t> Suggested theories include not only distortion of </a:t>
            </a:r>
            <a:r>
              <a:rPr lang="en-US" dirty="0" err="1">
                <a:solidFill>
                  <a:srgbClr val="0070C0"/>
                </a:solidFill>
              </a:rPr>
              <a:t>tubo</a:t>
            </a:r>
            <a:r>
              <a:rPr lang="en-US" dirty="0">
                <a:solidFill>
                  <a:srgbClr val="0070C0"/>
                </a:solidFill>
              </a:rPr>
              <a:t>-ovarian anatomy, but also damage to the affected ovary. </a:t>
            </a:r>
          </a:p>
          <a:p>
            <a:pPr marL="114300" indent="0">
              <a:buNone/>
            </a:pPr>
            <a:endParaRPr lang="en-US" dirty="0">
              <a:solidFill>
                <a:srgbClr val="0070C0"/>
              </a:solidFill>
            </a:endParaRPr>
          </a:p>
        </p:txBody>
      </p:sp>
      <p:sp>
        <p:nvSpPr>
          <p:cNvPr id="9" name="Title 1">
            <a:extLst>
              <a:ext uri="{FF2B5EF4-FFF2-40B4-BE49-F238E27FC236}">
                <a16:creationId xmlns="" xmlns:a16="http://schemas.microsoft.com/office/drawing/2014/main" id="{C974170C-EB70-4273-BB21-EF1B7F6040FA}"/>
              </a:ext>
            </a:extLst>
          </p:cNvPr>
          <p:cNvSpPr>
            <a:spLocks noGrp="1"/>
          </p:cNvSpPr>
          <p:nvPr>
            <p:ph type="title"/>
          </p:nvPr>
        </p:nvSpPr>
        <p:spPr>
          <a:xfrm>
            <a:off x="2563585" y="228600"/>
            <a:ext cx="3581400" cy="944562"/>
          </a:xfrm>
        </p:spPr>
        <p:txBody>
          <a:bodyPr/>
          <a:lstStyle/>
          <a:p>
            <a:r>
              <a:rPr lang="en-US" b="1" dirty="0">
                <a:solidFill>
                  <a:srgbClr val="00B050"/>
                </a:solidFill>
              </a:rPr>
              <a:t>Introduction</a:t>
            </a:r>
          </a:p>
        </p:txBody>
      </p:sp>
      <p:sp>
        <p:nvSpPr>
          <p:cNvPr id="10" name="Title 1">
            <a:extLst>
              <a:ext uri="{FF2B5EF4-FFF2-40B4-BE49-F238E27FC236}">
                <a16:creationId xmlns="" xmlns:a16="http://schemas.microsoft.com/office/drawing/2014/main" id="{B0B93091-3068-4226-9E38-7CBBFA205630}"/>
              </a:ext>
            </a:extLst>
          </p:cNvPr>
          <p:cNvSpPr txBox="1">
            <a:spLocks/>
          </p:cNvSpPr>
          <p:nvPr/>
        </p:nvSpPr>
        <p:spPr>
          <a:xfrm>
            <a:off x="1357992" y="1219200"/>
            <a:ext cx="6033408"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000" b="1" dirty="0">
                <a:solidFill>
                  <a:srgbClr val="C00000"/>
                </a:solidFill>
              </a:rPr>
              <a:t>Pathophysiology results</a:t>
            </a:r>
          </a:p>
        </p:txBody>
      </p:sp>
    </p:spTree>
    <p:extLst>
      <p:ext uri="{BB962C8B-B14F-4D97-AF65-F5344CB8AC3E}">
        <p14:creationId xmlns:p14="http://schemas.microsoft.com/office/powerpoint/2010/main" val="180272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2438400"/>
            <a:ext cx="7489371" cy="2743200"/>
          </a:xfrm>
        </p:spPr>
        <p:txBody>
          <a:bodyPr>
            <a:normAutofit/>
          </a:bodyPr>
          <a:lstStyle/>
          <a:p>
            <a:r>
              <a:rPr lang="en-US" dirty="0">
                <a:solidFill>
                  <a:srgbClr val="0070C0"/>
                </a:solidFill>
              </a:rPr>
              <a:t>The conventional treatment of OE is surgery.</a:t>
            </a:r>
          </a:p>
          <a:p>
            <a:r>
              <a:rPr lang="en-US" dirty="0">
                <a:solidFill>
                  <a:srgbClr val="0070C0"/>
                </a:solidFill>
              </a:rPr>
              <a:t> Popular surgical method is laparoscopic cystectomy.</a:t>
            </a:r>
          </a:p>
        </p:txBody>
      </p:sp>
      <p:sp>
        <p:nvSpPr>
          <p:cNvPr id="9" name="Title 1">
            <a:extLst>
              <a:ext uri="{FF2B5EF4-FFF2-40B4-BE49-F238E27FC236}">
                <a16:creationId xmlns="" xmlns:a16="http://schemas.microsoft.com/office/drawing/2014/main" id="{C974170C-EB70-4273-BB21-EF1B7F6040FA}"/>
              </a:ext>
            </a:extLst>
          </p:cNvPr>
          <p:cNvSpPr>
            <a:spLocks noGrp="1"/>
          </p:cNvSpPr>
          <p:nvPr>
            <p:ph type="title"/>
          </p:nvPr>
        </p:nvSpPr>
        <p:spPr>
          <a:xfrm>
            <a:off x="2563585" y="228600"/>
            <a:ext cx="3581400" cy="944562"/>
          </a:xfrm>
        </p:spPr>
        <p:txBody>
          <a:bodyPr/>
          <a:lstStyle/>
          <a:p>
            <a:r>
              <a:rPr lang="en-US" b="1" dirty="0">
                <a:solidFill>
                  <a:srgbClr val="00B050"/>
                </a:solidFill>
              </a:rPr>
              <a:t>Introduction</a:t>
            </a:r>
          </a:p>
        </p:txBody>
      </p:sp>
      <p:sp>
        <p:nvSpPr>
          <p:cNvPr id="10" name="Title 1">
            <a:extLst>
              <a:ext uri="{FF2B5EF4-FFF2-40B4-BE49-F238E27FC236}">
                <a16:creationId xmlns="" xmlns:a16="http://schemas.microsoft.com/office/drawing/2014/main" id="{B0B93091-3068-4226-9E38-7CBBFA205630}"/>
              </a:ext>
            </a:extLst>
          </p:cNvPr>
          <p:cNvSpPr txBox="1">
            <a:spLocks/>
          </p:cNvSpPr>
          <p:nvPr/>
        </p:nvSpPr>
        <p:spPr>
          <a:xfrm>
            <a:off x="1357992" y="1219200"/>
            <a:ext cx="6033408"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000" b="1" dirty="0">
                <a:solidFill>
                  <a:srgbClr val="C00000"/>
                </a:solidFill>
              </a:rPr>
              <a:t>Conventional treatment</a:t>
            </a:r>
          </a:p>
        </p:txBody>
      </p:sp>
    </p:spTree>
    <p:extLst>
      <p:ext uri="{BB962C8B-B14F-4D97-AF65-F5344CB8AC3E}">
        <p14:creationId xmlns:p14="http://schemas.microsoft.com/office/powerpoint/2010/main" val="465107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2057400"/>
            <a:ext cx="7489371" cy="2743200"/>
          </a:xfrm>
        </p:spPr>
        <p:txBody>
          <a:bodyPr>
            <a:normAutofit/>
          </a:bodyPr>
          <a:lstStyle/>
          <a:p>
            <a:pPr algn="just"/>
            <a:r>
              <a:rPr lang="en-US" dirty="0">
                <a:solidFill>
                  <a:srgbClr val="7030A0"/>
                </a:solidFill>
              </a:rPr>
              <a:t>Aim of present research is to evaluate efficacy of sclerotherapy for ovarian endometrioma in terms of the risk of recurrence, clinical symptoms, and reproductive function.</a:t>
            </a:r>
          </a:p>
        </p:txBody>
      </p:sp>
      <p:sp>
        <p:nvSpPr>
          <p:cNvPr id="9" name="Title 1">
            <a:extLst>
              <a:ext uri="{FF2B5EF4-FFF2-40B4-BE49-F238E27FC236}">
                <a16:creationId xmlns="" xmlns:a16="http://schemas.microsoft.com/office/drawing/2014/main" id="{C974170C-EB70-4273-BB21-EF1B7F6040FA}"/>
              </a:ext>
            </a:extLst>
          </p:cNvPr>
          <p:cNvSpPr>
            <a:spLocks noGrp="1"/>
          </p:cNvSpPr>
          <p:nvPr>
            <p:ph type="title"/>
          </p:nvPr>
        </p:nvSpPr>
        <p:spPr>
          <a:xfrm>
            <a:off x="2563585" y="228600"/>
            <a:ext cx="3581400" cy="944562"/>
          </a:xfrm>
        </p:spPr>
        <p:txBody>
          <a:bodyPr/>
          <a:lstStyle/>
          <a:p>
            <a:r>
              <a:rPr lang="en-US" b="1" dirty="0">
                <a:solidFill>
                  <a:srgbClr val="00B050"/>
                </a:solidFill>
              </a:rPr>
              <a:t>Introduction</a:t>
            </a:r>
          </a:p>
        </p:txBody>
      </p:sp>
      <p:sp>
        <p:nvSpPr>
          <p:cNvPr id="10" name="Title 1">
            <a:extLst>
              <a:ext uri="{FF2B5EF4-FFF2-40B4-BE49-F238E27FC236}">
                <a16:creationId xmlns="" xmlns:a16="http://schemas.microsoft.com/office/drawing/2014/main" id="{B0B93091-3068-4226-9E38-7CBBFA205630}"/>
              </a:ext>
            </a:extLst>
          </p:cNvPr>
          <p:cNvSpPr txBox="1">
            <a:spLocks/>
          </p:cNvSpPr>
          <p:nvPr/>
        </p:nvSpPr>
        <p:spPr>
          <a:xfrm>
            <a:off x="1357992" y="1219200"/>
            <a:ext cx="6033408"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000" b="1" dirty="0">
                <a:solidFill>
                  <a:srgbClr val="C00000"/>
                </a:solidFill>
              </a:rPr>
              <a:t>Purpose of current research</a:t>
            </a:r>
          </a:p>
        </p:txBody>
      </p:sp>
    </p:spTree>
    <p:extLst>
      <p:ext uri="{BB962C8B-B14F-4D97-AF65-F5344CB8AC3E}">
        <p14:creationId xmlns:p14="http://schemas.microsoft.com/office/powerpoint/2010/main" val="3192811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585" y="228600"/>
            <a:ext cx="3581400" cy="944562"/>
          </a:xfrm>
        </p:spPr>
        <p:txBody>
          <a:bodyPr/>
          <a:lstStyle/>
          <a:p>
            <a:pPr algn="ctr"/>
            <a:r>
              <a:rPr lang="en-US" b="1" dirty="0">
                <a:solidFill>
                  <a:srgbClr val="00B050"/>
                </a:solidFill>
              </a:rPr>
              <a:t>Results</a:t>
            </a:r>
          </a:p>
        </p:txBody>
      </p:sp>
      <p:sp>
        <p:nvSpPr>
          <p:cNvPr id="3" name="Content Placeholder 2"/>
          <p:cNvSpPr>
            <a:spLocks noGrp="1"/>
          </p:cNvSpPr>
          <p:nvPr>
            <p:ph idx="1"/>
          </p:nvPr>
        </p:nvSpPr>
        <p:spPr>
          <a:xfrm>
            <a:off x="457200" y="2247900"/>
            <a:ext cx="7489371" cy="3733800"/>
          </a:xfrm>
        </p:spPr>
        <p:txBody>
          <a:bodyPr>
            <a:normAutofit/>
          </a:bodyPr>
          <a:lstStyle/>
          <a:p>
            <a:r>
              <a:rPr lang="en-US" dirty="0">
                <a:solidFill>
                  <a:srgbClr val="0070C0"/>
                </a:solidFill>
              </a:rPr>
              <a:t>The electronic search generated 634 records.</a:t>
            </a:r>
          </a:p>
          <a:p>
            <a:r>
              <a:rPr lang="en-US" dirty="0">
                <a:solidFill>
                  <a:srgbClr val="0070C0"/>
                </a:solidFill>
              </a:rPr>
              <a:t>605 were excluded by screening their titles and abstracts.</a:t>
            </a:r>
          </a:p>
          <a:p>
            <a:r>
              <a:rPr lang="en-US" dirty="0">
                <a:solidFill>
                  <a:srgbClr val="0070C0"/>
                </a:solidFill>
              </a:rPr>
              <a:t>29 studies met inclusion criteria and selected for full article assessment.</a:t>
            </a:r>
          </a:p>
          <a:p>
            <a:r>
              <a:rPr lang="en-US" dirty="0">
                <a:solidFill>
                  <a:srgbClr val="0070C0"/>
                </a:solidFill>
              </a:rPr>
              <a:t>11 studies were excluded for the following reasons: study design (two case reports), four review articles, one nonhuman study, one double publication, and three that did not meet the outcome measures.</a:t>
            </a:r>
          </a:p>
          <a:p>
            <a:r>
              <a:rPr lang="en-US" dirty="0">
                <a:solidFill>
                  <a:srgbClr val="0070C0"/>
                </a:solidFill>
              </a:rPr>
              <a:t> Finally, 18 studies were included in this research. </a:t>
            </a:r>
          </a:p>
        </p:txBody>
      </p:sp>
      <p:sp>
        <p:nvSpPr>
          <p:cNvPr id="4" name="Title 1">
            <a:extLst>
              <a:ext uri="{FF2B5EF4-FFF2-40B4-BE49-F238E27FC236}">
                <a16:creationId xmlns="" xmlns:a16="http://schemas.microsoft.com/office/drawing/2014/main" id="{2C6774CE-65B4-4DEB-B4B2-A973E8863DBF}"/>
              </a:ext>
            </a:extLst>
          </p:cNvPr>
          <p:cNvSpPr txBox="1">
            <a:spLocks/>
          </p:cNvSpPr>
          <p:nvPr/>
        </p:nvSpPr>
        <p:spPr>
          <a:xfrm>
            <a:off x="457200" y="1645698"/>
            <a:ext cx="5562600" cy="609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a:solidFill>
                  <a:srgbClr val="FF0000"/>
                </a:solidFill>
              </a:rPr>
              <a:t>Literature Identification</a:t>
            </a:r>
          </a:p>
        </p:txBody>
      </p:sp>
    </p:spTree>
    <p:extLst>
      <p:ext uri="{BB962C8B-B14F-4D97-AF65-F5344CB8AC3E}">
        <p14:creationId xmlns:p14="http://schemas.microsoft.com/office/powerpoint/2010/main" val="26089899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1565</Words>
  <Application>Microsoft Office PowerPoint</Application>
  <PresentationFormat>On-screen Show (4:3)</PresentationFormat>
  <Paragraphs>127</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Cambria</vt:lpstr>
      <vt:lpstr>Adjacency</vt:lpstr>
      <vt:lpstr>Sclerotherapy in the management of ovarian endometrioma: systematic review and meta-analysis</vt:lpstr>
      <vt:lpstr>PowerPoint Presentation</vt:lpstr>
      <vt:lpstr>Introduction</vt:lpstr>
      <vt:lpstr>Introduction</vt:lpstr>
      <vt:lpstr>Introduction</vt:lpstr>
      <vt:lpstr>Introduction</vt:lpstr>
      <vt:lpstr>Introduction</vt:lpstr>
      <vt:lpstr>Introduction</vt:lpstr>
      <vt:lpstr>Results</vt:lpstr>
      <vt:lpstr>Results</vt:lpstr>
      <vt:lpstr>Results</vt:lpstr>
      <vt:lpstr>Results</vt:lpstr>
      <vt:lpstr>Results</vt:lpstr>
      <vt:lpstr>Results</vt:lpstr>
      <vt:lpstr>Results</vt:lpstr>
      <vt:lpstr>Results</vt:lpstr>
      <vt:lpstr>Results</vt:lpstr>
      <vt:lpstr>Results</vt:lpstr>
      <vt:lpstr>Results</vt:lpstr>
      <vt:lpstr>Discussion</vt:lpstr>
      <vt:lpstr>Discussion</vt:lpstr>
      <vt:lpstr>Discussion</vt:lpstr>
      <vt:lpstr>Discussion</vt:lpstr>
      <vt:lpstr>Discussion</vt:lpstr>
      <vt:lpstr>Conclusion</vt:lpstr>
      <vt:lpstr>Thanks for participating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Sclerotherapy in the management of ovarian endometrioma: systematic review and meta-analysis</dc:title>
  <cp:lastModifiedBy>ES1-533</cp:lastModifiedBy>
  <cp:revision>4</cp:revision>
  <dcterms:modified xsi:type="dcterms:W3CDTF">2021-04-24T13:32:17Z</dcterms:modified>
</cp:coreProperties>
</file>