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57" r:id="rId4"/>
    <p:sldId id="288" r:id="rId5"/>
    <p:sldId id="265" r:id="rId6"/>
    <p:sldId id="260" r:id="rId7"/>
    <p:sldId id="266" r:id="rId8"/>
    <p:sldId id="267" r:id="rId9"/>
    <p:sldId id="268" r:id="rId10"/>
    <p:sldId id="269" r:id="rId11"/>
    <p:sldId id="289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90" r:id="rId24"/>
    <p:sldId id="283" r:id="rId25"/>
    <p:sldId id="284" r:id="rId26"/>
    <p:sldId id="292" r:id="rId27"/>
    <p:sldId id="291" r:id="rId28"/>
    <p:sldId id="285" r:id="rId29"/>
    <p:sldId id="29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3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B56FD84-7974-4A10-A8DA-0699C2E41A3E}" type="datetimeFigureOut">
              <a:rPr lang="en-US" smtClean="0"/>
              <a:pPr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C53B910-71A4-4DDA-A289-397F8D223E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Anaesthesia and Caring for Patients During the COVID-19 Outbreak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76600"/>
            <a:ext cx="8610600" cy="1752600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 smtClean="0"/>
              <a:t>By: Dr. Jalil Makarem</a:t>
            </a:r>
          </a:p>
          <a:p>
            <a:pPr algn="l"/>
            <a:r>
              <a:rPr lang="en-US" sz="2400" b="1" dirty="0" smtClean="0"/>
              <a:t>Associate Professor of Anaesthesiology &amp; Critical Care</a:t>
            </a:r>
          </a:p>
          <a:p>
            <a:pPr algn="l"/>
            <a:r>
              <a:rPr lang="en-US" sz="2400" b="1" dirty="0" smtClean="0"/>
              <a:t>IKHC-TUMS</a:t>
            </a:r>
            <a:endParaRPr lang="en-US" sz="2400" b="1" dirty="0"/>
          </a:p>
        </p:txBody>
      </p:sp>
      <p:sp>
        <p:nvSpPr>
          <p:cNvPr id="31748" name="AutoShape 4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0" name="AutoShape 6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2" name="AutoShape 8" descr="data:image/jpeg;base64,/9j/4AAQSkZJRgABAQAAAQABAAD/2wCEAAkGBxMSEhUTExMVFhUXGB0XGBgYFxodHRgdGB4fGB8dHxgfHSggGB8lHRgdITEhJSorLi4uGCAzODMtNygtLisBCgoKDg0OGxAQGyslICYtLy0tLS0vLS8vLS0tLS0tLS8tLS0tLS0tLS0tLS0tLy0tLS0vLS0tLS0vLS0tLS0tLf/AABEIALcBEwMBEQACEQEDEQH/xAAbAAADAAMBAQAAAAAAAAAAAAAEBQYCAwcBAP/EAD8QAAIBAgQFAwIEAwYFBAMAAAECEQMhAAQSMQUGIkFRE2FxMoEUI0KRUqGxB2JywdHwFTOCkuEWJEPxU2Oy/8QAGwEAAgMBAQEAAAAAAAAAAAAAAwQBAgUGAAf/xAA7EQABBAAEAwcDAwQCAQMFAAABAAIDEQQSITEFQVETImFxgZHwobHBMtHhFCNC8VJyghVi4iSSosLS/9oADAMBAAIRAxEAPwCR4bxCrRcNRMPsOkNftAIN/GFGvc39JX0TF4eOZlSbedfbkq7h/wDZxW1etnqwpoTqcBtdViTcTcSSd5b4wZkDnmiufl42yPu4UWdhyH+vZMOM5sFfQUGnQoKWNFDARRHVWe8uTYJuS0EjfDeSKNtcktA/FB3bWC92ziLs9GjoOZ2AGi3U8nSqBPy/TZqa1Au/S4lZ947fGDR5CwUKSxmxRkJldYBI6ajdUfAKXp5ZtdhrOkjwACfnYgHycCkrNoqyuL5gOdJV+BABZ6oLzMAR5s0CJO/yNt8XDOZTDp7OVjdPm3zZLMzp2JG9jaf9ja3jE5Aise7kEdwrNU6ZUx3vE97XHfvf2xJYHDRJ4lkjtVR8eyYFEqKlNXEFQzQDH6SSfBtPgYpE6isku72YqQ5ers1QmuPTpprLk+FkzI3EDfvJjbBHSBoJPJO9gZWVEbJqvVH/AI1cw8qaTUSenTDMRE/TurAwdJFwQBcjFDiGlvcNocfC5YH/AN2wR6D35g9fXYFK6fH8pTrmiCpRvrIE05MdjswiZuJO4wr24zV9eS6J/DjPh87m6jbr/I8N/ND87ckZUpUrCvWWoiFlV6pqLC/p6pdZiB1G8WxMhOUuJ26rKwMZMjWgCidaFeumn0Uzy1wZKoJdyqLbpEsTvt8f7GFo4jKSSusxWLOFaI4hZ8Vo4/w0ZerpBJUiVJ3j39/2vOKSMyOyo+DxPbx5jvzSxjilJguWlxOLhLyNDkJVoYO1yzJcPRsLTQzBpVFcqr6TOlgCp9iCCD9wcGZXRZWLY8tIshXPBeP1c5mV9JvRpga67VCpUE2CSYULYRYGxsYu42RxcMu3Nc1NhmxsOfU7D9/NVuU4muVqVAgBKlmYuSUCiCYAgLE7yYmYO2IkZegTkGNEkYbNtsK3/lCcR4vSiojwXplCzuBEVIK6T5IkTa42g3vG5o0cl8a98pb2ejdaH3v5slPNvMYoV1qK1RMwmlalI3puALt/dB2G8gjbCkzLOYHXotLhMhZGY3tGQ7HmD4ffzULxzior1GqaFTUZ0oAAO1gLf+cCZHlJK25sSHRBlk1zO6S4aWRuVup0cUL0wzDk6r57YkaqJLZotam+L1ohNNuXQOAcmmrRFV3gEi21rEiSJ19URG47zOBdkXI44q1jsjR/vl6ePihOL8AqZYAsLGBPbUQTAM9QAH1Wwu5pbutzB4tk4pu/48enkhclmnpsCrlO2obgGxxWhuE863NyuFjoV0PLZ2llMumitUqUYghWWXdm1QEUnQQAf1d+/YwcIwOa590UuLnOZoDvEHQVW5q/b2TjM5ZmYMw/L0am9Q6SsWjy37YLmzHbReidGyMtH6rrTW/2WvP5KjXqaKRMRqLwVA9iDGkj3vcYvHRCzHyywtzP9t0tTIInSG1AEiT6ik3PbVggBGlqDOXalvtS5qrEEEGCDII7EYxAu7eLFFU2R5qKa6pas9dkKqGYGmrGBrEntuFjsL4aOKOU72fZZEnCg/LGA0MBs6akdP5tG8vcDrmmtXMlhlmYMlItfMuTKiP4Sblj2uN5A4onP0P6UPHYuFjyyEDtAKLq/QOfr4D16IzhvFlr5xwKkQJqVKYBeoZChKQaQiCQNUSQO04YDzI7KzQdefp4LNkhMUIzN8gdhzt1bk+wVXW5kpVSaFNSHCHSIkyAWB36pgn3++LAE7IH9IYiHyHSxf5QSLSRG9WrTBSzlmgCbXY9JvbfDI0FuKWxOKJeGxNNHbxQPEOEI6k02lokabnt2B6h/vviJGXsUXC40g98aLdyvkkRC9QnXJYKTeAYnTvEmBbscRGCBqvcRnc52VmyQZ4mrrrVSKjtK039R1CkGB07kKWE9iR72u2IafAk58QGf22aDnoL9/T5zdcBSmjNl2ElV0dX01BAUwTYeSOwJx7E7oOCleWl4Ol34jopHNU63C83s3oOd4kVKc3HjWo+4N9jfLAMTvmoXW9qzHwa/qH0P7Fbuds5laiKU0PV1SKqESykX9QDvt9XVb5wSfsnfp3+boHDG4ljjmBDeh5Hw/jRIc1xmtVprTd5VY7CTAgam3aB58DxgLnucMpK14cLFG4yNGp+nkOSx4VxapQYlCIbcESDFxjzXOZq1TPh456D+S8z2des5dyJNrCAANgBgbiXGymoYWRMyM2WmnlneNKM0tpEA3Y3ifMdsSAShySMZdkDn6IOtKmCCN9/ax/nggCUMtnQrwm2PAK7jYQOaTB2FZWKjtCUq7oTpZlnfSSJi/b3vhkHosZ7Af1C03ocartSFLWQOsMwJ1OHgEM36rKB8ADFXvLQr4Xh8cj8xHpyFdFv4tx2vmKjEtpDIqMFsGCEkT5gsftAxBksWiQ8OZHJl3rmgOLZqpVbXVdnbaSe3j2GPNdZ1R5IGQsysFBaOF8OqZiqtKmJZiBfYSQsnwJYSe2DNbmNBZ00zYm5nbJnleXm0LUvUIqlKtJASyBZmTsCdLCP8O84gglthVZiW9oWnTTQnY2nnGuXaakeg29SlRCGZLOgYtN4EkWv9W/bAJAAdOtLSwWLLmd8ci6x0Bqkk5i4C2WKAtqLCTCkaT4v/QwYgwARgo7uhQWyf1NkCkuyuXhgSNiDvG3v2xV0lBNRYMuXYFf1adIU2YrDhghlogC9RySynfsb2sBBWuzDQrLjgED3F4HLfb2HP4UBzU1OnltHTrJAWEAgEISNJv8AouY3+RAZ6qua1eGuc/EZuXPXz/f2UPhZdMjuE5sUqtOoy61RtWmYv2P7wftjwq1SaIyRFgNEirVknOC1xNaENJZABALnwoAgQNQ/7bb4JntY7uGvh7seuY+3n9PqtOc4/RaitQMVZMwrqnTq0KAjLEzcM7Tt2mb4sXXR8UI4GVrywi7aRetXdg7cqA/Cn83zDUZ2ZD0kkrrC6o7Axa22JMjgaCag4bF2Yzb86OiXDJVGuqMRvYHuY+97Yzha3JZI2OokIciLHHlIKoxzhUNMq+pqvpmijTCoCNJaP4gBb3Mz2w1257MiuVLCk4W0zgR0G3mPU868rQfLfC3qZmklJC7FgWAMDQCNRLfpEd/jvAwswuLgAtXiAiw2HLn71p58lec0ZRVqJQpRNYrlwwJLCmB+ZdpIApiN9nJ+X5XkMDG8zXpzXI4Y9pmmlP6bdX/u/wAdBpqdfSlzz+0niJNVKQst6zAd2qElZHtTiP8AG3nBJDm06fn+EvhWGNxf/wCI8hv7n7BX/wDZ9TqVKeVZ/relUIIH6FOhZ7XEfYDFgTkspOdzTI9rToKvzOq2c2ZNlp1QCQwQuhEzKMKoibm6+2ImGZlj5SLgZsrxm1F0fUVr7qcoMK1TK1mYilV1K5P0g1VII9orUlv5I84u2TRr/Q+v8hAnhOd8bRZG3U0dP/xJRfGfQoZnLZj6ayuBWCgdVMWnSPpOiwBuRG0YSxcjRIHDfn5fPddJwbh8smGkjruEd3/t589fZPOZeJCpQqFlT0GpnSCR1MNQWPkxBHcGNsXc5oYSdRWiBBgXCZrWk5wdfAaX/IPXXdcnrppXCTDZXXTsDIja1UhbFjul4mksFrZSokkAAkkwAO5OIJRAytSjMvkz6wpVAVM3Uq8mBOmFBYTtIBiZxIbZooGJnDIi9hB8bHvqQNP4XQ+JU8vl0L+mjNZ9OqBqAKqFF+tZglb9N/bUETBrS4tmImmOXMa266bm/A+KT8Y4OlekdApBqakwCwUGoNQIcgCZBBDMqiSYOKywiraFfD4t8cneJN8+ZrTby5gE8lzqcKUukzLVV2xLd0GXZUGd4llDkwg0ginpVAvXr3LFo2m+/c94xoBzOyobrjjBOMUXHrvelKQptGxwE6rZjdl1BTHJUe+F5DRpbOChsZit1DIGvWSipALHfwBcmO8CT9sXgGZJ8VkbC26tVXCOB1qatSqpTH4eprWrTYE9crrMG6MLXI+lZEiC7GxxI+n8/hcni5W6uFkEag/j5zTPhGfpCs7+mA2r1HcH6yGAFRUOzkXPkye+GRGG2kZM7mt15fBabV/TPp06dJawowwqX1LpH1W+ohRaZi3jAzE094hHZiJGXbiL+v7LXxzgbZitRKt/7Zoq6G31kmQzbRBAABuCQImQs6JxdrstDCY+OKN3/La/Dw8fngoXmooMw2jREbIwMEEgyRabdu2nvOASAZtNl0nDZT2IzXfihMpxOrTsjkC9rEXBBsQR3P8ALwMVGickiZIbcFnUzVSs2qo7MYAknYC32sMUcU1hIGtNNFLOMDWjQC8JxIUE0sNeLUg9qtlKm1RgiiWNgP8AzsB7nbEgIcszWtLnbLPNcLr02KNScERsNQuJEMsgggzY4udN0mzExvbma7T2XTVz1KnanRBQFgrKpIJsdKqCWSbXEAlfk4KGtbpSyDHJL3nya6aE8upJ0P3Ufzlk1WprTZur6Xvq6rubGNgBFgMIzsyPW3wuYyR5enly0238z1UswIM4oNRSbcHNdmCd8B5oqZXXoJXWACQBqEeJEdz94M2xaL+260HHBmLa0PG3W6+id1ueEgABnYo6mrUAlfUKyoVSbQgE7/1LXbNJBI2/KwTw2QWRQFjujnV1qfE/NlF82Zhc1mGqpIXSiibE6FCzE2mNvEYl0oLiQoh4fI2MB51sn3NrpnJdZspw+kVKtV9N36mMUkJLz7AKs27kjvcjNWWdt1kywt/qC3xA05nZBZ7nsoqs7U61TUGCpsq3szf9o+xJAnFO2AbQ1K0GcLt5q2iqs8/Ie/v4Ibl/ieUPDhQqxJLq+w9MHrDSfe4gG49sDhbceVx0V8dbMZ20TaNAjxOx/nwUdw+t0CfOEZG95dngMRcAJR9KlUdZVHZbkQCQexIHfa8eMVEbjsER+Oga7vOAKWZypNsEjbW6VxcokprV6uPFXboFto1ihDLZgQQfBFwcRWqsT3SCLtZ0eKOK4q1GczZivSSsRAiIsALRg7XG7J1WNioLjMbQPC9Rf1V5ms4ldaVVSpdNkYBlVXAveCxAZWveT98aUbmuAtcgWPhLmkGjzGmo+FAcZ4suXospdGcfSNH/ADNYswmzqCm4uA3eRj0z25aCphI5JJRppz8K+35P05xqwhS63OKQtetgzGLPnxHJCk4OBSQJtEZZhEHA3g7hOYdzKyuRuWbTacBe29Vp4Z/Z921Rcq8HrVqvqZetTSqtgrCemJLCxuI8djfBIgS00aWXxWeOOVplaS2uXwKup5xqCorMqVoYMKVlgDplSPJm/k+caEEfcpy5fHSCWQuivLpvv4pfkeGDNV2aq5UubsANKdwx6rTZQIMz2IvLia0XgTG0UtHBcxUy+YimAwDQbfUqmbHcA4CJCHVyWjJhmTQhztDX1VXw6lSr1qko5dqbIf4YYaZ3EGDHax+MEOraWPMHw1Vb2p3O8KqZVatGjl6RmmVd5vaRpAWWMiD1EiSPGASUB3RyWvg5O1e18rzvoPn4ChqS4TJXbRMtFIsYGdk5GKK2YhGXxGJUEWFr0YtaCY0fwOslOuhqR6ZlX1CRDCL28wZ9tjti7DqkOIQudCQ3cahdW4c9c01NN8lojp+k2+RM/PfBc3X59VzcjcOHHMH36qLynM+XcS+oVIBazKQy2hStouLnfRstsediWhtlNQ8NxJf2Y2vw+t/BfNI+ZONLWqNonSGOm5NjtbZbWsB7yZJQeXSOzFdLhI48JFkGrqF6fnn8rSgky1JxBajNkBWLjEhVeAtNcFVnFmamktiA6OMvQ9KprGCublSUcomGiITiNYJ6YqOE20yYg3j49sWvSr0QOwb2mehfVDEnEBHcTzXhWceVCzMReyd5Cmj6BIABAMzETeYgxhQgh3eW+0MfhiItwNl0mlUdToRF0dIIi5sIJaCCToIAIBBAk2trgUNAuEyMcSXk3r5e2nX+FAcwZZEruEiO0bR22VQOmLCfk4zJKDjS6/ANJhBdv88Tz/0gIwNP0vseXkblOBV8wJpUmb479rTufYYuzMToLSmLlgYO+4A9Eq9SrRZlDPTYGGElSCpBgjsQVH3GDN0WdJGx4sgEJfmaxtJJgACTMAWA+BgrWpKVzWbBdF4dyzSellylCm4qU1bWxqEsW06phxpIkwBEdz5bZCwgLlZuJTB7rcRR20XP+ZOGChm61BDqCPpEX/6fcgnT8jFNASAtGCR8sTZHcwvRyxnNej8PU1QSbCAAJOpphTHYkHE69FT+piq8wS2tQZDDKV+e/wDrjyKx4OoK2ZcMxgYG+mp3DiSV1NKruUagpll9Z0qv0hgUFMKBPUWVoPYfOPQvbemiDxbCz9nmcA5o87VfwpKFQ/n6Z0AU3T/5dUzqIBDARIIIjaBbD5c4aBcu2M6kXodui1KsFgiyAY0gzaf9O8998BNgkLV7IEAlBcIrDK5h/VQhhYDup+bTue98BbvqnJmF8AyFUnBnJYqQhDrouxVmBm8gG8QT84ZykC1h4iRt+I+iVUOL5RPy6VemqEGADIKi46nMhtrMQZG3bAXOHVakUUz+85pJ+dOXlag8qkjGe7Rd9hmhwW6MQj0iuF5P1qqU5jUYnx3/AMsS0WaQcRL2UZf0TfmLg9KlSFSiXsYYMN52INx/9+bYI6MAWs7C46V8hZJXhSV8E4VUzTlKZQECSXYKL2Ak/qJ2HzioYTsmMTj2Ydoc+/QX8pPqXC8saRy1ULTzPc9XqI/8JRoWopG2gk7ETi4Da6FZEmKxL5e1j1Z6ZSOtjY+frSC/9CZs/T6LDswqoJ+zEMPuBiDpyTQ4hDzzD0P4sKbyn5hJ/n5wo8Fui2sJ/wDUEu+qL9AAbYCXFaXYMa3QIGpTvbB2nRZMsZD9FhU6dziw1Q5P7ZolEZXItmT6SEAm5LGAANzi0TTnS3EJ2twxvwWnifDvwz+nqVgQCGXZgfGDPYQ7VIYSeN0fcFdUNSpFthgZcBunY4XymmBFJw47sfsMDdNyCeZwx36pT6BbqdKmbaY98UzOGpTDIMO/uZaWGTTTUK+xGLP1FoeDZ2c7mI+lzBmaY0rUIA2sJF53jz/U4u17q3WfLgYDISWoEPNyZPvgdLRjIqgvicRSsXL0YilcLoHLtWhWpJULNqoKiVKZNgFkK4/ukkT4Iv2l/DFrgBzC5DiMD4sQT/ysg/g+I+y84/w4rmHrrlDWeox0s4V6I6YEr7FBffriBAk4hGe97WTJjHdk2IPoActD81+i5/znkFp52siqqAFTpXZSyhiB7Se1htgcmVriG7JzhuefDtc82ddfUq65QZ6SZKm193AuYDtqX99Qjfv4w3h9YxfiVj8QgY58jm+A9tCozgOTqtnsu9VGVnrLVJdSNWlvUY33FicIMuwt2XshhnhpGgrT2CveE5KnVFeoxKtUcqbkToHjZtwPB0+ww8DpdLmMQ7KWtGwCB45lMszNSqk1vSAdhLKqFxpQGGkFrsVBGymYtitBxpVjfI2nDS9PnkgBynQZxSoU3VyQNYYustuNO+kGLjsTJJADDmgtordbPCuJvieS+iOm31U9w7P/AIRzUKK5W0GIkHsYPiPgnCcZ72i6nHRdphnC6VpyxnjVLvqbMs2ify9NNNRJ007GCoMWkmQD7aDHVzXCyQHT/Hfz9fP2TdOEPRrGolRNZYkU5WV8KQftPwY848AX3SaOJaWBjwaHNAV+FGtWetWpsVLuu4Blek3/AExaDtbvi7A0jyVZsRkiDGHkPrqlvN/GfR01VplnLBS5hdI0h1K2P1wZP9xgPOLOlygCkhhcE6V5BOnT6a7bKZ4y2VemlSioWo5l1EiNw0rJAuAREWY3PZWQtOy6bhkU8bi2T9I2QuVOE3hdZhXUKW3FUws6VQqQymCLgjtjyq5ocMp2RHE+K1q4AqPIXYQAP5e1sXzE7pRuFihssG6w4TxZsuSRTpvMGKgYgFZgjSwM3Pti7SW7JXE4ZswAJI8vH0KvuXTXzyBnp0IM6Eqw6Ejwry6Dt0v32viziX7j1WW6KLCHul3Ky3Qj1Gh9W+qaJx6pT6GytBSpIK6doPwfnEgILsKCbbI4hcmyFLQom04z3nM5dvgYuwiGbmtrVl84o5pOqZM7NrWiuwF8WY20riHtYLQ7OTuMEAAST5C8ahfU8+9FlemYO1xM+QR4waLR1jdZ+PaJIww7FC8R4g9Z9dQyYgACAAOwHbBnEuNlZ0UTYW5WI/gzDR7zhKew5dRwctMJ62jajgC+BNAK05JGsFuWK0weoYtRKoyNhOcLBAPUnvi1lCa1nbFw3QmZWGOLs2SGJblkK2cOyxq1FQGJ7+ABJP2AJxbKSaCVkmELC88lS8V5cprlBmaHrQrBagqqBZrBwQIAmBpMnqGJkhLGhwKTwHE3TS9nIALFivDkfTW9EZW5MVaFQln9dENQC2lwoLEARIspgyZgWvaXQU3NaEzjTnThuUZSa8ddL991Pct5v08wk/S59N/8L2/kYb/pGKxnK4H5qtDHw9rA4cxqPMfvt6rpnL5f0yrsCyLpdCIErcEFrmFt8HvY40WCyB6LgsU0HX6/Oqk+ceU8xmqwzGWp6xUUa+pRpZREkkgQVjzsfbA54y1+y0eG42OCExyGqOniCi8rka9KvSpLM0aYRXMlSY6rRY9Fp26cMN7oA6BY807Xlzj/AJG6T/LcHq+nUcqWdWYooizFShINp6Wbx9W2PZgd0F02oraqPvamEzEOtAAsaSwwALM7iKjiBMsZgRcH4GL6AaclBBdbjzP8BY8M4a5lWBaqXNeswiGrAz6YcmNFJTeLFjpntijBQ1UyPF6bVQ8uvrySfmHmapll/D0Gh2LevVG8yVNJT+mI6mFzIi1zWXvaJ3h8LS8SOF1VD8lSzuagiMJhoYbXZukfiW5aTvI8cr0UpU5mnTYsE2mffe3bEiUkpaThEYs7E80zbiGqhmsz6qivXqiEDdSKxJJHewGm36WxF0D4obMJcscRbbWjetCfmvmmvEeIUsxlXUVwGFL6TIGpXFawPdtBSLwQt+q9i+wdeiDFgXwztJZz38xX0u/fop6hxgjLNQZA5bUJe8BoM77ghvuVO6DECU5aT0nCGGYSg1VbeHwfXqkqZc4qXp5mGJNBEpQ098DLrTzcPkG6yJxCsSvAwxNKucL5seGig6hOeWa+XQVBXSg0iPzRVJjwhpjpN999oO+Ctyf5LH4hFiCW9iXelfW1SZHi+UX0qSU0s+pV9WoCST5amJ3gKTfYYtGWuNIWKjxOHiL3k2RroNvRx96VjX4vUVivVb++cWNJCHCskYHGtfALhlapqb2wi1tC11k0nayUNliaWJzKphHJeekTucTY5KvZOJ7xWxhbFQEZ2gS+u82ww0UseZ+Y0sGW2JB1Q3tAasdTILHfFqDt1QOkgFtO6O4ZWLNDX74BMwNFhanDZ3zSZZDelqu4Jy/VzKM6wANhvO+5mF+k7mduxnA2sc4WE3iOLRYeQRuHz878kPxPgL5YkkEi5mNhq0qT26rGATiHgtNFEwmKhkFt3/NWa56eSncwb4uwCktiCS+yieF5g0qqVAxUqwMruBN/5SMeujaG+ISRuYRdjmuvcPy9Sqz1FqI2VKtrQHUjhp3O5aIB8ebDDlh2+oK4p5MLqdYcNuRBQeV4ZmaFQJRY1aA+gEg1KPsur66ZHSYuJ2EGRNY+M1u37J2WeDER5njLJzPJ37Hn+emhP7NtVda2r0qR6zTg61ax0rNgszc3AGx3xXsu9psi/wDrpEJjIt218q6nx+6b1OEigDXdojaJAk2JMXYnUTf5w4z9SwnPznKEk5Y48VqGmRrDG6j9Fp8SImO23scFz9pod+S9iIRlsaEfVVmdzQCGLSQBfyf5Gx/bFWizosdwO5X2UzTelbdpvYQSPvHbHi0WqB3VQfLPLNWjnQ9Uakg3BMglSsm8XLE2A9573AqzabxEzHMpqaDgbipWRswIAGmIHpqRIWBYLAnTEQBO84sX6aBLBwNafyVzLm7iVOo9KmlU1vT1aqkQCWIsLDV9MlouW774C7UaLoOGs7Nxe4VdaJlyjw6m8166s1JbKiyDVa1gRsADc+SPfAWYftN9AtfG8YEADISMx59AmPEeGZaqpqKlSiWYqiKdSrpjqfUdVy2ykm3m2LGBoFhLRcZxLjlfTup2PpWimTQZCVYQQSD7RbCrjqurhacodyK9jFUVegY8pAXurEUrl1DRfK04mlVrrWFc2xZm6HiHU1fZfKSJJx50lGgow+DztzErwStrnHrB1UAPjOWrVlyamW9NhmMtTqDUS1Rqug0wACO4hTe4vP2xZoa7f3WdxL+ohqZry0/4tq8x+uvnyR9DP5enprZSjRSWhazJUqQdoVqrKQfZVJ3tg4ZG0WPqsOeTETSVinE9Wggaf+IP1I80wzfDM47lvUDTeQ2kf9sCI2j2xXI/qtyHF4QMGUUPf6rlMQcKXYtaOUtfSpeCcrVMwgcuqKbDVuYE7W9va+4x5kTn7JfE8SZA7JRJSriOSajUam24P7jzihFGin4JmzMD2oDNk6TG8YvHWYWg4wuERypeRYEYYWQQaBGy8mbYlVLr3WRpEWIPwcQvNb01CK4aQrXwObULR4a5scveXY8hmJy1IU23Kg2DsOkn6BCmxHuL/aY/06JGaKsS8yDr4DcDc2evmheNKq5Nw7SIlblurqXqBkAlosIggH4iYdyiiYdxdihlHny00Omx263YsefLcysHAm7LVxDSHWVYZfk5alA+nWJzK39MqArwJKoZnUBtIvawmxjC4C+fRYLeNgSgObTDpfMeJ8PspzhuerZarqps1NwYYGR8qy9x5BwLbULWfHHiGU8WPmxXXfxj0Fp1Sg0tJKkWBAPUp7BotcbgXsC8dtVxj2h1jp81WnivH2quHDVFpA6QqSAxJ0sXcfSFIbe1j94AaPFVbCGjqUZli2YokVVDWiRcNA8EXF/A+MWJG4QXUxwLShcvkEotIBA7Hv42uJt2vYY8D0XnHPoUp5jz7NppiAq9RBiD/ekxtc/t5wQHKqDDj9R1WPCuIFAac2AX77wYGxgA/BHbY2ZrwAkJMIQ7OE6zXHlp0jpVXqbKOwJ779rn7d8Cy0bdt91LMITotXCqwpoKjf8AydTGDJk7m25MW9hvizrJ0S8jW2WqX4ty5wv1mdKVSo7sQKQcrTDXJgL1CTaAYv2xAbzJTDMViKy3tzKzy+eWkHC+mdACtUYflUQIPpooHU3sO/m+KyShunJNYbh7sQdL19z4koGvz04kUqaG0a3RSfMrTHRTv26vnCkkrnbaD6rqOH8Ehi1kJJ6DQep3P0Unn2d5dmOokk+5NzgbCLpbuIjf2d3VbBeZfa+PO3V4CS3VbDigRSsEpMzKoBJc6V/vGYgH5IwSko+Vrbs7brdVyzJOpSsErcd1METtII/lipRo3scLab5+iEN2E7YsNGoLhnkAOyYU3AwuQStiN7GilsSDjw6FFblOoWvIUkbMouYDtTMwEIBJ7CTtJ/0w3C0HRcxxqTERAuH12Cetm8rl63pZWkorE6dQcMUJ/wD3tK0yBM6EP+KdjU1p01XOf35o88ru70rf/wARqfUjyVZkiURV9bLWHfMuT9z+HwcSOr9KzXXZon/7f/kua8Z4YaFUjtJABYFoUxJA2B7HuMZj25dF3WCxHbjMd+fT51Tzg/HqIpLTrBpQQpABBG+xsNh2vJkxbF45A1tEJfFYOYyF0Va78vn45C9Us4vnBmKzOBC7LO8DYn3wvI+3Wtfh+FMcQYTrzQZoecUzHknjAOeyR1uhjH0+MPt7w8Vyk1wSEtHdPJMOB5pKVelWYalUyR/Lb23xLTR1Q8VD20JEfNM+aOJUq3p6CWIB1OViZNhEDb/PHpXBx0VOHYeSEOz6DkN0g1XHzitaJ7MMwVVwfjdSkB6bbXg+1/mP9T5wpq3Zbxhw+LbrvS15/idbMMPUaQogf77nEmyAh4bCRxSHIK6q84Vwui+X9Cpk1an6YY1lH5hLX1o8X7wNoA3E4ZjiaW0fdcjjcVMcS57XkUaAO1DSiPv4pbWymcLRRq0M4q2CsEp1wARv9LyCBcMbjFz2rfFAzYM6SNLD1Fkem4+gVHwjhL1wDncpqAFmraPUWAAEDrDODNiYiDYYqQ14sjVLumOHdWHl9rr2Kz5iDGmqUwFQALpAtAgAR9gMHaDVBRD3iSdSfhQnL9FaU6jZjJXsbQN7TAA/lHiQym2F6Vhrup5nOJKi+qpBG4UxeewA+AQRe+Iy1ukxC5xypDxbj9NrKukmZW0Dz1TEXH+U4kFreaKMK5hpxQFEeoxtMzI6u9tie/g77XiTJ1Fo2UBtlErTp0iqMCXcgJSUgMxOzFhIVTMTF58YpZGyGddW+6B4kg9UrqNNlYakLA6lBK2dQIEkbzBmLXxLSbVaJFrfWzTFIYj6Su337gRY9/AMRYtx67rLxEYBsJXy7lzUrFagdrFUYk21ArqAB6TBIn6uo/JkRhoJKrI17x/b9Ui5qy9SgyZUoFSmuoMN6hf9R7WjSI8HCGIc3NQ5LsuAwP7N0h/y0PhXIfdKMtUEXwo8G10+GkaG0UfmOE1TQ9f039L/APJpOnx9URvafOKssG1OJlgf/azgO6XqlHq6exwfLaSM3ZiqTPgHD6lZwxpM9IGGAIBM/pWSJa8xImDj1NG6UxGKlrK3Qna/ud9F0fK8AoUaTI7MaYqKSNjTKwxCMSSx1qCREXjBWtcdtlgTT94F36yN97vqNK0OhXvFMqrUHFBguoWRlNmeNRNjJJ1HaPjfElpogL0L3Ne10moHMHpt0rl/K5bxGjTVyKTmov8AFEX7j3/84DY5LpIjI9tvFHohwD749YRw163UMwBacCcwlNQ4ljTV2s8wQ4GqwnfENtqJO6Oemv0VHyhyhSqslarXQAGRRE63AMdiCokdp2wxEXOqly3GC7Dl0bGn/ty+Ut+dylCo7MqZxgTE0gxQxazAQ21yNzJvvgvbN6EpEYeSMZXOYD0dV+v7L7nfTYEoKh0h1FOGLLInX4AtA7yLYXnNu0+eq2OEsO4utaN6UfDr+NVIRgK3aXuojHstqe0I0Cypo7BtKswUS0AmB5Pgf6YkNCE/EUMrnbrzhnBamac06enUF1dU+QvYHuwweOyaCx8fNHC3M/yQ2W4dUNIsKblQT1BSRYxuLb4l36lED4xFlLhdoYnHgiOOi36k0R3xSnZkzmgMNc0ZwykAJwOV2q0eGwhrcwKLRYM4EHLQayiSjaPFK9NdCV6qqNlWowA+ADAxF8ggvweHdZcxpPUgEqp4JwpswqNmcxTOqyh1OsDwK4IOrrAg6vqjvh2HtKvl89Vw/FXQCRwhYRR1IOl/9enlSMp5fNZWv6T1alSmQCCdRVpnvHSQJtPi2GQ2zVrKY5kjcwCp3yp0T399yYPt79/PxgZdR0VGyUdFI8ZrRKhom3+fYzOk4lztE7msWln/ABaqiGlJgyBqiQe/ew/l8Rimc7Kt62lCOSJlmkrfVMDuCZWZkwZEz8YohklO+XuKrSKlkLbwJBm9r6gdiCTG9++CMdpRXnjM2rVHUytPNjXWC06myFGAZPk9yDJ8dvm5aNkoZCzQahKeK10p/lvVLydLFmMwZ2MsQBqA87XFsXy5VZkliwF7wasldypIUzN2uR2tqPb4222kgea0SOKGxVI/BlpQ6Mmk31FgPab4jtrJtM4Mhkdc0p5v4hkSKYq0lrOAIbUyqAxj6wRqA3g232wvIwX3k/hZsRADkdlB8vsdksyvBKCVCBl8shRoZ8zVci/UNNHUZ6CDeceEbd9UR+PxD/8AM6/8QPumfMWay4oBK1etW19A9LoprqGmAsaWF4+I+ceG9bBDcJGjM0AHfXcrldJ9DNTf9LFbiDYxsdttsAlYd12PD8YwtAfsQrPkrQssCpOogjq2IEdwi3/USDvG1qRg3t90DipZYAdQrw6+/pVdUXxpBXq1DVZqbgKaagCJiZMex8SJ+cOBpOi56eaNhb2VOGxK2cKzGZWolRnR1aUKgdVj9ZWNR86hJsfjF2ts95Jvlja0taPc6eSQ84VykLNMprY01E6gD3bzPmThN7HZtdl0nCsXA1maNpz0LJqvSlJZjMswjb4x5rACnJ8VJI2j9FnwSitSsiNYE3NuwnuL7bd8Eqys6aXJC6t10inl0YGiKWlCCs31ASR1AsGXcHTeBewWAwcv6aWDHBIf73aEnev23B59NfPWOTjFXK1itOIDXVlU/IuW0yOkwTbfCDbba6yZrMUG5+m9n35X12R9fnqiWJelXdu7CroB+EEhQNreMPxyANAyrksRgZe1dlc0C+l/UpTxXO1Krl3P1k1AoIIXX7DYmBJ3MSb4zjuu2wzWRsyt5aX5fjpy6IRTiCEyDaZcE4V+Jdk16SFkWmTIA+BJH74lrbNJXG4jsGB1Xr8+ifcL4dVy1ZUQNVp1FIqdB/LZQZB7rItNpD+wODxgtd5rCxuJZPEXHukHTXcHY/nwrxTI8BZ829ek6aVVabIzNrUqQSTN40rHc3I/ThxrMrr8Fy82NcYhE7qSi6PDPwv/ALWkAYpq7GC0Bn2EiZ1OwnsCD2wMDkE52hki7Rx3J+37AKF5povVzIopT60WS2xYETLTAQAbA3uSfqgVf3joFpYFwhhzvdoT8rr86JBUoFWKspVhuCII+2BLXYWvGZuq2ZTMFD7HFXtzC+abwuJMD6OxThIYWOFHNXRNeHCwrw8EydSiB+DziEW9VDqJjuwY6b7wBhnsBS4j/wBXxoeXFwN/4kVXlWq0ZpMuKdOm3roqkS75chmM94Vge3cbW74YY0UsmV8jnl1CzrVqg/4otNF9OrVVSBpMBh8kEn2/bBi3qkGwkk2Ba0cY4lm1GsVEKPpUHTIOttN9oEEft5jFCK5IzGx7VqFH8WzBd41E3OwMAEmP/wCbj3G18DdujArTk+Hu8emuodzF5Fo7W1Df2uDjzYy7ZeNcyhqvDmpEKdQN/I1HuGYk26SYHtBk4o5haormsKjhW6XMwQ2/m+lYuYJ7AQYtBOIBpWtFf+pq6gAOu+lZF1O12m2wEx498MNdeqXljaRaT53ilSq6lwVkTZpuIPe++nY7mZgSSE3ulmtoGvnz7IXKudaglhq/LlZJ9xtqUj09wBP74mMG16QGj7rqHB8tQoUgYWq0WZzqAFtx7bWtecWdGXIcOJkByvsN8EY5OYVtaU6lJVACFRqJNoB1LEzBk9iIM3CWFp7yfGQasO/zxUPzFzBUpVtFGjSo6QBGhXZPaTKjzYd/N8Ckcbq1s4LAskj7SSzfoD880OnPOb06XdHHbVSpnTGxHTv8zgNvBsFabMDhAbLD6E/ukVdVqSf1G8k7k3wPO5p1Wo6DDyspgo8lr4JxL8PVl1ZgOwYqQ3ZhBEkSYnzhoVuuaxMb3tLNj4/b1V/k+Io6pWd6dRwpNRA3Smq4DMZJaCR07mfEYO2S205c/LA6Nxa0EC9DzPl4c/BeZnM0aNOtf06mnSzLpLAh9MrTYwVPgXKtMjtV8vTRGhgkle0O7wvT25n5queZ2utRtS0xTsAVUkie5EnpBMnSLDthZdRDGWCib+fNUOTjwV3Gl9QJDBwYKmQfBG2PF1IXZNeDm2T6rz5VFP01VJ06dUEm66SbneIv7ftbK925SThho/0Wfl+ynUzxYktcm8/OIdHWychxttohBVASTgoIWbIHOcTSfhcI2uuyhZU1kgSBJAk7D3OJUEhoJVplOX0GlaVbTU1SuYR1XTI+kp6sT/hJ23P04v2fK/VYE3EHOsvb3a/SQT6g5fv7c1UNnKiVBTNYpTGk67DU0AHbsTMA2E7bQ8Gc1zDg1wLg2yeXQfOiU8RzdIs9LLEh6jdcC5M3E97/ANcXaaNc0KWB2QPk2Gyzo8XqkqjMCAYeB1SsjSZFhIn3juMEFE7JHsSQSD5JVxqs1Ok+Zo5ZA71Craaeq5vqaZgG5taY2wB7Oz25rXwpE7WxyPNAaWfoFDcTTMWq11ILm0gKTH9wRA94AN/fAiCdVuYeWJv9uM7fN0FqnFaTmYEJnwd9RWmLsxCqPJJgC/k4FIw3YC08DjYooj2hqtVccQ5P4lpVWVqqAdIFUMF9gC1vsMAMZ5gqkHHOF2XNIaTv3aJ9QFlwrknNqwd3XKgbsaizH+FSQfEEgHF2MeNW6JbG8a4dM0sA7Q9K09zt5gJlzNmcv0UqVTWQIlRF4A3FhJnbDokPNcqyNwcXHTwSJeIVBT0qSVM/Emw7yDeO+w+0lxpXLBaF/DepUOptCm5JEgC/m5JknTv1ESLHAyF6qCt+A5nLZZNUVPTc2quAAYBNoBAXpJA9r7ziLsJeRjn9EbzLVp1FCqNTNdHC3X7/APV2+PfF2g14KmHY6/uoz/hhYECSoiRYyzWOq+pjEKCCT4M3wPISmrFKf4jkhKqDI6WOpiJEAAwR/eFyq/SRviapDcsqHAqx1VPRcgjpPUO4Nv4RYzfeSPOCHNuqsDbpb6fDVAgCLgXEagd7RMSCP2F5nHg6hSMIrNqiyVZSIjqMeReIn/Lb9PvJuxxtWkja5tJtR4cGy9Sk50LVGnU36SdjE3gwftg2I77aS2EzQSh41o35rnfFuVc1lydVJmTtUpgshHkMBb4MHGWe7oV18OMgnHddR6HQ+yVUcq7zoVmi50gmB5MbYjOE04Bv6jS0xGLXa9lLdQt9fLKyid8Da8g6JqbCskjGb9SX1aTJY7H+eDh4cseXDuiPeXpYkySSTuTufvjxUsAA0XhxCutbnFggPJKzeiShxTOA5Gdh3OgNIVKEb4MXrPZhg0ar4r4xCsWgbLIDFCSrgBOcAXRLPL09VRF0s0sBpWSxk7AC5J7YkBAmdlaTdac10DgiJSFVRlq9OiNTE1wFVjYgAlAZBUQJ1X7xhiItuly+Mc9+Vxe0u0Hd1Pjz8deSD4/xI5hkVdP7BY9iSYJvG/8AMxg5akGMEIJKV8Z4JUoFSlRKkjUDTb9+3t58+Ix5rS05ggOxbZ2kOFIOtxjM1ioI06OmQCAI2BknaP6YMSSNErDDG1+W91aVM4a1CeuoVUMwFmdl2EIVB32IJMecVIppKMYWxvDLDQdLO3nra5vxzjNeqgp1FVVU7AOIPjSWKg+8TgIeXbraZgY4HZ2G78v2SUHHqTIcQisk+l1a/SwNjBtvB7GO+IBIKuYhIwtPMK64TzCtCkwOaq5hmPSil00jfqqMLXGwk/E4u6cMF/qPisaLgkuKmy5QwDc6G/ID+EZTzdIoKjigZPSn5tWqSe2lngG5EkgeJnC8k4O/stOPguIY8x1oP8jQbXt9r8UwznBKZURTNKqANaA6oBmAd9Jg/TJ8dsMRRhzLqlmSOAkytNjkdvgQXDeE1K7soEaAJM2vP28/aft57e7ZVHyhj8q0VeHCi7eqGkTbsRGmZ3Bg3N+8ixOF0QGwinz3qZenljU00w4ICpqaNJIAcHqjydJPebnFi0IIvNaOXiqtRikBCiAZBkSQSTsAT1GxsTY4uDorGgbKCzFfXIUsAdQBYN0GSJ1eZUrBgEt3nqlBJQOcoO7p0Kx6WsRuzEgxEmG7T3nvAkNOYKzXDmr/AIBnvV/LqL6b9XTECBIsTvtJg9/jFHNO6UcwN1BsJXxjgoNRgjIdR6lDgMO06Se0i3ckROPE6J6KfuC/nqpv1ny9b1TTMqSxWLyDBOm0AjSdpkGYvjwsahXd3xSsDn6WboglhTqkf8stpJJ2BYKYPuA3xiM9AhCa3szR28v5H3CQrls7SYmnlaygknVSziaTJ91I7+BgRlfzatHs8G9us3uw/ujq3MmYRWptmBRqgA6cyqodPlXWUqA3Hm22LNeznofFAPDwQHMGdvVtkeo3HzVcp4hW9WtUYRDOzSBAMmdu07x74G4jUhdVh2Oytj6ABbzTBA9sL2tzsw4C+SV8RQgydsHiIquaw+Ise11u2QyvghCSa8Fe6sQrFyZcK4BXzKlqSjTMamMA+Y84u1hOqQxGPiYcou+qANI0yVMyLHAybWjGMjd7taK7Ys1BndpogTWwbKsrtyF76xx7IF7t3KiU4TpdgDa91MrAruDIxZppBmjLrarjIZ6m9RVqVxVLLqJdFVEWBIgFrgbGZF5uLGY/vam1zU2HlYwkMy8tzZP0+bIvinDKS6TSZddPd5uTOoQIi1ryDb9mWgnVZTpS4EPG/JJ1aoUO5VT4G7GTYXuZM+fM4NR2WXK4By2cP4uEVsuFDCo3UG1EASCxVRB1AT3AMffE1qK0Kh0RrtCdPlLLiOdTJ0W1q7hiPWpiCiFgdJCmHWSNOrVa3c4l7cteKHE5+Jfy02J5qd5l5h9emtKkzekOogs+/wAE+I7fHeVHGjS6jBYTLH2jh3vwpnEJtbqZxUhMRFWvInDslUBOYWs9QtpVadgBbuLk3+IxVzMzUpPi8RFiAIaArcp7xHjGWyLFaaLRe4IQerWXzNRjop/AkjuL4o0MvqrTHGYpoMjrb46D2A18/qmnLXC6tQEmjVTXfVVq0yZ36lEOv7SJ2wds2WxSyZHRA2JA4jkAfvsm7inlFKrLu46iB1HYALfpEFrn/TEi5dOizsTM7tM5CSV8tWq9VZRAMLBvH+IHcTEgjt7nFZI8qfgxDJhTUDmMuFIa7XnUTEXuQSJm03mOqPajTqiluiVUs2R0xJBVgLaQVhgd9ixAttr2IE4K0BJyvpfGqEWmbB1F4IAOnTrBJErKgGQIKntvi1ITZbW56oS4CBgSbWJBb7yTG5EklhtJx66RWEuRP/H6p6DUIP0h4nSY06h3iZ87neLSHDmrGFu4HotHDsqXo1kqgVKxM062qmUA0gGeqZDdU7wQNgVwPs3HxUl1OFbdNVYcKb0UBYhmAAZyB1HudrXwcMtDkBk0Cm+L82xmqtGuCKSwEIUFkOkGSpsymZ7EWg2jCMj6kI5LewnDO0wbXxnvc7Oh1+h+i8yvMiVQVFYUyp/WdAcCYIYk6R1Homdt9hIewnXRDm4TNGQavy1o+X5UxzbxNa1QBXLhARqjckyYO5A8n+kYHI/MfJbfDsM+CI59CeXRIMu8Nfvgb9QnsM8MkoplnsvVp01qMhCMSFNt1AJBEyDDA3iZwMMPNMvx0eYtabI+fjkqWty9Qr+ilKoAHDEs0nUs09Jg/SQKvV/TBTFRBaeVrCZxmQtkGIbYFCtND3r+2im+DcrCpLs8U50jeAY1Es0HQumbkbjwDJ8Oe0bZSPGH/wBDKGR8xf1qh1NpDxXLem7rDqskprUqxWTpJBHcD95xI0K82TtYbJF1rW181TcA44lGktOrSeUJKxAPVc77T7XIOKiXLoQiHBOmHaRkajX0SLiGYarUaowuxn4wLMtCODI0NHJA1kxZrkGZhpLaiXw0DosORhDl6CMU1VxlpUdI4XIXVRlEUmxQtTsT9aTzgHHKVEPTdANdjUVQWAsSs3IEgWAwWLQLE4th3zyBzDtyO3mqPglOvm8vWqVLUjIpiJKxbUGN2kkXk/SdrSeOQrnsdDFh5WtZq7n434fN+a8oZkrSNKguoOF01XfqBI1CABEGNt+qbRhkPshw5LFxGFIcRJ12HmvKFWlFJqaqXDkSwClnWQQomSNQgz2IOJMrXKhw0rQc21eenj6KV5r4xTpZr8Rl6zPqfTVy9QAiIvsxAUiBpIBnzcDw21V4YLZkLarYqVOcFWq7BFRWMhEEKvwNhgUjQAuh4c5wGQm1gd8VCafusqeKuV4ynPL3EKtB29KoyahB0mP/AKPuL4FKSG6LQwcEc0uWRoPmsTTapUAW7FgFHlicDjNUmMeGFr3O0aBSvKeVzeWqUwL1NRDKv0lSbP1HUWMXkCI2FiXnZnN0Xz6B0Rcb0Hj9k14klSuwHq0yNNlRwdZXc2JkSbDtHucRDo6xsr4kxsjIO/lsllSs9DaSPEd9vmcNnKRqk8JMGutan4klVYB7/wC/9+2FmwDNutp2IYG2ieC8Pl7EHVMhr6fNveALeMWlGUWFhyzZ3ZStnEuClohQoMkvAXTB1RA3v7zJjzj0JDt7QXSdmeqSZrKEWWZgieqDPxa1/wBt8WkivZaeHkGXVLM9l6gINtIEksJUbwSBfcA77H2wsWuCYLxyVny5wpGCuKjMNiNO/wB49rHwfjDLXAbLNmxTgSKWjmvidMP6KZiklVN1bUBMWBYLpHaxM/B2E6UbA0VpYWGYx9oGGjz0+12gOLcN/wCIBXQhc2EjSSunMKNirjp1RYXuB2jC8sd94LQ4fxD+jOR/6L9Wny6KKq5epTf06qMjDswIP8/64Vdoutws7Z/0EELAUyWCgSSYA8k4gaosha2ydgqzgWQShUajmUJ9SkepQrK1OrpUMG3DK2394xbBoxqWFc3xKZ0jGzwnRrhobBBF37jfw1TPIcLrGn6NUK6qQaFYyaZsQhBB6hErBuOgECLWgabIdyQcdioTUkRon9TefU306+55qgyXCqYqMzJopKyvSI8MAXHjS2lY8aAO2LuZrQ8VnMkPZZy7X/L0uvUa35pNw3h+W0VcsmYhaiEF36NTMNAEfv8Av+9o4RHGW79VTieOmxU7Z3MqtgNdBqkfEeB5mtxH81CEov0LIIYKdUwDOlj1t3vp8ARdut2ytGY/6YMjO/6vt/A9ytPPmRNNlOlVALIAZ1MZLFr/AFJ4iwmMAn1dfJb3BnAMLbs6HwHKvA9b33UkcBWyaWDxiQgvAQlWjOCh1JCXDhyGOVOC9okjg3Kt4pwlqRLaClMuyqGPV0+RAN4P+7mjgtTCTCQZbs0Ca2QS2xQrQbYWJGJCGRraPocarppC1CAo0iyyB4BItibKWfhYHXbd9ee/ujzzURWUimooqyutPSDpK0/TEH233wQFZsnD2lh1t5FX62lmc5gfVqphUUVvXUQLMZ7+Lkx7+wxYIbsGwM11OXKVN8Vzj1qrVahBdzJMRPbYfGG2rIexrO63ZasmYYYrJsmMGakTKnk2aTsMLGUN0WzHgJJSXHQI3h3DXqMqgRqnQzSFYjsGiJsTH904sGufslp8bBg9H61vSbpy7VVPVsg0BiKgKtcSwg/wnpkkXwN8ZpGwfGIXS00Udr38v3VdyVx8JSSlRy4M2aqkatZidUifPfaLDF4Yg5Y3Gg7tXZneIvavBB8ayFetWLVJWgx+lW/MzX7GaVHybSL3LAg4ObRuyyG5YWXu76N/c/6Uvxfm403jKhAQNJqhQQIsFpLGkKosGIJIjaJM3pojQ4MvFzX5fv4+Cq+A558xRoh/zXqJOoCJI1EzExGnSTG+wuBi2bu6rOmiEcpLdACkVDgtarmHCSihiTI6RA02bYSR4m5j281pu9kR+Ia1gvVV3BTQyTNUzVYKAsBSY3IEkzHaw7nETuttIEdvdYC3c3cTpGlSrUGDUwSjaTcFo0Agm0wReIJ8xikTsgNorIQ9+qD4WPWPSuoDc2IHf437jx3jDANi1OI/t80dxfMUKdIrXC6TAg73tvuN+2I21QY3Pf8Ao3RHKWat6I1hYlPpHSZXaNwQLi1h8YDMzKQQvA5nHNvzUZ/aXy5WVjmQjHSAKsX1KtlqiBEaQA4H0kDsZwBwzHMt/h+PDG9i70/I99lI8vcfegwuSkyV8H+JfDf12Nsess15LRkiZiW/+7r+D4Lq/GuaFOVZalMPTenCE3DsZgqfvNrrHtekwaBe4OyV4Th5P6gZDRB18Bzv7eKh+Bcs1MzTeqlQIykFNVlaDf8AM/Qw3FvHnAGxkiwt/G8RbDKGPFg7/wCuYVXwXhdapSPquK2hjrsSymBIDhpaQbt7EMCIgzG605ZGJnjB/tjLY9CPI6CunqK1sRy1Kr1BwhqeoKZkAAmTAO0/zwcuAXmQCWPQi6q/RGNzE3pmnOpSSVmRAN9O9x4/ywLtBdqRgN/qmHCMpSrU1iEqGX6TeACPF58fGDl/+SycRh5I3kbjbUJnlkq1MwJVRTg9QADER9JO9zgWfVGEUcUGht3zVRue5fVa1Wrm3erobUxZYUidtIJdh7LAAG8YW7MC3PK3WY1z4mxYdobYodb89AD52T5qc5ozVLM1A9FHVYiXAWb7BVJEDYX2gdhgUkzSbaFo8NwMrGFsjhfgT9zzKQ1KMYgOtNSQZTS3ZTJtUYKilmPYft9hfc49qdAqPMcbczzQTJuV8yP/AIve7KN77Eg4II5OiV/rsL/y+hVLzXlEM1EoatVMEVNcaApidBJk2vtv3JODzVdpHhjn2GF9U46VvfjXz2Uh6ZwC10ZjKFzFTTgrG2kMTL2aGGZnBciQGJzL4tjwCkvWeSz4o1FcqHAmxjuCJuCJEzfxgjG62kMW/PGWA0sMpkDnK1QpopIAXMnpQdh23P8AvthlovZYeInELRmsnbxK9bh5o1CjwTAII7g/O3xgE1hbHCHslGakY9XYAbkD5nthRrbK6HEYnJForrh1VaKIlNJqOSPRLEC4Km7gFRKkk21bmJu80BrbXz+Vr8VMXPOnWv2+BG5fiRqxRrK/VKOGpgqp3Chj2IBAHud8UBDzVJo4TsR2kZGmo1/H3UFzBrp1W/MqFmBWodBphoJUgAWZYj/ZwErdwuV7B3RQ1Gt/6K+zHNTejUQqTUqLoNRnmFNmCrptqFpJNjgzXkilny4FjZA69Abrx5c+XkgeU+Grmc1SpurGmWmpp3CLcmew7T72vGKmxorzyBsLnDfl5rtPD+DlEap6aoPopUwpHp0hBgi++nUT7iRM4mxYAXLzWLJPn5qQ4pxE5dqZG9SqtILJuXbqaJBMIIvJBK+Dg5cc1KscIe03yF/RLq3pvUaq5So4kgFZVqerQA82M6rESDDRMX8aKuMzRlFgfnf56JjkOF6alRSKYY9RpJOhQx1QCQJYMbmPgXBxVwDW1zV2TbHl1+bLKrzS2VzQyI0ojKB6gWWDuJQwSRpuqx7kz2xGYZh0TBwzZoTMf1DlyofL+iJrA1qX5p1kdQOghgDI1RYqJRrETHYHa2a90nQY/u6LTwyo9GnTroUL0lag+tlCMrlSjki0AjSLCS42BnFXgaAnRFbHncQL1o6DXoR+fRbU5nzFKoBWroARqCtpG0ggsWABPSbE7ExfHg1jdHfdWOGdILYCff7Uudc0ZlK+bqVaSBFaJC7Fo6mA9zf3Mnvhd7m8l0XD8LMyMCQ6rXlkjCbyuowzcoFqo4Vn6lGn6Zypcf8ANmGBjbUDpOmJjWIsQMVDqFUlsVBHK/OJK5cvbfXyKuOF1vy6VTrpaydSGxtaSTJZo/Ud7SN8PsotBP1XNyROdI5jadXMfNB4cuqAztE1KgNZmaLagBPfzaSD3tJGBPOtBaOHiMLSRXl8108NVv41wyj+E9QKadUm6mAYMgSosDAkgW3xU6N1Q2SS9tku29eXvvvp7Kf5dp1GrQh6wDN4Ow/fefvt4mMG7V8RIAzvbKx4fVqiqqlmVSbjz/vzi41OqTk7Ix5gNVu49nQ7mgMu7QBrqQCNLT0yQR9r7G2IIB32QcK3K3tM4Gug8Rz0pS/N+XQ5UsNZZNP1BxpuAdKkKoEN2WLDwMCmDS2xyWtw2d7cRRIo3sRr57m9OZ6rn2+FV0m6d8pZxadRgWCsywjGLG/c7Ezv8+wwfDuAdqsfi8TnRggWBuFTnOhbfiiPiqot2saRO3cm++H8zf8Akudyk69n9D//AEp/mnjBqM6B3PXcAkIQBC9B6lcfSRMdOFXd46rewERia14A29fHXYg7jnqkP4sxivZhan9bJSVZysThuNgCwMZO5xpBo5BwUgFZzHlp1W18xioYjOxOlInI5bV1NtgcsmU0E/gcIJgXv2RdNmy7CpSMTYgiQRMwR3uMeimPND4lwqNzRWy+zLPVc1HJLWHiI7AdhirprOqLhuGthYAzSltoosdRM4A5zuS2IIoa/uG1e8IzlKvS0AgMBqYnSDqJsqKLsNOqP5yTYkUx2csDH8PED+1j2Ommulbk8ta/GyaV61OktRg7AaCwRrrKwAxgS0EnaY3EwcXMgASLInyFra5gWND5arm3F80a1QtqdhAA16ZHmdIAN5vF7YFnXQQ4QRtqh6X+Umr0JwVj6SeIwzjsrTkXi9DL0ShdaLklqjkSzQekLYyAD9I7j3wRr2XblhYvBTufoLHL+enmn/BeaXY66mapmid1ZQKlrCwJPY7WlpJjA+1YDZP7qx4JNLbWsN9Rt7nT8pbWoLmc7lRTOpaCvXc/UFZohZFidQSY7sfGLiUOdol8RgJcNA90gq6Avw3/ACsuDUF1Zhmlqi1adHRBaBTXWTb+Ko7TP8PnBW3mKy5LpvSiffT7L3lxHq8XzSIRUpIhvAA6yh0lgA25ZdM2g+IxSRxqkUMb2LTsfmvRT39q+RalmqdZT0vTEMJ+umSCJjsNJ++IabTeEPdLU258yiVKFSp6gFSiQRB/5iVCoZTtJnS3tcdxi7280vgpMsgFaH7hNf7OM/S/AkVipBZqZVhIYAABTfaGA+I+cCLSWhN4lpbPbfAqK5v4bRy+aanQaUgMATJQtcoT3j3vBE3wBwyGl0OCldNCHPGv38UoQ4qU83Qoqm2AuCfidYXTuUOZk9Aiu6FhCqpgHUJ6gou0iNhuDbBWyiqJXP8AEOHv7T+201vfLyJ5Vrudkc9BqzI9JgYM+gFhgP4tJ6u4Jkd5ODgB1G9PFAinGFDg5v8A5bjy6L3N8OKkFjY+e3vNx/pgbhbtEzFie3YK0KB4k/5cOTMW/faP8thAxVxsaqY43Ndp8+dUp5W4glBz6iyNxYSCNo79+9+nF4zpqgY2IyfpKe5M2QU20opsQNt5MTvcE/GCNYSlpn6HOLKM5j4wlKhTerUd9TkKwUaQyrfWF3BB2v5i04h8gYdRulsJhnyyuDABQ1HPflahc7zajpWQUSusMFYMAINhqTSe1/qO33wB01gilvR8Ne1zHF22/wDBv8KYp4WK3o17UXEA8lMjLFoNhgwWa4arZTr4bLEvHiQRS2g4odEw0ghPMryXXqLrgDvBnbzYGRtcSL9oOCDNSypMXh+0ynX583pIc3w+JBBBG4No+2KtlNp6XBMczM1J6qwcNg2Fz8rMrk54Y0pGE5hTl0vDCHQV0RJPnAVoGgNV9lRfHnmgvYVuYkrLMx23xVhRMSG7BZadAEbn+WPZrKkxCNgb1WLrtJmP5e2PWq9kG6LZk8m1VwixJnef0gsdgTsDtiQbQpXCNpe7b9zSZ5zlOuHCousMgcGy7kiDqIGqVMKCSbYuWuBpItx0LmlztKNdfXS9Nd1t5K4PRrtUWqAWlNOrVEMSpiCLyV37TtgkNPNJDizpoMrmba36C/3WvJcE9apXFFgEWpoSQSW1swTbtCkk+3fC5bnOi1GYv+mgZ2g1Is+FAX9ToqTg2VrZIOiprDtd1psxhTERutmMATJN9rkaMm4WRj3sxuU2BXIkDfoduXh4KB5qQvmK9UBk1uSVPSfuPPti7J+8bRX8Ia3DtLSDQ+UsuSM8Mu9QO7U0cDqAJErMAgdoY37fc4YEjNisPF8Nne0OY26+yw5s4/61Knl1dqgUh2dp+rSVgAj3JJAAJ2Hc2sVolsPhXseXOFcqU5VzVRlCs7lVsFLEgRtAJgY9umQxrTYGqKyHFKtMFUqOqt9QViAfsMDcCNk3Fkc4ZgDWyJoU2chVBZjYACST8YX50tfOA3MdAjqPCnK65XT6ZqzJ2BKkSBGqRtipur9VDcSwOyne69f2XuYyzUm0Oulh2+ffY4EbWnDIx7czTYVNy5zEU9OgyxTk6igJdp2FhMTvFzjzX0QP9pXF4EHNMDrWl7fOl6KpRymiqqGmUcaBWIUndVHUdSgz9JJJntGGW0W3t5rnppc2aPQ2Ncv120NdaC38SzOYVA1UdS7mADPyLRc+2GHim2FTh87O0yg908lny/xChWdPVgNqOloMHpgg9hdlN8LudoCVpYgOMbhFqBuPXf6FTvFuHK1d9HSCxgRYD4Av8e+CCO1S8kQLjyVTk+Fj0RQJWdUCpMag36TJs48dxtsYI2mlYz5XF/agHy+clLVuYMv6rUSjeiG0kMsjosCZY9wTdDHthR+JZsRot7D8JxLmCQHvVdg9fQfdKudeH0U9M0ggmboIDKYKtuRNyDEX8xgMhZYLVoYBsxDu0vTryOtjqppRgRK02CllUqiIxAaVeSYZaC25allyoNRqoa86dEb+5nbB25a1WPL22c5QK9Umo4fcsyCkfk6wV0YzAYExvYzY+cDKddbmEDoum0CahWoKvSYi8CNo0kEQCu9iwO95BrG9rAZ3LYW6/Ofr4gKG43XR6rlPpJtAAHnso8x5tvhO9V1mHjcIQ1+/r+SVPZ2hhiJ6ysbhuYW3hKESe2KYhwOiY4RG9tuOyuuU+A0qqNVqwVHvMSQLgHpP1fVb4jFYmXqgcW4g9jhHHv8APptsjM3y5SKM1EmVt9JuVAUKCBoMtBZuxPi+KSx8wm+HY6RpDZOfj43euu2w6eKj8zQMyO2AtdWhW7PAT3mrS1Zu67d8Wyt6pczyHdu3NOeB8vPmVZg0G4SACCwGrSSWGmdhAN/HezW5gaSONx39MW5tQd9eV1e2tc9llmuCvQoU80tSTqWdIj0yZIOqdwwKmQCDAxBbQBVYscyaV0Dm6Ud+fp4jUb2Fc8u51KyLVqqhYAVFJAkExqj4YOY8acNMt9LncW10TyxhIGx/HuK9bQvL/KmZyxaVVg1RCpBnpTUwYkfSDItv7YDEwsJtP43ikOIaBdUDfmaFDxGqOzXCUyNNa2lU1NcA7sAypuTsGY/9PknFmta02EozEPxbzFd0OfTQn7ALOqlQszOxkECN4UArAAPUxlm99QH6DFmkgklVDmABrB/vfU9Nh6E81zTj/EvXqlvTFNQNCp4AJNz3aSZ/kMKOOY2uqwkIgiyk5r1J+ctEtD9sVpMh4qlpNBJmMXzupKnDwZrpC53IAiVH2wWOYg0UljOGtc3PGPRLVpEHbDBeCFiMhe06hWv9nlNWramFgQshhMNOoKpUlmI2iNu84rGzvWhcTxOWIN9efLx5BVfE+KuK3pUy6hWHq6UU6UgkHUQBqYmdtyfEYeaK0C55rgW53a9Nef7JRzaiNlvWOpHkMVOkyR0Cf1AlSpi4HYXMJ4iEA2Ft8L4g5smTcdfr5aa+fVTXCc+aLLVgE3sfBEfY33GEryv7q618Ymw/9znsqWnx6lXb8VmGLVKZVaNAGY+kBhP1tMteNv8ACBcVeY78gseWJ8bewhADSCXO99D0HL4bsspTevqpsSKIRSQfqVFvJbeTpNr2E2kS652lLn3ZYyHN3s/PRecPr5NmqLScxLB4lQPSgvJt0/SSfpOKuMbh5J/BDFNBLx0I572B69Oaxo0qE1q5qeopKtSYEgwdRaQYBurfa+Ije3cHQrz+2cRGW0RYI9q+49VP5jmen61XL1KXSlUpqkn/AJZgOR36tVo2YdxcE+IGbZaPDOHzyR9qH61defLw0rXr9MOeOE0kRqyVAHLQy76msTMHpaCGJ+lrsI+nC8kbQc1rVwWLmyCDLpVg9B+RenVuxvdRNOoYg4FlG4WkyV4FFYPUxcBCfLSP4Bw9K7stSoKYCyCSu/vqYW8xJuLYIxgdpdLNxuKkhaHNbfv+Afroqqpw6gTJyaE2utdVBgROk1UP7os7xfBuyB/x+qx24yYDSU+rb/8A1P3KjzytWFZ6VIiroCliLfWpcCJPYHvGHXg3SVw+LZkEj9Lv6GkNmcnUpGKiMh/vKRMePP2wuQtuKVjx3CD5Lyie0/bA3JyHe1vnFE5a+alIviM1KXQB41XypAgYgus2VZsYY3KFW8B4ojZc0HYAgCCxgQG1HpEahpUTuTp7b4NHIBoVz2PwT2zCVo+VXpqneY4nTyyNdNZ1qFEj+G3pyNAkXN+0bYmdzQNELh8cuIlDTdaWffnrenJc6NbTV09icLZRltdWZnR4nJyK3s/VpiZt84HXRMyTMa4tdsqGmlXh4X1KKVaNUq8arEpNgw2YTsQex98Xa8xu7yxsRDHxBlYdxa5tj0PgeRVplzlr1a1Nvzk1aYtVkRDLOnVaJ7wDJAEOZWuFjnuuPkbiYnCMH9Jq+n5r7a6boiadagyUKSUjAXp6lA8AgDxHbz3xIFDRS3NHMHSku5+K+o8SOWy+hnLNsB8/5RNseF7lWe1sstgUFu/EZfNoiVtljuRBjt/THi0ckNplgeTGd/qvc5TTMU6z0/Spu8aKlRLFktqYHYmPBi0gxGKvDqoIsTjC9ofZA3API8h89eajOE8JTKMalWuDUhodP03hipeL3guYAuBJOBxxhnedutXGYx2JaI4203oefSwPt68lN81cRoVSvo6mIsWKBZEefqck3JYAzO84rI5p2TWAinjBz7dLv+B6Kf1YHS0My2JUPYYqQOaMyRx2C+ZvIGPDwK851aOas+E5r8PWFRIE9JaCSgJEsBtI9wfjDEUuuq57i3DRKwmM+NKzyuZy9Yipq0Iwh1DbsICFpYmBrAJMECfeHnYpgFlc1h+FYgnJV9PqTy8FP88cWFRBSpljB6yX1ToJCwQBqXTBv3AjbCxxAkK1mcHfhznd/q/sp/L1NSX7YVeKcuiw8vaQ0eSK4NxVstWWqqhivY/5Hse0+5xdpo2k8VH27Cy0+4fzu65ipWqUydWrSqkDSGBAUmJKi3xBtfBRLQIP+lly8KJa1rTXXx8UVy9ljT4ZmquoA6bCb6daBv5KRHecALCYyB8paPbthxkZdsPvRr7hZ8F5npfhGpvqZgOkEfqTqpkN4DAAg9p84reVuV242Rn4Yzz9rCKB39f1fkhI+cc7R/ECpQYksIqSLEr0hwe+tQGI3BnzALIxkhtqT4fNisH3ZBXT54LGlnmrKC7FiogSZgDt/vxhKRtGl12Aex7CQACVtz/BqyURXKEUz3t37xvGLxscRZGiTxWKha/sw7vdFMV81fDbY7Cwp8XTkz4LWyzaxmHZbdBU9/j021fEr84gxtH6jSHJjpaAiAPW/wDY/K6Dk+MBkU0XqCnEKFy6EQLb6PIwUSRVy9llPw783fAv/t/KcNwxdK/hyekutaoxhitNdI2WfqA22BMTOHi081zTMWRYd6Dko/jfD6uZzhyymEpKGaIMMwLCPp1ErHgC/wBwvbmOi3eH4xsMXaOGrj9B7/yp3P5NqFVqTXKmP5T/AEOFXCjS6zCy9pGJBzXtFJucBcaWtDGHDMVmxxQIzvBeY8qrXUGJCHIFhSEEYl2oQoxleCvOIPFSfEYswd2lXHOqex4Kn5V49lUSouYW7b/lBtQAtDyGpwZMrB2M2x4NDbzC0ljnvxLmuboR4++lEGx1VJleLUGZGavVNFzp0vTWoKhBiCx0nvHWjRNjucFjZe5sHqsbGvlPciaGlvMEtPtZHsRfMJ3x2iHWm/0olgiiFABtAG22DNaB3ErHISzMdXHcnc+aFrc2habaBDoYgiQwO8jYmZ7jFiGjVCbgXlwvY/RLuG505uoAw+o2Ha8H+hH74CJr0CfGCZHGXE3SZZ3JmmTTCAA/Q0nr/ivINOO1jNz7Y8HE6KvYgtD2nXmOnTzvzXlKnUen6YJGmIvt+q2CgCqQO0ax+ZwS/mvl6vmMujZcAxAqrKidAOlpPiTIG5YHtYeIYdA350+eKNgsdHFM4Sn/AKnz3H29qSPhfItWwrkU2YEooh2aL9mCgR3LT7HCfZPd4BdC3icDGZmtzdTsB9CT7eql89ldLEdwYP2wNp5LUniaQHN2KI4XlDUdEG7EKPvihsmgiNLYYi93IWm3MfLgoAMr611FCYiGF/8Afxi72mPmlcNiBizlc2jV+inc2qqAIuceYXFFxTYomhtalY5YgT5x54JVcM5jL6oM1bmcGy6aLNM3fOZfb7Wx7bdQRYpuiyytPqviJHaK+Ei/ud5G18qDtgDJCAtSfBtee6hc1TEYIw62kMVG3LS8yVVQIOJla4mwowU0TGFjkNxKsDEdsFhaRukeJTsfQbyWGSzxTFpIsyFguIGEqiz3NzPl/S9NQSmgveSo7R8DHmZg3Kq4ktkfns1d14qNqm+GGjRZUptyq/7PM9mVqvSy0FnWSGaEhAbsAJaNVgIM/fHrds0A+aTxEcZAdISAOm6uvxtc3bMODFwHqMPsSV/oI2vufW7nQ+eSHmiGzb9B/P3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754" name="AutoShape 10" descr="data:image/jpeg;base64,/9j/4AAQSkZJRgABAQAAAQABAAD/2wCEAAkGBxMSEhUTExMVFhUXGB0XGBgYFxodHRgdGB4fGB8dHxgfHSggGB8lHRgdITEhJSorLi4uGCAzODMtNygtLisBCgoKDg0OGxAQGyslICYtLy0tLS0vLS8vLS0tLS0tLS8tLS0tLS0tLS0tLS0tLy0tLS0vLS0tLS0vLS0tLS0tLf/AABEIALcBEwMBEQACEQEDEQH/xAAbAAADAAMBAQAAAAAAAAAAAAAEBQYCAwcBAP/EAD8QAAIBAgQFAwIEAwYFBAMAAAECEQMhAAQSMQUGIkFRE2FxMoEUI0KRUqGxB2JywdHwFTOCkuEWJEPxU2Oy/8QAGwEAAgMBAQEAAAAAAAAAAAAAAwQBAgUGAAf/xAA7EQABBAAEAwcDAwQCAQMFAAABAAIDEQQSITEFQVETImFxgZHwobHBMtHhFCNC8VJyghVi4iSSosLS/9oADAMBAAIRAxEAPwCR4bxCrRcNRMPsOkNftAIN/GFGvc39JX0TF4eOZlSbedfbkq7h/wDZxW1etnqwpoTqcBtdViTcTcSSd5b4wZkDnmiufl42yPu4UWdhyH+vZMOM5sFfQUGnQoKWNFDARRHVWe8uTYJuS0EjfDeSKNtcktA/FB3bWC92ziLs9GjoOZ2AGi3U8nSqBPy/TZqa1Au/S4lZ947fGDR5CwUKSxmxRkJldYBI6ajdUfAKXp5ZtdhrOkjwACfnYgHycCkrNoqyuL5gOdJV+BABZ6oLzMAR5s0CJO/yNt8XDOZTDp7OVjdPm3zZLMzp2JG9jaf9ja3jE5Aise7kEdwrNU6ZUx3vE97XHfvf2xJYHDRJ4lkjtVR8eyYFEqKlNXEFQzQDH6SSfBtPgYpE6isku72YqQ5ers1QmuPTpprLk+FkzI3EDfvJjbBHSBoJPJO9gZWVEbJqvVH/AI1cw8qaTUSenTDMRE/TurAwdJFwQBcjFDiGlvcNocfC5YH/AN2wR6D35g9fXYFK6fH8pTrmiCpRvrIE05MdjswiZuJO4wr24zV9eS6J/DjPh87m6jbr/I8N/ND87ckZUpUrCvWWoiFlV6pqLC/p6pdZiB1G8WxMhOUuJ26rKwMZMjWgCidaFeumn0Uzy1wZKoJdyqLbpEsTvt8f7GFo4jKSSusxWLOFaI4hZ8Vo4/w0ZerpBJUiVJ3j39/2vOKSMyOyo+DxPbx5jvzSxjilJguWlxOLhLyNDkJVoYO1yzJcPRsLTQzBpVFcqr6TOlgCp9iCCD9wcGZXRZWLY8tIshXPBeP1c5mV9JvRpga67VCpUE2CSYULYRYGxsYu42RxcMu3Nc1NhmxsOfU7D9/NVuU4muVqVAgBKlmYuSUCiCYAgLE7yYmYO2IkZegTkGNEkYbNtsK3/lCcR4vSiojwXplCzuBEVIK6T5IkTa42g3vG5o0cl8a98pb2ejdaH3v5slPNvMYoV1qK1RMwmlalI3puALt/dB2G8gjbCkzLOYHXotLhMhZGY3tGQ7HmD4ffzULxzior1GqaFTUZ0oAAO1gLf+cCZHlJK25sSHRBlk1zO6S4aWRuVup0cUL0wzDk6r57YkaqJLZotam+L1ohNNuXQOAcmmrRFV3gEi21rEiSJ19URG47zOBdkXI44q1jsjR/vl6ePihOL8AqZYAsLGBPbUQTAM9QAH1Wwu5pbutzB4tk4pu/48enkhclmnpsCrlO2obgGxxWhuE863NyuFjoV0PLZ2llMumitUqUYghWWXdm1QEUnQQAf1d+/YwcIwOa590UuLnOZoDvEHQVW5q/b2TjM5ZmYMw/L0am9Q6SsWjy37YLmzHbReidGyMtH6rrTW/2WvP5KjXqaKRMRqLwVA9iDGkj3vcYvHRCzHyywtzP9t0tTIInSG1AEiT6ik3PbVggBGlqDOXalvtS5qrEEEGCDII7EYxAu7eLFFU2R5qKa6pas9dkKqGYGmrGBrEntuFjsL4aOKOU72fZZEnCg/LGA0MBs6akdP5tG8vcDrmmtXMlhlmYMlItfMuTKiP4Sblj2uN5A4onP0P6UPHYuFjyyEDtAKLq/QOfr4D16IzhvFlr5xwKkQJqVKYBeoZChKQaQiCQNUSQO04YDzI7KzQdefp4LNkhMUIzN8gdhzt1bk+wVXW5kpVSaFNSHCHSIkyAWB36pgn3++LAE7IH9IYiHyHSxf5QSLSRG9WrTBSzlmgCbXY9JvbfDI0FuKWxOKJeGxNNHbxQPEOEI6k02lokabnt2B6h/vviJGXsUXC40g98aLdyvkkRC9QnXJYKTeAYnTvEmBbscRGCBqvcRnc52VmyQZ4mrrrVSKjtK039R1CkGB07kKWE9iR72u2IafAk58QGf22aDnoL9/T5zdcBSmjNl2ElV0dX01BAUwTYeSOwJx7E7oOCleWl4Ol34jopHNU63C83s3oOd4kVKc3HjWo+4N9jfLAMTvmoXW9qzHwa/qH0P7Fbuds5laiKU0PV1SKqESykX9QDvt9XVb5wSfsnfp3+boHDG4ljjmBDeh5Hw/jRIc1xmtVprTd5VY7CTAgam3aB58DxgLnucMpK14cLFG4yNGp+nkOSx4VxapQYlCIbcESDFxjzXOZq1TPh456D+S8z2des5dyJNrCAANgBgbiXGymoYWRMyM2WmnlneNKM0tpEA3Y3ifMdsSAShySMZdkDn6IOtKmCCN9/ax/nggCUMtnQrwm2PAK7jYQOaTB2FZWKjtCUq7oTpZlnfSSJi/b3vhkHosZ7Af1C03ocartSFLWQOsMwJ1OHgEM36rKB8ADFXvLQr4Xh8cj8xHpyFdFv4tx2vmKjEtpDIqMFsGCEkT5gsftAxBksWiQ8OZHJl3rmgOLZqpVbXVdnbaSe3j2GPNdZ1R5IGQsysFBaOF8OqZiqtKmJZiBfYSQsnwJYSe2DNbmNBZ00zYm5nbJnleXm0LUvUIqlKtJASyBZmTsCdLCP8O84gglthVZiW9oWnTTQnY2nnGuXaakeg29SlRCGZLOgYtN4EkWv9W/bAJAAdOtLSwWLLmd8ci6x0Bqkk5i4C2WKAtqLCTCkaT4v/QwYgwARgo7uhQWyf1NkCkuyuXhgSNiDvG3v2xV0lBNRYMuXYFf1adIU2YrDhghlogC9RySynfsb2sBBWuzDQrLjgED3F4HLfb2HP4UBzU1OnltHTrJAWEAgEISNJv8AouY3+RAZ6qua1eGuc/EZuXPXz/f2UPhZdMjuE5sUqtOoy61RtWmYv2P7wftjwq1SaIyRFgNEirVknOC1xNaENJZABALnwoAgQNQ/7bb4JntY7uGvh7seuY+3n9PqtOc4/RaitQMVZMwrqnTq0KAjLEzcM7Tt2mb4sXXR8UI4GVrywi7aRetXdg7cqA/Cn83zDUZ2ZD0kkrrC6o7Axa22JMjgaCag4bF2Yzb86OiXDJVGuqMRvYHuY+97Yzha3JZI2OokIciLHHlIKoxzhUNMq+pqvpmijTCoCNJaP4gBb3Mz2w1257MiuVLCk4W0zgR0G3mPU868rQfLfC3qZmklJC7FgWAMDQCNRLfpEd/jvAwswuLgAtXiAiw2HLn71p58lec0ZRVqJQpRNYrlwwJLCmB+ZdpIApiN9nJ+X5XkMDG8zXpzXI4Y9pmmlP6bdX/u/wAdBpqdfSlzz+0niJNVKQst6zAd2qElZHtTiP8AG3nBJDm06fn+EvhWGNxf/wCI8hv7n7BX/wDZ9TqVKeVZ/relUIIH6FOhZ7XEfYDFgTkspOdzTI9rToKvzOq2c2ZNlp1QCQwQuhEzKMKoibm6+2ImGZlj5SLgZsrxm1F0fUVr7qcoMK1TK1mYilV1K5P0g1VII9orUlv5I84u2TRr/Q+v8hAnhOd8bRZG3U0dP/xJRfGfQoZnLZj6ayuBWCgdVMWnSPpOiwBuRG0YSxcjRIHDfn5fPddJwbh8smGkjruEd3/t589fZPOZeJCpQqFlT0GpnSCR1MNQWPkxBHcGNsXc5oYSdRWiBBgXCZrWk5wdfAaX/IPXXdcnrppXCTDZXXTsDIja1UhbFjul4mksFrZSokkAAkkwAO5OIJRAytSjMvkz6wpVAVM3Uq8mBOmFBYTtIBiZxIbZooGJnDIi9hB8bHvqQNP4XQ+JU8vl0L+mjNZ9OqBqAKqFF+tZglb9N/bUETBrS4tmImmOXMa266bm/A+KT8Y4OlekdApBqakwCwUGoNQIcgCZBBDMqiSYOKywiraFfD4t8cneJN8+ZrTby5gE8lzqcKUukzLVV2xLd0GXZUGd4llDkwg0ginpVAvXr3LFo2m+/c94xoBzOyobrjjBOMUXHrvelKQptGxwE6rZjdl1BTHJUe+F5DRpbOChsZit1DIGvWSipALHfwBcmO8CT9sXgGZJ8VkbC26tVXCOB1qatSqpTH4eprWrTYE9crrMG6MLXI+lZEiC7GxxI+n8/hcni5W6uFkEag/j5zTPhGfpCs7+mA2r1HcH6yGAFRUOzkXPkye+GRGG2kZM7mt15fBabV/TPp06dJawowwqX1LpH1W+ohRaZi3jAzE094hHZiJGXbiL+v7LXxzgbZitRKt/7Zoq6G31kmQzbRBAABuCQImQs6JxdrstDCY+OKN3/La/Dw8fngoXmooMw2jREbIwMEEgyRabdu2nvOASAZtNl0nDZT2IzXfihMpxOrTsjkC9rEXBBsQR3P8ALwMVGickiZIbcFnUzVSs2qo7MYAknYC32sMUcU1hIGtNNFLOMDWjQC8JxIUE0sNeLUg9qtlKm1RgiiWNgP8AzsB7nbEgIcszWtLnbLPNcLr02KNScERsNQuJEMsgggzY4udN0mzExvbma7T2XTVz1KnanRBQFgrKpIJsdKqCWSbXEAlfk4KGtbpSyDHJL3nya6aE8upJ0P3Ufzlk1WprTZur6Xvq6rubGNgBFgMIzsyPW3wuYyR5enly0238z1UswIM4oNRSbcHNdmCd8B5oqZXXoJXWACQBqEeJEdz94M2xaL+260HHBmLa0PG3W6+id1ueEgABnYo6mrUAlfUKyoVSbQgE7/1LXbNJBI2/KwTw2QWRQFjujnV1qfE/NlF82Zhc1mGqpIXSiibE6FCzE2mNvEYl0oLiQoh4fI2MB51sn3NrpnJdZspw+kVKtV9N36mMUkJLz7AKs27kjvcjNWWdt1kywt/qC3xA05nZBZ7nsoqs7U61TUGCpsq3szf9o+xJAnFO2AbQ1K0GcLt5q2iqs8/Ie/v4Ibl/ieUPDhQqxJLq+w9MHrDSfe4gG49sDhbceVx0V8dbMZ20TaNAjxOx/nwUdw+t0CfOEZG95dngMRcAJR9KlUdZVHZbkQCQexIHfa8eMVEbjsER+Oga7vOAKWZypNsEjbW6VxcokprV6uPFXboFto1ihDLZgQQfBFwcRWqsT3SCLtZ0eKOK4q1GczZivSSsRAiIsALRg7XG7J1WNioLjMbQPC9Rf1V5ms4ldaVVSpdNkYBlVXAveCxAZWveT98aUbmuAtcgWPhLmkGjzGmo+FAcZ4suXospdGcfSNH/ADNYswmzqCm4uA3eRj0z25aCphI5JJRppz8K+35P05xqwhS63OKQtetgzGLPnxHJCk4OBSQJtEZZhEHA3g7hOYdzKyuRuWbTacBe29Vp4Z/Z921Rcq8HrVqvqZetTSqtgrCemJLCxuI8djfBIgS00aWXxWeOOVplaS2uXwKup5xqCorMqVoYMKVlgDplSPJm/k+caEEfcpy5fHSCWQuivLpvv4pfkeGDNV2aq5UubsANKdwx6rTZQIMz2IvLia0XgTG0UtHBcxUy+YimAwDQbfUqmbHcA4CJCHVyWjJhmTQhztDX1VXw6lSr1qko5dqbIf4YYaZ3EGDHax+MEOraWPMHw1Vb2p3O8KqZVatGjl6RmmVd5vaRpAWWMiD1EiSPGASUB3RyWvg5O1e18rzvoPn4ChqS4TJXbRMtFIsYGdk5GKK2YhGXxGJUEWFr0YtaCY0fwOslOuhqR6ZlX1CRDCL28wZ9tjti7DqkOIQudCQ3cahdW4c9c01NN8lojp+k2+RM/PfBc3X59VzcjcOHHMH36qLynM+XcS+oVIBazKQy2hStouLnfRstsediWhtlNQ8NxJf2Y2vw+t/BfNI+ZONLWqNonSGOm5NjtbZbWsB7yZJQeXSOzFdLhI48JFkGrqF6fnn8rSgky1JxBajNkBWLjEhVeAtNcFVnFmamktiA6OMvQ9KprGCublSUcomGiITiNYJ6YqOE20yYg3j49sWvSr0QOwb2mehfVDEnEBHcTzXhWceVCzMReyd5Cmj6BIABAMzETeYgxhQgh3eW+0MfhiItwNl0mlUdToRF0dIIi5sIJaCCToIAIBBAk2trgUNAuEyMcSXk3r5e2nX+FAcwZZEruEiO0bR22VQOmLCfk4zJKDjS6/ANJhBdv88Tz/0gIwNP0vseXkblOBV8wJpUmb479rTufYYuzMToLSmLlgYO+4A9Eq9SrRZlDPTYGGElSCpBgjsQVH3GDN0WdJGx4sgEJfmaxtJJgACTMAWA+BgrWpKVzWbBdF4dyzSellylCm4qU1bWxqEsW06phxpIkwBEdz5bZCwgLlZuJTB7rcRR20XP+ZOGChm61BDqCPpEX/6fcgnT8jFNASAtGCR8sTZHcwvRyxnNej8PU1QSbCAAJOpphTHYkHE69FT+piq8wS2tQZDDKV+e/wDrjyKx4OoK2ZcMxgYG+mp3DiSV1NKruUagpll9Z0qv0hgUFMKBPUWVoPYfOPQvbemiDxbCz9nmcA5o87VfwpKFQ/n6Z0AU3T/5dUzqIBDARIIIjaBbD5c4aBcu2M6kXodui1KsFgiyAY0gzaf9O8998BNgkLV7IEAlBcIrDK5h/VQhhYDup+bTue98BbvqnJmF8AyFUnBnJYqQhDrouxVmBm8gG8QT84ZykC1h4iRt+I+iVUOL5RPy6VemqEGADIKi46nMhtrMQZG3bAXOHVakUUz+85pJ+dOXlag8qkjGe7Rd9hmhwW6MQj0iuF5P1qqU5jUYnx3/AMsS0WaQcRL2UZf0TfmLg9KlSFSiXsYYMN52INx/9+bYI6MAWs7C46V8hZJXhSV8E4VUzTlKZQECSXYKL2Ak/qJ2HzioYTsmMTj2Ydoc+/QX8pPqXC8saRy1ULTzPc9XqI/8JRoWopG2gk7ETi4Da6FZEmKxL5e1j1Z6ZSOtjY+frSC/9CZs/T6LDswqoJ+zEMPuBiDpyTQ4hDzzD0P4sKbyn5hJ/n5wo8Fui2sJ/wDUEu+qL9AAbYCXFaXYMa3QIGpTvbB2nRZMsZD9FhU6dziw1Q5P7ZolEZXItmT6SEAm5LGAANzi0TTnS3EJ2twxvwWnifDvwz+nqVgQCGXZgfGDPYQ7VIYSeN0fcFdUNSpFthgZcBunY4XymmBFJw47sfsMDdNyCeZwx36pT6BbqdKmbaY98UzOGpTDIMO/uZaWGTTTUK+xGLP1FoeDZ2c7mI+lzBmaY0rUIA2sJF53jz/U4u17q3WfLgYDISWoEPNyZPvgdLRjIqgvicRSsXL0YilcLoHLtWhWpJULNqoKiVKZNgFkK4/ukkT4Iv2l/DFrgBzC5DiMD4sQT/ysg/g+I+y84/w4rmHrrlDWeox0s4V6I6YEr7FBffriBAk4hGe97WTJjHdk2IPoActD81+i5/znkFp52siqqAFTpXZSyhiB7Se1htgcmVriG7JzhuefDtc82ddfUq65QZ6SZKm193AuYDtqX99Qjfv4w3h9YxfiVj8QgY58jm+A9tCozgOTqtnsu9VGVnrLVJdSNWlvUY33FicIMuwt2XshhnhpGgrT2CveE5KnVFeoxKtUcqbkToHjZtwPB0+ww8DpdLmMQ7KWtGwCB45lMszNSqk1vSAdhLKqFxpQGGkFrsVBGymYtitBxpVjfI2nDS9PnkgBynQZxSoU3VyQNYYustuNO+kGLjsTJJADDmgtordbPCuJvieS+iOm31U9w7P/AIRzUKK5W0GIkHsYPiPgnCcZ72i6nHRdphnC6VpyxnjVLvqbMs2ify9NNNRJ007GCoMWkmQD7aDHVzXCyQHT/Hfz9fP2TdOEPRrGolRNZYkU5WV8KQftPwY848AX3SaOJaWBjwaHNAV+FGtWetWpsVLuu4Blek3/AExaDtbvi7A0jyVZsRkiDGHkPrqlvN/GfR01VplnLBS5hdI0h1K2P1wZP9xgPOLOlygCkhhcE6V5BOnT6a7bKZ4y2VemlSioWo5l1EiNw0rJAuAREWY3PZWQtOy6bhkU8bi2T9I2QuVOE3hdZhXUKW3FUws6VQqQymCLgjtjyq5ocMp2RHE+K1q4AqPIXYQAP5e1sXzE7pRuFihssG6w4TxZsuSRTpvMGKgYgFZgjSwM3Pti7SW7JXE4ZswAJI8vH0KvuXTXzyBnp0IM6Eqw6Ejwry6Dt0v32viziX7j1WW6KLCHul3Ky3Qj1Gh9W+qaJx6pT6GytBSpIK6doPwfnEgILsKCbbI4hcmyFLQom04z3nM5dvgYuwiGbmtrVl84o5pOqZM7NrWiuwF8WY20riHtYLQ7OTuMEAAST5C8ahfU8+9FlemYO1xM+QR4waLR1jdZ+PaJIww7FC8R4g9Z9dQyYgACAAOwHbBnEuNlZ0UTYW5WI/gzDR7zhKew5dRwctMJ62jajgC+BNAK05JGsFuWK0weoYtRKoyNhOcLBAPUnvi1lCa1nbFw3QmZWGOLs2SGJblkK2cOyxq1FQGJ7+ABJP2AJxbKSaCVkmELC88lS8V5cprlBmaHrQrBagqqBZrBwQIAmBpMnqGJkhLGhwKTwHE3TS9nIALFivDkfTW9EZW5MVaFQln9dENQC2lwoLEARIspgyZgWvaXQU3NaEzjTnThuUZSa8ddL991Pct5v08wk/S59N/8L2/kYb/pGKxnK4H5qtDHw9rA4cxqPMfvt6rpnL5f0yrsCyLpdCIErcEFrmFt8HvY40WCyB6LgsU0HX6/Oqk+ceU8xmqwzGWp6xUUa+pRpZREkkgQVjzsfbA54y1+y0eG42OCExyGqOniCi8rka9KvSpLM0aYRXMlSY6rRY9Fp26cMN7oA6BY807Xlzj/AJG6T/LcHq+nUcqWdWYooizFShINp6Wbx9W2PZgd0F02oraqPvamEzEOtAAsaSwwALM7iKjiBMsZgRcH4GL6AaclBBdbjzP8BY8M4a5lWBaqXNeswiGrAz6YcmNFJTeLFjpntijBQ1UyPF6bVQ8uvrySfmHmapll/D0Gh2LevVG8yVNJT+mI6mFzIi1zWXvaJ3h8LS8SOF1VD8lSzuagiMJhoYbXZukfiW5aTvI8cr0UpU5mnTYsE2mffe3bEiUkpaThEYs7E80zbiGqhmsz6qivXqiEDdSKxJJHewGm36WxF0D4obMJcscRbbWjetCfmvmmvEeIUsxlXUVwGFL6TIGpXFawPdtBSLwQt+q9i+wdeiDFgXwztJZz38xX0u/fop6hxgjLNQZA5bUJe8BoM77ghvuVO6DECU5aT0nCGGYSg1VbeHwfXqkqZc4qXp5mGJNBEpQ098DLrTzcPkG6yJxCsSvAwxNKucL5seGig6hOeWa+XQVBXSg0iPzRVJjwhpjpN999oO+Ctyf5LH4hFiCW9iXelfW1SZHi+UX0qSU0s+pV9WoCST5amJ3gKTfYYtGWuNIWKjxOHiL3k2RroNvRx96VjX4vUVivVb++cWNJCHCskYHGtfALhlapqb2wi1tC11k0nayUNliaWJzKphHJeekTucTY5KvZOJ7xWxhbFQEZ2gS+u82ww0UseZ+Y0sGW2JB1Q3tAasdTILHfFqDt1QOkgFtO6O4ZWLNDX74BMwNFhanDZ3zSZZDelqu4Jy/VzKM6wANhvO+5mF+k7mduxnA2sc4WE3iOLRYeQRuHz878kPxPgL5YkkEi5mNhq0qT26rGATiHgtNFEwmKhkFt3/NWa56eSncwb4uwCktiCS+yieF5g0qqVAxUqwMruBN/5SMeujaG+ISRuYRdjmuvcPy9Sqz1FqI2VKtrQHUjhp3O5aIB8ebDDlh2+oK4p5MLqdYcNuRBQeV4ZmaFQJRY1aA+gEg1KPsur66ZHSYuJ2EGRNY+M1u37J2WeDER5njLJzPJ37Hn+emhP7NtVda2r0qR6zTg61ax0rNgszc3AGx3xXsu9psi/wDrpEJjIt218q6nx+6b1OEigDXdojaJAk2JMXYnUTf5w4z9SwnPznKEk5Y48VqGmRrDG6j9Fp8SImO23scFz9pod+S9iIRlsaEfVVmdzQCGLSQBfyf5Gx/bFWizosdwO5X2UzTelbdpvYQSPvHbHi0WqB3VQfLPLNWjnQ9Uakg3BMglSsm8XLE2A9573AqzabxEzHMpqaDgbipWRswIAGmIHpqRIWBYLAnTEQBO84sX6aBLBwNafyVzLm7iVOo9KmlU1vT1aqkQCWIsLDV9MlouW774C7UaLoOGs7Nxe4VdaJlyjw6m8166s1JbKiyDVa1gRsADc+SPfAWYftN9AtfG8YEADISMx59AmPEeGZaqpqKlSiWYqiKdSrpjqfUdVy2ykm3m2LGBoFhLRcZxLjlfTup2PpWimTQZCVYQQSD7RbCrjqurhacodyK9jFUVegY8pAXurEUrl1DRfK04mlVrrWFc2xZm6HiHU1fZfKSJJx50lGgow+DztzErwStrnHrB1UAPjOWrVlyamW9NhmMtTqDUS1Rqug0wACO4hTe4vP2xZoa7f3WdxL+ohqZry0/4tq8x+uvnyR9DP5enprZSjRSWhazJUqQdoVqrKQfZVJ3tg4ZG0WPqsOeTETSVinE9Wggaf+IP1I80wzfDM47lvUDTeQ2kf9sCI2j2xXI/qtyHF4QMGUUPf6rlMQcKXYtaOUtfSpeCcrVMwgcuqKbDVuYE7W9va+4x5kTn7JfE8SZA7JRJSriOSajUam24P7jzihFGin4JmzMD2oDNk6TG8YvHWYWg4wuERypeRYEYYWQQaBGy8mbYlVLr3WRpEWIPwcQvNb01CK4aQrXwObULR4a5scveXY8hmJy1IU23Kg2DsOkn6BCmxHuL/aY/06JGaKsS8yDr4DcDc2evmheNKq5Nw7SIlblurqXqBkAlosIggH4iYdyiiYdxdihlHny00Omx263YsefLcysHAm7LVxDSHWVYZfk5alA+nWJzK39MqArwJKoZnUBtIvawmxjC4C+fRYLeNgSgObTDpfMeJ8PspzhuerZarqps1NwYYGR8qy9x5BwLbULWfHHiGU8WPmxXXfxj0Fp1Sg0tJKkWBAPUp7BotcbgXsC8dtVxj2h1jp81WnivH2quHDVFpA6QqSAxJ0sXcfSFIbe1j94AaPFVbCGjqUZli2YokVVDWiRcNA8EXF/A+MWJG4QXUxwLShcvkEotIBA7Hv42uJt2vYY8D0XnHPoUp5jz7NppiAq9RBiD/ekxtc/t5wQHKqDDj9R1WPCuIFAac2AX77wYGxgA/BHbY2ZrwAkJMIQ7OE6zXHlp0jpVXqbKOwJ779rn7d8Cy0bdt91LMITotXCqwpoKjf8AydTGDJk7m25MW9hvizrJ0S8jW2WqX4ty5wv1mdKVSo7sQKQcrTDXJgL1CTaAYv2xAbzJTDMViKy3tzKzy+eWkHC+mdACtUYflUQIPpooHU3sO/m+KyShunJNYbh7sQdL19z4koGvz04kUqaG0a3RSfMrTHRTv26vnCkkrnbaD6rqOH8Ehi1kJJ6DQep3P0Unn2d5dmOokk+5NzgbCLpbuIjf2d3VbBeZfa+PO3V4CS3VbDigRSsEpMzKoBJc6V/vGYgH5IwSko+Vrbs7brdVyzJOpSsErcd1METtII/lipRo3scLab5+iEN2E7YsNGoLhnkAOyYU3AwuQStiN7GilsSDjw6FFblOoWvIUkbMouYDtTMwEIBJ7CTtJ/0w3C0HRcxxqTERAuH12Cetm8rl63pZWkorE6dQcMUJ/wD3tK0yBM6EP+KdjU1p01XOf35o88ru70rf/wARqfUjyVZkiURV9bLWHfMuT9z+HwcSOr9KzXXZon/7f/kua8Z4YaFUjtJABYFoUxJA2B7HuMZj25dF3WCxHbjMd+fT51Tzg/HqIpLTrBpQQpABBG+xsNh2vJkxbF45A1tEJfFYOYyF0Va78vn45C9Us4vnBmKzOBC7LO8DYn3wvI+3Wtfh+FMcQYTrzQZoecUzHknjAOeyR1uhjH0+MPt7w8Vyk1wSEtHdPJMOB5pKVelWYalUyR/Lb23xLTR1Q8VD20JEfNM+aOJUq3p6CWIB1OViZNhEDb/PHpXBx0VOHYeSEOz6DkN0g1XHzitaJ7MMwVVwfjdSkB6bbXg+1/mP9T5wpq3Zbxhw+LbrvS15/idbMMPUaQogf77nEmyAh4bCRxSHIK6q84Vwui+X9Cpk1an6YY1lH5hLX1o8X7wNoA3E4ZjiaW0fdcjjcVMcS57XkUaAO1DSiPv4pbWymcLRRq0M4q2CsEp1wARv9LyCBcMbjFz2rfFAzYM6SNLD1Fkem4+gVHwjhL1wDncpqAFmraPUWAAEDrDODNiYiDYYqQ14sjVLumOHdWHl9rr2Kz5iDGmqUwFQALpAtAgAR9gMHaDVBRD3iSdSfhQnL9FaU6jZjJXsbQN7TAA/lHiQym2F6Vhrup5nOJKi+qpBG4UxeewA+AQRe+Iy1ukxC5xypDxbj9NrKukmZW0Dz1TEXH+U4kFreaKMK5hpxQFEeoxtMzI6u9tie/g77XiTJ1Fo2UBtlErTp0iqMCXcgJSUgMxOzFhIVTMTF58YpZGyGddW+6B4kg9UrqNNlYakLA6lBK2dQIEkbzBmLXxLSbVaJFrfWzTFIYj6Su337gRY9/AMRYtx67rLxEYBsJXy7lzUrFagdrFUYk21ArqAB6TBIn6uo/JkRhoJKrI17x/b9Ui5qy9SgyZUoFSmuoMN6hf9R7WjSI8HCGIc3NQ5LsuAwP7N0h/y0PhXIfdKMtUEXwo8G10+GkaG0UfmOE1TQ9f039L/APJpOnx9URvafOKssG1OJlgf/azgO6XqlHq6exwfLaSM3ZiqTPgHD6lZwxpM9IGGAIBM/pWSJa8xImDj1NG6UxGKlrK3Qna/ud9F0fK8AoUaTI7MaYqKSNjTKwxCMSSx1qCREXjBWtcdtlgTT94F36yN97vqNK0OhXvFMqrUHFBguoWRlNmeNRNjJJ1HaPjfElpogL0L3Ne10moHMHpt0rl/K5bxGjTVyKTmov8AFEX7j3/84DY5LpIjI9tvFHohwD749YRw163UMwBacCcwlNQ4ljTV2s8wQ4GqwnfENtqJO6Oemv0VHyhyhSqslarXQAGRRE63AMdiCokdp2wxEXOqly3GC7Dl0bGn/ty+Ut+dylCo7MqZxgTE0gxQxazAQ21yNzJvvgvbN6EpEYeSMZXOYD0dV+v7L7nfTYEoKh0h1FOGLLInX4AtA7yLYXnNu0+eq2OEsO4utaN6UfDr+NVIRgK3aXuojHstqe0I0Cypo7BtKswUS0AmB5Pgf6YkNCE/EUMrnbrzhnBamac06enUF1dU+QvYHuwweOyaCx8fNHC3M/yQ2W4dUNIsKblQT1BSRYxuLb4l36lED4xFlLhdoYnHgiOOi36k0R3xSnZkzmgMNc0ZwykAJwOV2q0eGwhrcwKLRYM4EHLQayiSjaPFK9NdCV6qqNlWowA+ADAxF8ggvweHdZcxpPUgEqp4JwpswqNmcxTOqyh1OsDwK4IOrrAg6vqjvh2HtKvl89Vw/FXQCRwhYRR1IOl/9enlSMp5fNZWv6T1alSmQCCdRVpnvHSQJtPi2GQ2zVrKY5kjcwCp3yp0T399yYPt79/PxgZdR0VGyUdFI8ZrRKhom3+fYzOk4lztE7msWln/ABaqiGlJgyBqiQe/ew/l8Rimc7Kt62lCOSJlmkrfVMDuCZWZkwZEz8YohklO+XuKrSKlkLbwJBm9r6gdiCTG9++CMdpRXnjM2rVHUytPNjXWC06myFGAZPk9yDJ8dvm5aNkoZCzQahKeK10p/lvVLydLFmMwZ2MsQBqA87XFsXy5VZkliwF7wasldypIUzN2uR2tqPb4222kgea0SOKGxVI/BlpQ6Mmk31FgPab4jtrJtM4Mhkdc0p5v4hkSKYq0lrOAIbUyqAxj6wRqA3g232wvIwX3k/hZsRADkdlB8vsdksyvBKCVCBl8shRoZ8zVci/UNNHUZ6CDeceEbd9UR+PxD/8AM6/8QPumfMWay4oBK1etW19A9LoprqGmAsaWF4+I+ceG9bBDcJGjM0AHfXcrldJ9DNTf9LFbiDYxsdttsAlYd12PD8YwtAfsQrPkrQssCpOogjq2IEdwi3/USDvG1qRg3t90DipZYAdQrw6+/pVdUXxpBXq1DVZqbgKaagCJiZMex8SJ+cOBpOi56eaNhb2VOGxK2cKzGZWolRnR1aUKgdVj9ZWNR86hJsfjF2ts95Jvlja0taPc6eSQ84VykLNMprY01E6gD3bzPmThN7HZtdl0nCsXA1maNpz0LJqvSlJZjMswjb4x5rACnJ8VJI2j9FnwSitSsiNYE3NuwnuL7bd8Eqys6aXJC6t10inl0YGiKWlCCs31ASR1AsGXcHTeBewWAwcv6aWDHBIf73aEnev23B59NfPWOTjFXK1itOIDXVlU/IuW0yOkwTbfCDbba6yZrMUG5+m9n35X12R9fnqiWJelXdu7CroB+EEhQNreMPxyANAyrksRgZe1dlc0C+l/UpTxXO1Krl3P1k1AoIIXX7DYmBJ3MSb4zjuu2wzWRsyt5aX5fjpy6IRTiCEyDaZcE4V+Jdk16SFkWmTIA+BJH74lrbNJXG4jsGB1Xr8+ifcL4dVy1ZUQNVp1FIqdB/LZQZB7rItNpD+wODxgtd5rCxuJZPEXHukHTXcHY/nwrxTI8BZ829ek6aVVabIzNrUqQSTN40rHc3I/ThxrMrr8Fy82NcYhE7qSi6PDPwv/ALWkAYpq7GC0Bn2EiZ1OwnsCD2wMDkE52hki7Rx3J+37AKF5povVzIopT60WS2xYETLTAQAbA3uSfqgVf3joFpYFwhhzvdoT8rr86JBUoFWKspVhuCII+2BLXYWvGZuq2ZTMFD7HFXtzC+abwuJMD6OxThIYWOFHNXRNeHCwrw8EydSiB+DziEW9VDqJjuwY6b7wBhnsBS4j/wBXxoeXFwN/4kVXlWq0ZpMuKdOm3roqkS75chmM94Vge3cbW74YY0UsmV8jnl1CzrVqg/4otNF9OrVVSBpMBh8kEn2/bBi3qkGwkk2Ba0cY4lm1GsVEKPpUHTIOttN9oEEft5jFCK5IzGx7VqFH8WzBd41E3OwMAEmP/wCbj3G18DdujArTk+Hu8emuodzF5Fo7W1Df2uDjzYy7ZeNcyhqvDmpEKdQN/I1HuGYk26SYHtBk4o5haormsKjhW6XMwQ2/m+lYuYJ7AQYtBOIBpWtFf+pq6gAOu+lZF1O12m2wEx498MNdeqXljaRaT53ilSq6lwVkTZpuIPe++nY7mZgSSE3ulmtoGvnz7IXKudaglhq/LlZJ9xtqUj09wBP74mMG16QGj7rqHB8tQoUgYWq0WZzqAFtx7bWtecWdGXIcOJkByvsN8EY5OYVtaU6lJVACFRqJNoB1LEzBk9iIM3CWFp7yfGQasO/zxUPzFzBUpVtFGjSo6QBGhXZPaTKjzYd/N8Ckcbq1s4LAskj7SSzfoD880OnPOb06XdHHbVSpnTGxHTv8zgNvBsFabMDhAbLD6E/ukVdVqSf1G8k7k3wPO5p1Wo6DDyspgo8lr4JxL8PVl1ZgOwYqQ3ZhBEkSYnzhoVuuaxMb3tLNj4/b1V/k+Io6pWd6dRwpNRA3Smq4DMZJaCR07mfEYO2S205c/LA6Nxa0EC9DzPl4c/BeZnM0aNOtf06mnSzLpLAh9MrTYwVPgXKtMjtV8vTRGhgkle0O7wvT25n5queZ2utRtS0xTsAVUkie5EnpBMnSLDthZdRDGWCib+fNUOTjwV3Gl9QJDBwYKmQfBG2PF1IXZNeDm2T6rz5VFP01VJ06dUEm66SbneIv7ftbK925SThho/0Wfl+ynUzxYktcm8/OIdHWychxttohBVASTgoIWbIHOcTSfhcI2uuyhZU1kgSBJAk7D3OJUEhoJVplOX0GlaVbTU1SuYR1XTI+kp6sT/hJ23P04v2fK/VYE3EHOsvb3a/SQT6g5fv7c1UNnKiVBTNYpTGk67DU0AHbsTMA2E7bQ8Gc1zDg1wLg2yeXQfOiU8RzdIs9LLEh6jdcC5M3E97/ANcXaaNc0KWB2QPk2Gyzo8XqkqjMCAYeB1SsjSZFhIn3juMEFE7JHsSQSD5JVxqs1Ok+Zo5ZA71Craaeq5vqaZgG5taY2wB7Oz25rXwpE7WxyPNAaWfoFDcTTMWq11ILm0gKTH9wRA94AN/fAiCdVuYeWJv9uM7fN0FqnFaTmYEJnwd9RWmLsxCqPJJgC/k4FIw3YC08DjYooj2hqtVccQ5P4lpVWVqqAdIFUMF9gC1vsMAMZ5gqkHHOF2XNIaTv3aJ9QFlwrknNqwd3XKgbsaizH+FSQfEEgHF2MeNW6JbG8a4dM0sA7Q9K09zt5gJlzNmcv0UqVTWQIlRF4A3FhJnbDokPNcqyNwcXHTwSJeIVBT0qSVM/Emw7yDeO+w+0lxpXLBaF/DepUOptCm5JEgC/m5JknTv1ESLHAyF6qCt+A5nLZZNUVPTc2quAAYBNoBAXpJA9r7ziLsJeRjn9EbzLVp1FCqNTNdHC3X7/APV2+PfF2g14KmHY6/uoz/hhYECSoiRYyzWOq+pjEKCCT4M3wPISmrFKf4jkhKqDI6WOpiJEAAwR/eFyq/SRviapDcsqHAqx1VPRcgjpPUO4Nv4RYzfeSPOCHNuqsDbpb6fDVAgCLgXEagd7RMSCP2F5nHg6hSMIrNqiyVZSIjqMeReIn/Lb9PvJuxxtWkja5tJtR4cGy9Sk50LVGnU36SdjE3gwftg2I77aS2EzQSh41o35rnfFuVc1lydVJmTtUpgshHkMBb4MHGWe7oV18OMgnHddR6HQ+yVUcq7zoVmi50gmB5MbYjOE04Bv6jS0xGLXa9lLdQt9fLKyid8Da8g6JqbCskjGb9SX1aTJY7H+eDh4cseXDuiPeXpYkySSTuTufvjxUsAA0XhxCutbnFggPJKzeiShxTOA5Gdh3OgNIVKEb4MXrPZhg0ar4r4xCsWgbLIDFCSrgBOcAXRLPL09VRF0s0sBpWSxk7AC5J7YkBAmdlaTdac10DgiJSFVRlq9OiNTE1wFVjYgAlAZBUQJ1X7xhiItuly+Mc9+Vxe0u0Hd1Pjz8deSD4/xI5hkVdP7BY9iSYJvG/8AMxg5akGMEIJKV8Z4JUoFSlRKkjUDTb9+3t58+Ix5rS05ggOxbZ2kOFIOtxjM1ioI06OmQCAI2BknaP6YMSSNErDDG1+W91aVM4a1CeuoVUMwFmdl2EIVB32IJMecVIppKMYWxvDLDQdLO3nra5vxzjNeqgp1FVVU7AOIPjSWKg+8TgIeXbraZgY4HZ2G78v2SUHHqTIcQisk+l1a/SwNjBtvB7GO+IBIKuYhIwtPMK64TzCtCkwOaq5hmPSil00jfqqMLXGwk/E4u6cMF/qPisaLgkuKmy5QwDc6G/ID+EZTzdIoKjigZPSn5tWqSe2lngG5EkgeJnC8k4O/stOPguIY8x1oP8jQbXt9r8UwznBKZURTNKqANaA6oBmAd9Jg/TJ8dsMRRhzLqlmSOAkytNjkdvgQXDeE1K7soEaAJM2vP28/aft57e7ZVHyhj8q0VeHCi7eqGkTbsRGmZ3Bg3N+8ixOF0QGwinz3qZenljU00w4ICpqaNJIAcHqjydJPebnFi0IIvNaOXiqtRikBCiAZBkSQSTsAT1GxsTY4uDorGgbKCzFfXIUsAdQBYN0GSJ1eZUrBgEt3nqlBJQOcoO7p0Kx6WsRuzEgxEmG7T3nvAkNOYKzXDmr/AIBnvV/LqL6b9XTECBIsTvtJg9/jFHNO6UcwN1BsJXxjgoNRgjIdR6lDgMO06Se0i3ckROPE6J6KfuC/nqpv1ny9b1TTMqSxWLyDBOm0AjSdpkGYvjwsahXd3xSsDn6WboglhTqkf8stpJJ2BYKYPuA3xiM9AhCa3szR28v5H3CQrls7SYmnlaygknVSziaTJ91I7+BgRlfzatHs8G9us3uw/ujq3MmYRWptmBRqgA6cyqodPlXWUqA3Hm22LNeznofFAPDwQHMGdvVtkeo3HzVcp4hW9WtUYRDOzSBAMmdu07x74G4jUhdVh2Oytj6ABbzTBA9sL2tzsw4C+SV8RQgydsHiIquaw+Ise11u2QyvghCSa8Fe6sQrFyZcK4BXzKlqSjTMamMA+Y84u1hOqQxGPiYcou+qANI0yVMyLHAybWjGMjd7taK7Ys1BndpogTWwbKsrtyF76xx7IF7t3KiU4TpdgDa91MrAruDIxZppBmjLrarjIZ6m9RVqVxVLLqJdFVEWBIgFrgbGZF5uLGY/vam1zU2HlYwkMy8tzZP0+bIvinDKS6TSZddPd5uTOoQIi1ryDb9mWgnVZTpS4EPG/JJ1aoUO5VT4G7GTYXuZM+fM4NR2WXK4By2cP4uEVsuFDCo3UG1EASCxVRB1AT3AMffE1qK0Kh0RrtCdPlLLiOdTJ0W1q7hiPWpiCiFgdJCmHWSNOrVa3c4l7cteKHE5+Jfy02J5qd5l5h9emtKkzekOogs+/wAE+I7fHeVHGjS6jBYTLH2jh3vwpnEJtbqZxUhMRFWvInDslUBOYWs9QtpVadgBbuLk3+IxVzMzUpPi8RFiAIaArcp7xHjGWyLFaaLRe4IQerWXzNRjop/AkjuL4o0MvqrTHGYpoMjrb46D2A18/qmnLXC6tQEmjVTXfVVq0yZ36lEOv7SJ2wds2WxSyZHRA2JA4jkAfvsm7inlFKrLu46iB1HYALfpEFrn/TEi5dOizsTM7tM5CSV8tWq9VZRAMLBvH+IHcTEgjt7nFZI8qfgxDJhTUDmMuFIa7XnUTEXuQSJm03mOqPajTqiluiVUs2R0xJBVgLaQVhgd9ixAttr2IE4K0BJyvpfGqEWmbB1F4IAOnTrBJErKgGQIKntvi1ITZbW56oS4CBgSbWJBb7yTG5EklhtJx66RWEuRP/H6p6DUIP0h4nSY06h3iZ87neLSHDmrGFu4HotHDsqXo1kqgVKxM062qmUA0gGeqZDdU7wQNgVwPs3HxUl1OFbdNVYcKb0UBYhmAAZyB1HudrXwcMtDkBk0Cm+L82xmqtGuCKSwEIUFkOkGSpsymZ7EWg2jCMj6kI5LewnDO0wbXxnvc7Oh1+h+i8yvMiVQVFYUyp/WdAcCYIYk6R1Homdt9hIewnXRDm4TNGQavy1o+X5UxzbxNa1QBXLhARqjckyYO5A8n+kYHI/MfJbfDsM+CI59CeXRIMu8Nfvgb9QnsM8MkoplnsvVp01qMhCMSFNt1AJBEyDDA3iZwMMPNMvx0eYtabI+fjkqWty9Qr+ilKoAHDEs0nUs09Jg/SQKvV/TBTFRBaeVrCZxmQtkGIbYFCtND3r+2im+DcrCpLs8U50jeAY1Es0HQumbkbjwDJ8Oe0bZSPGH/wBDKGR8xf1qh1NpDxXLem7rDqskprUqxWTpJBHcD95xI0K82TtYbJF1rW181TcA44lGktOrSeUJKxAPVc77T7XIOKiXLoQiHBOmHaRkajX0SLiGYarUaowuxn4wLMtCODI0NHJA1kxZrkGZhpLaiXw0DosORhDl6CMU1VxlpUdI4XIXVRlEUmxQtTsT9aTzgHHKVEPTdANdjUVQWAsSs3IEgWAwWLQLE4th3zyBzDtyO3mqPglOvm8vWqVLUjIpiJKxbUGN2kkXk/SdrSeOQrnsdDFh5WtZq7n434fN+a8oZkrSNKguoOF01XfqBI1CABEGNt+qbRhkPshw5LFxGFIcRJ12HmvKFWlFJqaqXDkSwClnWQQomSNQgz2IOJMrXKhw0rQc21eenj6KV5r4xTpZr8Rl6zPqfTVy9QAiIvsxAUiBpIBnzcDw21V4YLZkLarYqVOcFWq7BFRWMhEEKvwNhgUjQAuh4c5wGQm1gd8VCafusqeKuV4ynPL3EKtB29KoyahB0mP/AKPuL4FKSG6LQwcEc0uWRoPmsTTapUAW7FgFHlicDjNUmMeGFr3O0aBSvKeVzeWqUwL1NRDKv0lSbP1HUWMXkCI2FiXnZnN0Xz6B0Rcb0Hj9k14klSuwHq0yNNlRwdZXc2JkSbDtHucRDo6xsr4kxsjIO/lsllSs9DaSPEd9vmcNnKRqk8JMGutan4klVYB7/wC/9+2FmwDNutp2IYG2ieC8Pl7EHVMhr6fNveALeMWlGUWFhyzZ3ZStnEuClohQoMkvAXTB1RA3v7zJjzj0JDt7QXSdmeqSZrKEWWZgieqDPxa1/wBt8WkivZaeHkGXVLM9l6gINtIEksJUbwSBfcA77H2wsWuCYLxyVny5wpGCuKjMNiNO/wB49rHwfjDLXAbLNmxTgSKWjmvidMP6KZiklVN1bUBMWBYLpHaxM/B2E6UbA0VpYWGYx9oGGjz0+12gOLcN/wCIBXQhc2EjSSunMKNirjp1RYXuB2jC8sd94LQ4fxD+jOR/6L9Wny6KKq5epTf06qMjDswIP8/64Vdoutws7Z/0EELAUyWCgSSYA8k4gaosha2ydgqzgWQShUajmUJ9SkepQrK1OrpUMG3DK2394xbBoxqWFc3xKZ0jGzwnRrhobBBF37jfw1TPIcLrGn6NUK6qQaFYyaZsQhBB6hErBuOgECLWgabIdyQcdioTUkRon9TefU306+55qgyXCqYqMzJopKyvSI8MAXHjS2lY8aAO2LuZrQ8VnMkPZZy7X/L0uvUa35pNw3h+W0VcsmYhaiEF36NTMNAEfv8Av+9o4RHGW79VTieOmxU7Z3MqtgNdBqkfEeB5mtxH81CEov0LIIYKdUwDOlj1t3vp8ARdut2ytGY/6YMjO/6vt/A9ytPPmRNNlOlVALIAZ1MZLFr/AFJ4iwmMAn1dfJb3BnAMLbs6HwHKvA9b33UkcBWyaWDxiQgvAQlWjOCh1JCXDhyGOVOC9okjg3Kt4pwlqRLaClMuyqGPV0+RAN4P+7mjgtTCTCQZbs0Ca2QS2xQrQbYWJGJCGRraPocarppC1CAo0iyyB4BItibKWfhYHXbd9ee/ujzzURWUimooqyutPSDpK0/TEH233wQFZsnD2lh1t5FX62lmc5gfVqphUUVvXUQLMZ7+Lkx7+wxYIbsGwM11OXKVN8Vzj1qrVahBdzJMRPbYfGG2rIexrO63ZasmYYYrJsmMGakTKnk2aTsMLGUN0WzHgJJSXHQI3h3DXqMqgRqnQzSFYjsGiJsTH904sGufslp8bBg9H61vSbpy7VVPVsg0BiKgKtcSwg/wnpkkXwN8ZpGwfGIXS00Udr38v3VdyVx8JSSlRy4M2aqkatZidUifPfaLDF4Yg5Y3Gg7tXZneIvavBB8ayFetWLVJWgx+lW/MzX7GaVHybSL3LAg4ObRuyyG5YWXu76N/c/6Uvxfm403jKhAQNJqhQQIsFpLGkKosGIJIjaJM3pojQ4MvFzX5fv4+Cq+A558xRoh/zXqJOoCJI1EzExGnSTG+wuBi2bu6rOmiEcpLdACkVDgtarmHCSihiTI6RA02bYSR4m5j281pu9kR+Ia1gvVV3BTQyTNUzVYKAsBSY3IEkzHaw7nETuttIEdvdYC3c3cTpGlSrUGDUwSjaTcFo0Agm0wReIJ8xikTsgNorIQ9+qD4WPWPSuoDc2IHf437jx3jDANi1OI/t80dxfMUKdIrXC6TAg73tvuN+2I21QY3Pf8Ao3RHKWat6I1hYlPpHSZXaNwQLi1h8YDMzKQQvA5nHNvzUZ/aXy5WVjmQjHSAKsX1KtlqiBEaQA4H0kDsZwBwzHMt/h+PDG9i70/I99lI8vcfegwuSkyV8H+JfDf12Nsess15LRkiZiW/+7r+D4Lq/GuaFOVZalMPTenCE3DsZgqfvNrrHtekwaBe4OyV4Th5P6gZDRB18Bzv7eKh+Bcs1MzTeqlQIykFNVlaDf8AM/Qw3FvHnAGxkiwt/G8RbDKGPFg7/wCuYVXwXhdapSPquK2hjrsSymBIDhpaQbt7EMCIgzG605ZGJnjB/tjLY9CPI6CunqK1sRy1Kr1BwhqeoKZkAAmTAO0/zwcuAXmQCWPQi6q/RGNzE3pmnOpSSVmRAN9O9x4/ywLtBdqRgN/qmHCMpSrU1iEqGX6TeACPF58fGDl/+SycRh5I3kbjbUJnlkq1MwJVRTg9QADER9JO9zgWfVGEUcUGht3zVRue5fVa1Wrm3erobUxZYUidtIJdh7LAAG8YW7MC3PK3WY1z4mxYdobYodb89AD52T5qc5ozVLM1A9FHVYiXAWb7BVJEDYX2gdhgUkzSbaFo8NwMrGFsjhfgT9zzKQ1KMYgOtNSQZTS3ZTJtUYKilmPYft9hfc49qdAqPMcbczzQTJuV8yP/AIve7KN77Eg4II5OiV/rsL/y+hVLzXlEM1EoatVMEVNcaApidBJk2vtv3JODzVdpHhjn2GF9U46VvfjXz2Uh6ZwC10ZjKFzFTTgrG2kMTL2aGGZnBciQGJzL4tjwCkvWeSz4o1FcqHAmxjuCJuCJEzfxgjG62kMW/PGWA0sMpkDnK1QpopIAXMnpQdh23P8AvthlovZYeInELRmsnbxK9bh5o1CjwTAII7g/O3xgE1hbHCHslGakY9XYAbkD5nthRrbK6HEYnJForrh1VaKIlNJqOSPRLEC4Km7gFRKkk21bmJu80BrbXz+Vr8VMXPOnWv2+BG5fiRqxRrK/VKOGpgqp3Chj2IBAHud8UBDzVJo4TsR2kZGmo1/H3UFzBrp1W/MqFmBWodBphoJUgAWZYj/ZwErdwuV7B3RQ1Gt/6K+zHNTejUQqTUqLoNRnmFNmCrptqFpJNjgzXkilny4FjZA69Abrx5c+XkgeU+Grmc1SpurGmWmpp3CLcmew7T72vGKmxorzyBsLnDfl5rtPD+DlEap6aoPopUwpHp0hBgi++nUT7iRM4mxYAXLzWLJPn5qQ4pxE5dqZG9SqtILJuXbqaJBMIIvJBK+Dg5cc1KscIe03yF/RLq3pvUaq5So4kgFZVqerQA82M6rESDDRMX8aKuMzRlFgfnf56JjkOF6alRSKYY9RpJOhQx1QCQJYMbmPgXBxVwDW1zV2TbHl1+bLKrzS2VzQyI0ojKB6gWWDuJQwSRpuqx7kz2xGYZh0TBwzZoTMf1DlyofL+iJrA1qX5p1kdQOghgDI1RYqJRrETHYHa2a90nQY/u6LTwyo9GnTroUL0lag+tlCMrlSjki0AjSLCS42BnFXgaAnRFbHncQL1o6DXoR+fRbU5nzFKoBWroARqCtpG0ggsWABPSbE7ExfHg1jdHfdWOGdILYCff7Uudc0ZlK+bqVaSBFaJC7Fo6mA9zf3Mnvhd7m8l0XD8LMyMCQ6rXlkjCbyuowzcoFqo4Vn6lGn6Zypcf8ANmGBjbUDpOmJjWIsQMVDqFUlsVBHK/OJK5cvbfXyKuOF1vy6VTrpaydSGxtaSTJZo/Ud7SN8PsotBP1XNyROdI5jadXMfNB4cuqAztE1KgNZmaLagBPfzaSD3tJGBPOtBaOHiMLSRXl8108NVv41wyj+E9QKadUm6mAYMgSosDAkgW3xU6N1Q2SS9tku29eXvvvp7Kf5dp1GrQh6wDN4Ow/fefvt4mMG7V8RIAzvbKx4fVqiqqlmVSbjz/vzi41OqTk7Ix5gNVu49nQ7mgMu7QBrqQCNLT0yQR9r7G2IIB32QcK3K3tM4Gug8Rz0pS/N+XQ5UsNZZNP1BxpuAdKkKoEN2WLDwMCmDS2xyWtw2d7cRRIo3sRr57m9OZ6rn2+FV0m6d8pZxadRgWCsywjGLG/c7Ezv8+wwfDuAdqsfi8TnRggWBuFTnOhbfiiPiqot2saRO3cm++H8zf8Akudyk69n9D//AEp/mnjBqM6B3PXcAkIQBC9B6lcfSRMdOFXd46rewERia14A29fHXYg7jnqkP4sxivZhan9bJSVZysThuNgCwMZO5xpBo5BwUgFZzHlp1W18xioYjOxOlInI5bV1NtgcsmU0E/gcIJgXv2RdNmy7CpSMTYgiQRMwR3uMeimPND4lwqNzRWy+zLPVc1HJLWHiI7AdhirprOqLhuGthYAzSltoosdRM4A5zuS2IIoa/uG1e8IzlKvS0AgMBqYnSDqJsqKLsNOqP5yTYkUx2csDH8PED+1j2Ommulbk8ta/GyaV61OktRg7AaCwRrrKwAxgS0EnaY3EwcXMgASLInyFra5gWND5arm3F80a1QtqdhAA16ZHmdIAN5vF7YFnXQQ4QRtqh6X+Umr0JwVj6SeIwzjsrTkXi9DL0ShdaLklqjkSzQekLYyAD9I7j3wRr2XblhYvBTufoLHL+enmn/BeaXY66mapmid1ZQKlrCwJPY7WlpJjA+1YDZP7qx4JNLbWsN9Rt7nT8pbWoLmc7lRTOpaCvXc/UFZohZFidQSY7sfGLiUOdol8RgJcNA90gq6Avw3/ACsuDUF1Zhmlqi1adHRBaBTXWTb+Ko7TP8PnBW3mKy5LpvSiffT7L3lxHq8XzSIRUpIhvAA6yh0lgA25ZdM2g+IxSRxqkUMb2LTsfmvRT39q+RalmqdZT0vTEMJ+umSCJjsNJ++IabTeEPdLU258yiVKFSp6gFSiQRB/5iVCoZTtJnS3tcdxi7280vgpMsgFaH7hNf7OM/S/AkVipBZqZVhIYAABTfaGA+I+cCLSWhN4lpbPbfAqK5v4bRy+aanQaUgMATJQtcoT3j3vBE3wBwyGl0OCldNCHPGv38UoQ4qU83Qoqm2AuCfidYXTuUOZk9Aiu6FhCqpgHUJ6gou0iNhuDbBWyiqJXP8AEOHv7T+201vfLyJ5Vrudkc9BqzI9JgYM+gFhgP4tJ6u4Jkd5ODgB1G9PFAinGFDg5v8A5bjy6L3N8OKkFjY+e3vNx/pgbhbtEzFie3YK0KB4k/5cOTMW/faP8thAxVxsaqY43Ndp8+dUp5W4glBz6iyNxYSCNo79+9+nF4zpqgY2IyfpKe5M2QU20opsQNt5MTvcE/GCNYSlpn6HOLKM5j4wlKhTerUd9TkKwUaQyrfWF3BB2v5i04h8gYdRulsJhnyyuDABQ1HPflahc7zajpWQUSusMFYMAINhqTSe1/qO33wB01gilvR8Ne1zHF22/wDBv8KYp4WK3o17UXEA8lMjLFoNhgwWa4arZTr4bLEvHiQRS2g4odEw0ghPMryXXqLrgDvBnbzYGRtcSL9oOCDNSypMXh+0ynX583pIc3w+JBBBG4No+2KtlNp6XBMczM1J6qwcNg2Fz8rMrk54Y0pGE5hTl0vDCHQV0RJPnAVoGgNV9lRfHnmgvYVuYkrLMx23xVhRMSG7BZadAEbn+WPZrKkxCNgb1WLrtJmP5e2PWq9kG6LZk8m1VwixJnef0gsdgTsDtiQbQpXCNpe7b9zSZ5zlOuHCousMgcGy7kiDqIGqVMKCSbYuWuBpItx0LmlztKNdfXS9Nd1t5K4PRrtUWqAWlNOrVEMSpiCLyV37TtgkNPNJDizpoMrmba36C/3WvJcE9apXFFgEWpoSQSW1swTbtCkk+3fC5bnOi1GYv+mgZ2g1Is+FAX9ToqTg2VrZIOiprDtd1psxhTERutmMATJN9rkaMm4WRj3sxuU2BXIkDfoduXh4KB5qQvmK9UBk1uSVPSfuPPti7J+8bRX8Ia3DtLSDQ+UsuSM8Mu9QO7U0cDqAJErMAgdoY37fc4YEjNisPF8Nne0OY26+yw5s4/61Knl1dqgUh2dp+rSVgAj3JJAAJ2Hc2sVolsPhXseXOFcqU5VzVRlCs7lVsFLEgRtAJgY9umQxrTYGqKyHFKtMFUqOqt9QViAfsMDcCNk3Fkc4ZgDWyJoU2chVBZjYACST8YX50tfOA3MdAjqPCnK65XT6ZqzJ2BKkSBGqRtipur9VDcSwOyne69f2XuYyzUm0Oulh2+ffY4EbWnDIx7czTYVNy5zEU9OgyxTk6igJdp2FhMTvFzjzX0QP9pXF4EHNMDrWl7fOl6KpRymiqqGmUcaBWIUndVHUdSgz9JJJntGGW0W3t5rnppc2aPQ2Ncv120NdaC38SzOYVA1UdS7mADPyLRc+2GHim2FTh87O0yg908lny/xChWdPVgNqOloMHpgg9hdlN8LudoCVpYgOMbhFqBuPXf6FTvFuHK1d9HSCxgRYD4Av8e+CCO1S8kQLjyVTk+Fj0RQJWdUCpMag36TJs48dxtsYI2mlYz5XF/agHy+clLVuYMv6rUSjeiG0kMsjosCZY9wTdDHthR+JZsRot7D8JxLmCQHvVdg9fQfdKudeH0U9M0ggmboIDKYKtuRNyDEX8xgMhZYLVoYBsxDu0vTryOtjqppRgRK02CllUqiIxAaVeSYZaC25allyoNRqoa86dEb+5nbB25a1WPL22c5QK9Umo4fcsyCkfk6wV0YzAYExvYzY+cDKddbmEDoum0CahWoKvSYi8CNo0kEQCu9iwO95BrG9rAZ3LYW6/Ofr4gKG43XR6rlPpJtAAHnso8x5tvhO9V1mHjcIQ1+/r+SVPZ2hhiJ6ysbhuYW3hKESe2KYhwOiY4RG9tuOyuuU+A0qqNVqwVHvMSQLgHpP1fVb4jFYmXqgcW4g9jhHHv8APptsjM3y5SKM1EmVt9JuVAUKCBoMtBZuxPi+KSx8wm+HY6RpDZOfj43euu2w6eKj8zQMyO2AtdWhW7PAT3mrS1Zu67d8Wyt6pczyHdu3NOeB8vPmVZg0G4SACCwGrSSWGmdhAN/HezW5gaSONx39MW5tQd9eV1e2tc9llmuCvQoU80tSTqWdIj0yZIOqdwwKmQCDAxBbQBVYscyaV0Dm6Ud+fp4jUb2Fc8u51KyLVqqhYAVFJAkExqj4YOY8acNMt9LncW10TyxhIGx/HuK9bQvL/KmZyxaVVg1RCpBnpTUwYkfSDItv7YDEwsJtP43ikOIaBdUDfmaFDxGqOzXCUyNNa2lU1NcA7sAypuTsGY/9PknFmta02EozEPxbzFd0OfTQn7ALOqlQszOxkECN4UArAAPUxlm99QH6DFmkgklVDmABrB/vfU9Nh6E81zTj/EvXqlvTFNQNCp4AJNz3aSZ/kMKOOY2uqwkIgiyk5r1J+ctEtD9sVpMh4qlpNBJmMXzupKnDwZrpC53IAiVH2wWOYg0UljOGtc3PGPRLVpEHbDBeCFiMhe06hWv9nlNWramFgQshhMNOoKpUlmI2iNu84rGzvWhcTxOWIN9efLx5BVfE+KuK3pUy6hWHq6UU6UgkHUQBqYmdtyfEYeaK0C55rgW53a9Nef7JRzaiNlvWOpHkMVOkyR0Cf1AlSpi4HYXMJ4iEA2Ft8L4g5smTcdfr5aa+fVTXCc+aLLVgE3sfBEfY33GEryv7q618Ymw/9znsqWnx6lXb8VmGLVKZVaNAGY+kBhP1tMteNv8ACBcVeY78gseWJ8bewhADSCXO99D0HL4bsspTevqpsSKIRSQfqVFvJbeTpNr2E2kS652lLn3ZYyHN3s/PRecPr5NmqLScxLB4lQPSgvJt0/SSfpOKuMbh5J/BDFNBLx0I572B69Oaxo0qE1q5qeopKtSYEgwdRaQYBurfa+Ije3cHQrz+2cRGW0RYI9q+49VP5jmen61XL1KXSlUpqkn/AJZgOR36tVo2YdxcE+IGbZaPDOHzyR9qH61defLw0rXr9MOeOE0kRqyVAHLQy76msTMHpaCGJ+lrsI+nC8kbQc1rVwWLmyCDLpVg9B+RenVuxvdRNOoYg4FlG4WkyV4FFYPUxcBCfLSP4Bw9K7stSoKYCyCSu/vqYW8xJuLYIxgdpdLNxuKkhaHNbfv+Afroqqpw6gTJyaE2utdVBgROk1UP7os7xfBuyB/x+qx24yYDSU+rb/8A1P3KjzytWFZ6VIiroCliLfWpcCJPYHvGHXg3SVw+LZkEj9Lv6GkNmcnUpGKiMh/vKRMePP2wuQtuKVjx3CD5Lyie0/bA3JyHe1vnFE5a+alIviM1KXQB41XypAgYgus2VZsYY3KFW8B4ojZc0HYAgCCxgQG1HpEahpUTuTp7b4NHIBoVz2PwT2zCVo+VXpqneY4nTyyNdNZ1qFEj+G3pyNAkXN+0bYmdzQNELh8cuIlDTdaWffnrenJc6NbTV09icLZRltdWZnR4nJyK3s/VpiZt84HXRMyTMa4tdsqGmlXh4X1KKVaNUq8arEpNgw2YTsQex98Xa8xu7yxsRDHxBlYdxa5tj0PgeRVplzlr1a1Nvzk1aYtVkRDLOnVaJ7wDJAEOZWuFjnuuPkbiYnCMH9Jq+n5r7a6boiadagyUKSUjAXp6lA8AgDxHbz3xIFDRS3NHMHSku5+K+o8SOWy+hnLNsB8/5RNseF7lWe1sstgUFu/EZfNoiVtljuRBjt/THi0ckNplgeTGd/qvc5TTMU6z0/Spu8aKlRLFktqYHYmPBi0gxGKvDqoIsTjC9ofZA3API8h89eajOE8JTKMalWuDUhodP03hipeL3guYAuBJOBxxhnedutXGYx2JaI4203oefSwPt68lN81cRoVSvo6mIsWKBZEefqck3JYAzO84rI5p2TWAinjBz7dLv+B6Kf1YHS0My2JUPYYqQOaMyRx2C+ZvIGPDwK851aOas+E5r8PWFRIE9JaCSgJEsBtI9wfjDEUuuq57i3DRKwmM+NKzyuZy9Yipq0Iwh1DbsICFpYmBrAJMECfeHnYpgFlc1h+FYgnJV9PqTy8FP88cWFRBSpljB6yX1ToJCwQBqXTBv3AjbCxxAkK1mcHfhznd/q/sp/L1NSX7YVeKcuiw8vaQ0eSK4NxVstWWqqhivY/5Hse0+5xdpo2k8VH27Cy0+4fzu65ipWqUydWrSqkDSGBAUmJKi3xBtfBRLQIP+lly8KJa1rTXXx8UVy9ljT4ZmquoA6bCb6daBv5KRHecALCYyB8paPbthxkZdsPvRr7hZ8F5npfhGpvqZgOkEfqTqpkN4DAAg9p84reVuV242Rn4Yzz9rCKB39f1fkhI+cc7R/ECpQYksIqSLEr0hwe+tQGI3BnzALIxkhtqT4fNisH3ZBXT54LGlnmrKC7FiogSZgDt/vxhKRtGl12Aex7CQACVtz/BqyURXKEUz3t37xvGLxscRZGiTxWKha/sw7vdFMV81fDbY7Cwp8XTkz4LWyzaxmHZbdBU9/j021fEr84gxtH6jSHJjpaAiAPW/wDY/K6Dk+MBkU0XqCnEKFy6EQLb6PIwUSRVy9llPw783fAv/t/KcNwxdK/hyekutaoxhitNdI2WfqA22BMTOHi081zTMWRYd6Dko/jfD6uZzhyymEpKGaIMMwLCPp1ErHgC/wBwvbmOi3eH4xsMXaOGrj9B7/yp3P5NqFVqTXKmP5T/AEOFXCjS6zCy9pGJBzXtFJucBcaWtDGHDMVmxxQIzvBeY8qrXUGJCHIFhSEEYl2oQoxleCvOIPFSfEYswd2lXHOqex4Kn5V49lUSouYW7b/lBtQAtDyGpwZMrB2M2x4NDbzC0ljnvxLmuboR4++lEGx1VJleLUGZGavVNFzp0vTWoKhBiCx0nvHWjRNjucFjZe5sHqsbGvlPciaGlvMEtPtZHsRfMJ3x2iHWm/0olgiiFABtAG22DNaB3ErHISzMdXHcnc+aFrc2habaBDoYgiQwO8jYmZ7jFiGjVCbgXlwvY/RLuG505uoAw+o2Ha8H+hH74CJr0CfGCZHGXE3SZZ3JmmTTCAA/Q0nr/ivINOO1jNz7Y8HE6KvYgtD2nXmOnTzvzXlKnUen6YJGmIvt+q2CgCqQO0ax+ZwS/mvl6vmMujZcAxAqrKidAOlpPiTIG5YHtYeIYdA350+eKNgsdHFM4Sn/AKnz3H29qSPhfItWwrkU2YEooh2aL9mCgR3LT7HCfZPd4BdC3icDGZmtzdTsB9CT7eql89ldLEdwYP2wNp5LUniaQHN2KI4XlDUdEG7EKPvihsmgiNLYYi93IWm3MfLgoAMr611FCYiGF/8Afxi72mPmlcNiBizlc2jV+inc2qqAIuceYXFFxTYomhtalY5YgT5x54JVcM5jL6oM1bmcGy6aLNM3fOZfb7Wx7bdQRYpuiyytPqviJHaK+Ei/ud5G18qDtgDJCAtSfBtee6hc1TEYIw62kMVG3LS8yVVQIOJla4mwowU0TGFjkNxKsDEdsFhaRukeJTsfQbyWGSzxTFpIsyFguIGEqiz3NzPl/S9NQSmgveSo7R8DHmZg3Kq4ktkfns1d14qNqm+GGjRZUptyq/7PM9mVqvSy0FnWSGaEhAbsAJaNVgIM/fHrds0A+aTxEcZAdISAOm6uvxtc3bMODFwHqMPsSV/oI2vufW7nQ+eSHmiGzb9B/P3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686800" cy="125272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B) Suspect/probable/confirmed COVID patients having emergent surgery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9154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Evaluate the indication of operation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2) Plan secure patient transport to theatre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3) Plan patient flow through theatre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4)Remove unnecessary items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5)Plan whether intubation will occur in a negative pressure room or whether theatre can be converted to negative pressure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6) Extra staff member  for control infection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7) Dedicated PPE buddy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8) Airborne precautions PPE</a:t>
            </a:r>
          </a:p>
          <a:p>
            <a:pPr>
              <a:lnSpc>
                <a:spcPct val="150000"/>
              </a:lnSpc>
              <a:buNone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9) Intubation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precautions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5448"/>
            <a:ext cx="8686800" cy="1252728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B) Suspect/probable/confirmed COVID patients having emergent surgery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1"/>
            <a:ext cx="8915400" cy="4876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10)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Intra-operative: Lung protective ventilation strategies / Forced air warming blankets???</a:t>
            </a:r>
          </a:p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11)Extubation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: in theatre, minimize coughing </a:t>
            </a:r>
          </a:p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12)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Recover in theatre if possible </a:t>
            </a:r>
          </a:p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13)Plan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secured patient transport from theatre</a:t>
            </a:r>
          </a:p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14)Maintain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airborne precautions for staff entering theatre for at least 30mins or  according to local guidance, depending on the number of air changes per hour</a:t>
            </a:r>
          </a:p>
          <a:p>
            <a:pPr>
              <a:lnSpc>
                <a:spcPct val="150000"/>
              </a:lnSpc>
              <a:buNone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15)Terminal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clean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Operation in patients in </a:t>
            </a:r>
            <a:r>
              <a:rPr lang="en-US" dirty="0" err="1" smtClean="0"/>
              <a:t>covid</a:t>
            </a:r>
            <a:r>
              <a:rPr lang="en-US" dirty="0" smtClean="0"/>
              <a:t> incubation period.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34 patients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Elective surgeries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during the incubation period of COVID-19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All developed COVID-19 pneumonia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shortly after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surgery</a:t>
            </a: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44.1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%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patients needed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intensive care postoperatively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mortality rate was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20.5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%</a:t>
            </a:r>
          </a:p>
          <a:p>
            <a:r>
              <a:rPr lang="en-US" sz="2000" dirty="0" smtClean="0"/>
              <a:t>Probable </a:t>
            </a:r>
            <a:r>
              <a:rPr lang="en-US" sz="2000" dirty="0" smtClean="0"/>
              <a:t>lowering of </a:t>
            </a:r>
            <a:r>
              <a:rPr lang="en-US" sz="2000" dirty="0" smtClean="0"/>
              <a:t>cell-mediated immunity </a:t>
            </a:r>
            <a:r>
              <a:rPr lang="en-US" sz="2000" dirty="0" smtClean="0"/>
              <a:t>after surgery which is vital for defense </a:t>
            </a:r>
            <a:r>
              <a:rPr lang="en-US" sz="2000" dirty="0" smtClean="0"/>
              <a:t>against viral infections </a:t>
            </a:r>
            <a:r>
              <a:rPr lang="en-US" sz="2000" b="1" dirty="0" smtClean="0"/>
              <a:t>is </a:t>
            </a:r>
            <a:r>
              <a:rPr lang="en-US" sz="2000" b="1" dirty="0" smtClean="0"/>
              <a:t>the </a:t>
            </a:r>
            <a:r>
              <a:rPr lang="en-US" sz="2000" b="1" dirty="0" smtClean="0"/>
              <a:t>cause</a:t>
            </a:r>
          </a:p>
          <a:p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200" i="1" dirty="0" smtClean="0"/>
              <a:t>Lei S, Jiang F, Su W, Chen C, Chen J, Mei W, Zhan LY, </a:t>
            </a:r>
            <a:r>
              <a:rPr lang="en-US" sz="1200" i="1" dirty="0" err="1" smtClean="0"/>
              <a:t>Jia</a:t>
            </a:r>
            <a:r>
              <a:rPr lang="en-US" sz="1200" i="1" dirty="0" smtClean="0"/>
              <a:t> Y, Zhang L, Liu </a:t>
            </a:r>
            <a:r>
              <a:rPr lang="en-US" sz="1200" i="1" dirty="0" err="1" smtClean="0"/>
              <a:t>D,Xia</a:t>
            </a:r>
            <a:r>
              <a:rPr lang="en-US" sz="1200" i="1" dirty="0" smtClean="0"/>
              <a:t> </a:t>
            </a:r>
            <a:r>
              <a:rPr lang="en-US" sz="1200" i="1" dirty="0" smtClean="0"/>
              <a:t>ZY, Xia Z. </a:t>
            </a:r>
            <a:r>
              <a:rPr lang="en-US" sz="1200" i="1" dirty="0" smtClean="0"/>
              <a:t>Clinical characteristics </a:t>
            </a:r>
            <a:r>
              <a:rPr lang="en-US" sz="1200" i="1" dirty="0" smtClean="0"/>
              <a:t>and outcomes of patients </a:t>
            </a:r>
            <a:r>
              <a:rPr lang="en-US" sz="1200" i="1" dirty="0" smtClean="0"/>
              <a:t>undergoing surgeries </a:t>
            </a:r>
            <a:r>
              <a:rPr lang="en-US" sz="1200" i="1" dirty="0" smtClean="0"/>
              <a:t>during the incubation period of COVID-19 </a:t>
            </a:r>
            <a:r>
              <a:rPr lang="en-US" sz="1200" i="1" dirty="0" smtClean="0"/>
              <a:t>infection. </a:t>
            </a:r>
            <a:r>
              <a:rPr lang="en-US" sz="1200" i="1" dirty="0" err="1" smtClean="0"/>
              <a:t>EClinicalMedicine</a:t>
            </a:r>
            <a:r>
              <a:rPr lang="en-US" sz="1200" i="1" dirty="0" smtClean="0"/>
              <a:t>. 2020;21:100331</a:t>
            </a:r>
            <a:endParaRPr lang="en-US" sz="1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458200" cy="46256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negative pressure :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anteroom and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induction room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The positive pressures: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scrub area and the main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operating room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25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air exchange cycles per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hour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main Operating room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Airflow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minimizing the risk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infection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Operating rooms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positive pressure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prevent intraoperative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contamination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high-efficiency particulate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air (HEPA)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filters effective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+ High-frequency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air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exchanges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Zones of the operation theatre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53000" contrast="18000"/>
          </a:blip>
          <a:srcRect/>
          <a:stretch>
            <a:fillRect/>
          </a:stretch>
        </p:blipFill>
        <p:spPr bwMode="auto">
          <a:xfrm>
            <a:off x="304800" y="2362200"/>
            <a:ext cx="85308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 cleaning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 route between triage </a:t>
            </a:r>
            <a:r>
              <a:rPr lang="en-US" dirty="0" smtClean="0"/>
              <a:t>to induction room, OR and </a:t>
            </a:r>
            <a:r>
              <a:rPr lang="en-US" dirty="0" smtClean="0"/>
              <a:t>then to recovery rooms </a:t>
            </a:r>
            <a:r>
              <a:rPr lang="en-US" dirty="0" smtClean="0"/>
              <a:t>should be frequently cleaned and </a:t>
            </a:r>
            <a:r>
              <a:rPr lang="en-US" dirty="0" smtClean="0"/>
              <a:t>disinfected.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surgeon and the theatre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Corona OR should be different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In </a:t>
            </a:r>
            <a:r>
              <a:rPr lang="en-US" sz="2000" dirty="0" smtClean="0"/>
              <a:t>Zone 1 </a:t>
            </a:r>
            <a:r>
              <a:rPr lang="en-US" sz="2000" dirty="0" smtClean="0"/>
              <a:t>: a </a:t>
            </a:r>
            <a:r>
              <a:rPr lang="en-US" sz="2000" dirty="0" smtClean="0"/>
              <a:t>disposable surgical scrub suit, surgical boots, </a:t>
            </a:r>
            <a:r>
              <a:rPr lang="en-US" sz="2000" dirty="0" smtClean="0"/>
              <a:t>waterproof boot </a:t>
            </a:r>
            <a:r>
              <a:rPr lang="en-US" sz="2000" dirty="0" smtClean="0"/>
              <a:t>and a waterproof apron should be donned.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err="1" smtClean="0"/>
              <a:t>Surgicalhand</a:t>
            </a:r>
            <a:r>
              <a:rPr lang="en-US" sz="2000" dirty="0" smtClean="0"/>
              <a:t> </a:t>
            </a:r>
            <a:r>
              <a:rPr lang="en-US" sz="2000" dirty="0" smtClean="0"/>
              <a:t>preparation </a:t>
            </a:r>
            <a:r>
              <a:rPr lang="en-US" sz="2000" dirty="0" smtClean="0"/>
              <a:t>with </a:t>
            </a:r>
            <a:r>
              <a:rPr lang="en-US" sz="2000" dirty="0" smtClean="0"/>
              <a:t>water </a:t>
            </a:r>
            <a:r>
              <a:rPr lang="en-US" sz="2000" dirty="0" smtClean="0"/>
              <a:t>and </a:t>
            </a:r>
            <a:r>
              <a:rPr lang="en-US" sz="2000" dirty="0" err="1" smtClean="0"/>
              <a:t>chlorhexidine</a:t>
            </a:r>
            <a:r>
              <a:rPr lang="en-US" sz="2000" dirty="0" smtClean="0"/>
              <a:t> </a:t>
            </a:r>
            <a:r>
              <a:rPr lang="en-US" sz="2000" dirty="0" err="1" smtClean="0"/>
              <a:t>gluconate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 smtClean="0"/>
              <a:t>surgeon </a:t>
            </a:r>
            <a:r>
              <a:rPr lang="en-US" sz="2000" dirty="0" smtClean="0"/>
              <a:t> use either </a:t>
            </a:r>
            <a:r>
              <a:rPr lang="en-US" sz="2000" dirty="0" smtClean="0"/>
              <a:t>N95 or FFP 2 </a:t>
            </a:r>
            <a:r>
              <a:rPr lang="en-US" sz="2000" dirty="0" smtClean="0"/>
              <a:t>mask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Powered </a:t>
            </a:r>
            <a:r>
              <a:rPr lang="en-US" sz="2000" dirty="0" err="1" smtClean="0"/>
              <a:t>airpurifying</a:t>
            </a:r>
            <a:r>
              <a:rPr lang="en-US" sz="2000" dirty="0" smtClean="0"/>
              <a:t> respirators </a:t>
            </a:r>
            <a:r>
              <a:rPr lang="en-US" sz="2000" dirty="0" smtClean="0"/>
              <a:t>[PAPR] </a:t>
            </a:r>
            <a:r>
              <a:rPr lang="en-US" sz="2000" dirty="0" smtClean="0"/>
              <a:t>for longer operations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Double </a:t>
            </a:r>
            <a:r>
              <a:rPr lang="en-US" sz="2000" dirty="0" smtClean="0"/>
              <a:t>surgical masks </a:t>
            </a:r>
            <a:r>
              <a:rPr lang="en-US" sz="2000" dirty="0" smtClean="0"/>
              <a:t>: avoided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Eye protection </a:t>
            </a:r>
            <a:r>
              <a:rPr lang="en-US" sz="2000" dirty="0" smtClean="0"/>
              <a:t>equipment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Full </a:t>
            </a:r>
            <a:r>
              <a:rPr lang="en-US" sz="2000" dirty="0" smtClean="0"/>
              <a:t>face shield </a:t>
            </a:r>
            <a:r>
              <a:rPr lang="en-US" sz="2000" dirty="0" smtClean="0"/>
              <a:t>or goggles</a:t>
            </a:r>
            <a:endParaRPr 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surgeon and the theatre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2560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 zone 2 </a:t>
            </a:r>
            <a:r>
              <a:rPr lang="en-US" sz="2000" dirty="0" smtClean="0"/>
              <a:t>:a </a:t>
            </a:r>
            <a:r>
              <a:rPr lang="en-US" sz="2000" dirty="0" smtClean="0"/>
              <a:t>surgical spacesuit or the </a:t>
            </a:r>
            <a:r>
              <a:rPr lang="en-US" sz="2000" dirty="0" smtClean="0"/>
              <a:t>second layer </a:t>
            </a:r>
            <a:r>
              <a:rPr lang="en-US" sz="2000" dirty="0" smtClean="0"/>
              <a:t>of sterile protective garments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An </a:t>
            </a:r>
            <a:r>
              <a:rPr lang="en-US" sz="2000" dirty="0" smtClean="0"/>
              <a:t>aqueous </a:t>
            </a:r>
            <a:r>
              <a:rPr lang="en-US" sz="2000" dirty="0" smtClean="0"/>
              <a:t>alcohol  solution </a:t>
            </a:r>
            <a:r>
              <a:rPr lang="en-US" sz="2000" dirty="0" smtClean="0"/>
              <a:t>is used for scrubbing.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The </a:t>
            </a:r>
            <a:r>
              <a:rPr lang="en-US" sz="2000" dirty="0" smtClean="0"/>
              <a:t>first pair of </a:t>
            </a:r>
            <a:r>
              <a:rPr lang="en-US" sz="2000" dirty="0" smtClean="0"/>
              <a:t>gloves then  a </a:t>
            </a:r>
            <a:r>
              <a:rPr lang="en-US" sz="2000" dirty="0" smtClean="0"/>
              <a:t>sterile </a:t>
            </a:r>
            <a:r>
              <a:rPr lang="en-US" sz="2000" dirty="0" smtClean="0"/>
              <a:t>surgical scrub </a:t>
            </a:r>
            <a:r>
              <a:rPr lang="en-US" sz="2000" dirty="0" smtClean="0"/>
              <a:t>suit and second pair of gloves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Surgical gowns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Surgical caps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surgical </a:t>
            </a:r>
            <a:r>
              <a:rPr lang="en-US" sz="2000" dirty="0" smtClean="0"/>
              <a:t>hood with ties should </a:t>
            </a:r>
            <a:r>
              <a:rPr lang="en-US" sz="2000" dirty="0" smtClean="0"/>
              <a:t>for </a:t>
            </a:r>
            <a:r>
              <a:rPr lang="en-US" sz="2000" dirty="0" smtClean="0"/>
              <a:t>the head and the neck for </a:t>
            </a:r>
            <a:r>
              <a:rPr lang="en-US" sz="2000" dirty="0" smtClean="0"/>
              <a:t>aerosol-generating procedures 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Shoes </a:t>
            </a:r>
            <a:r>
              <a:rPr lang="en-US" sz="2000" dirty="0" smtClean="0"/>
              <a:t>or booties </a:t>
            </a:r>
            <a:r>
              <a:rPr lang="en-US" sz="2000" dirty="0" smtClean="0"/>
              <a:t>fluid </a:t>
            </a:r>
            <a:r>
              <a:rPr lang="en-US" sz="2000" dirty="0" smtClean="0"/>
              <a:t>resistant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double </a:t>
            </a:r>
            <a:r>
              <a:rPr lang="en-US" sz="2000" dirty="0" smtClean="0"/>
              <a:t>high cuffed surgical </a:t>
            </a:r>
            <a:r>
              <a:rPr lang="en-US" sz="2000" dirty="0" smtClean="0"/>
              <a:t>gloves</a:t>
            </a:r>
            <a:endParaRPr lang="en-US" sz="2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surgeon and the theatre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7800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After the surgery the staff exits through zone 4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zone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5 the scrub suit is removed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bathing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Strict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frequent screening of the segregated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OR staff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mandatory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Members of the segregated 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exposed staff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should immediately report any signs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illness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must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 taken off duty immediately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All contact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events between patients and staff must be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recorded so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that contact tracing and infection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control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Anesthesia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686800" cy="4625609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most experienced </a:t>
            </a:r>
            <a:r>
              <a:rPr lang="en-US" sz="2000" dirty="0" smtClean="0"/>
              <a:t>anesthesiologist </a:t>
            </a:r>
            <a:r>
              <a:rPr lang="en-US" sz="2000" dirty="0" smtClean="0"/>
              <a:t>should </a:t>
            </a:r>
            <a:r>
              <a:rPr lang="en-US" sz="2000" dirty="0" smtClean="0"/>
              <a:t>intubate the </a:t>
            </a:r>
            <a:r>
              <a:rPr lang="en-US" sz="2000" dirty="0" smtClean="0"/>
              <a:t>patients. </a:t>
            </a:r>
            <a:endParaRPr lang="en-US" sz="2000" dirty="0" smtClean="0"/>
          </a:p>
          <a:p>
            <a:r>
              <a:rPr lang="en-US" sz="2000" dirty="0" smtClean="0"/>
              <a:t>the same anesthesia </a:t>
            </a:r>
            <a:r>
              <a:rPr lang="en-US" sz="2000" dirty="0" smtClean="0"/>
              <a:t>machine for COVID cases. </a:t>
            </a:r>
            <a:endParaRPr lang="en-US" sz="2000" dirty="0" smtClean="0"/>
          </a:p>
          <a:p>
            <a:r>
              <a:rPr lang="en-US" sz="2000" dirty="0" smtClean="0"/>
              <a:t>A </a:t>
            </a:r>
            <a:r>
              <a:rPr lang="en-US" sz="2000" dirty="0" smtClean="0"/>
              <a:t>heat and </a:t>
            </a:r>
            <a:r>
              <a:rPr lang="en-US" sz="2000" dirty="0" smtClean="0"/>
              <a:t>moisture exchanger </a:t>
            </a:r>
            <a:r>
              <a:rPr lang="en-US" sz="2000" dirty="0" smtClean="0"/>
              <a:t>(HME) filter is used on the </a:t>
            </a:r>
            <a:r>
              <a:rPr lang="en-US" sz="2000" dirty="0" smtClean="0"/>
              <a:t>expiratory limb </a:t>
            </a:r>
            <a:r>
              <a:rPr lang="en-US" sz="2000" dirty="0" smtClean="0"/>
              <a:t>of the circuit. </a:t>
            </a:r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 smtClean="0"/>
              <a:t>soda-lime and filters are </a:t>
            </a:r>
            <a:r>
              <a:rPr lang="en-US" sz="2000" dirty="0" smtClean="0"/>
              <a:t>exchanged after </a:t>
            </a:r>
            <a:r>
              <a:rPr lang="en-US" sz="2000" dirty="0" smtClean="0"/>
              <a:t>each case. </a:t>
            </a:r>
            <a:endParaRPr lang="en-US" sz="2000" dirty="0" smtClean="0"/>
          </a:p>
          <a:p>
            <a:r>
              <a:rPr lang="en-US" sz="2000" dirty="0" smtClean="0"/>
              <a:t>Disposable </a:t>
            </a:r>
            <a:r>
              <a:rPr lang="en-US" sz="2000" dirty="0" smtClean="0"/>
              <a:t>airway equipment </a:t>
            </a:r>
            <a:r>
              <a:rPr lang="en-US" sz="2000" dirty="0" smtClean="0"/>
              <a:t>is to </a:t>
            </a:r>
            <a:r>
              <a:rPr lang="en-US" sz="2000" dirty="0" smtClean="0"/>
              <a:t>be used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dirty="0" smtClean="0"/>
              <a:t>The airway should be secured with </a:t>
            </a:r>
            <a:r>
              <a:rPr lang="en-US" sz="2000" dirty="0" smtClean="0"/>
              <a:t>the method </a:t>
            </a:r>
            <a:r>
              <a:rPr lang="en-US" sz="2000" dirty="0" smtClean="0"/>
              <a:t>which has the highest chance of first-time </a:t>
            </a:r>
            <a:r>
              <a:rPr lang="en-US" sz="2000" dirty="0" smtClean="0"/>
              <a:t>success especially </a:t>
            </a:r>
            <a:r>
              <a:rPr lang="en-US" sz="2000" dirty="0" smtClean="0"/>
              <a:t>video-laryngoscope [20]. </a:t>
            </a:r>
            <a:endParaRPr lang="en-US" sz="2000" dirty="0" smtClean="0"/>
          </a:p>
          <a:p>
            <a:r>
              <a:rPr lang="en-US" sz="2000" dirty="0" smtClean="0"/>
              <a:t>Airway </a:t>
            </a:r>
            <a:r>
              <a:rPr lang="en-US" sz="2000" dirty="0" smtClean="0"/>
              <a:t>manipulation</a:t>
            </a:r>
            <a:r>
              <a:rPr lang="en-US" sz="2000" dirty="0" smtClean="0"/>
              <a:t>, face </a:t>
            </a:r>
            <a:r>
              <a:rPr lang="en-US" sz="2000" dirty="0" smtClean="0"/>
              <a:t>mask ventilation, and open airway </a:t>
            </a:r>
            <a:r>
              <a:rPr lang="en-US" sz="2000" dirty="0" smtClean="0"/>
              <a:t>suction </a:t>
            </a:r>
            <a:r>
              <a:rPr lang="en-US" sz="2000" dirty="0" smtClean="0"/>
              <a:t>should be minimized. </a:t>
            </a:r>
            <a:endParaRPr lang="en-US" sz="2000" dirty="0" smtClean="0"/>
          </a:p>
          <a:p>
            <a:r>
              <a:rPr lang="en-US" sz="2000" dirty="0" smtClean="0"/>
              <a:t>Bag </a:t>
            </a:r>
            <a:r>
              <a:rPr lang="en-US" sz="2000" dirty="0" smtClean="0"/>
              <a:t>mask ventilation should </a:t>
            </a:r>
            <a:r>
              <a:rPr lang="en-US" sz="2000" dirty="0" smtClean="0"/>
              <a:t>be avoided</a:t>
            </a: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178" name="AutoShape 2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0" name="AutoShape 4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2" name="AutoShape 6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769938"/>
            <a:ext cx="2857500" cy="16097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84" name="AutoShape 8" descr="Listings of WHO's response to COVID-1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0186" name="Picture 10" descr="https://encrypted-tbn0.gstatic.com/images?q=tbn%3AANd9GcTVqOm-684lReWd0Nm3AioUCOoWw5xlNEaCBA&amp;usqp=CA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438400"/>
            <a:ext cx="2933700" cy="1600200"/>
          </a:xfrm>
          <a:prstGeom prst="rect">
            <a:avLst/>
          </a:prstGeom>
          <a:noFill/>
        </p:spPr>
      </p:pic>
      <p:sp>
        <p:nvSpPr>
          <p:cNvPr id="50188" name="AutoShape 12" descr="data:image/jpeg;base64,/9j/4AAQSkZJRgABAQAAAQABAAD/2wCEAAkGBxMSEhUTExMVFhUXGB0XGBgYFxodHRgdGB4fGB8dHxgfHSggGB8lHRgdITEhJSorLi4uGCAzODMtNygtLisBCgoKDg0OGxAQGyslICYtLy0tLS0vLS8vLS0tLS0tLS8tLS0tLS0tLS0tLS0tLy0tLS0vLS0tLS0vLS0tLS0tLf/AABEIALcBEwMBEQACEQEDEQH/xAAbAAADAAMBAQAAAAAAAAAAAAAEBQYCAwcBAP/EAD8QAAIBAgQFAwIEAwYFBAMAAAECEQMhAAQSMQUGIkFRE2FxMoEUI0KRUqGxB2JywdHwFTOCkuEWJEPxU2Oy/8QAGwEAAgMBAQEAAAAAAAAAAAAAAwQBAgUGAAf/xAA7EQABBAAEAwcDAwQCAQMFAAABAAIDEQQSITEFQVETImFxgZHwobHBMtHhFCNC8VJyghVi4iSSosLS/9oADAMBAAIRAxEAPwCR4bxCrRcNRMPsOkNftAIN/GFGvc39JX0TF4eOZlSbedfbkq7h/wDZxW1etnqwpoTqcBtdViTcTcSSd5b4wZkDnmiufl42yPu4UWdhyH+vZMOM5sFfQUGnQoKWNFDARRHVWe8uTYJuS0EjfDeSKNtcktA/FB3bWC92ziLs9GjoOZ2AGi3U8nSqBPy/TZqa1Au/S4lZ947fGDR5CwUKSxmxRkJldYBI6ajdUfAKXp5ZtdhrOkjwACfnYgHycCkrNoqyuL5gOdJV+BABZ6oLzMAR5s0CJO/yNt8XDOZTDp7OVjdPm3zZLMzp2JG9jaf9ja3jE5Aise7kEdwrNU6ZUx3vE97XHfvf2xJYHDRJ4lkjtVR8eyYFEqKlNXEFQzQDH6SSfBtPgYpE6isku72YqQ5ers1QmuPTpprLk+FkzI3EDfvJjbBHSBoJPJO9gZWVEbJqvVH/AI1cw8qaTUSenTDMRE/TurAwdJFwQBcjFDiGlvcNocfC5YH/AN2wR6D35g9fXYFK6fH8pTrmiCpRvrIE05MdjswiZuJO4wr24zV9eS6J/DjPh87m6jbr/I8N/ND87ckZUpUrCvWWoiFlV6pqLC/p6pdZiB1G8WxMhOUuJ26rKwMZMjWgCidaFeumn0Uzy1wZKoJdyqLbpEsTvt8f7GFo4jKSSusxWLOFaI4hZ8Vo4/w0ZerpBJUiVJ3j39/2vOKSMyOyo+DxPbx5jvzSxjilJguWlxOLhLyNDkJVoYO1yzJcPRsLTQzBpVFcqr6TOlgCp9iCCD9wcGZXRZWLY8tIshXPBeP1c5mV9JvRpga67VCpUE2CSYULYRYGxsYu42RxcMu3Nc1NhmxsOfU7D9/NVuU4muVqVAgBKlmYuSUCiCYAgLE7yYmYO2IkZegTkGNEkYbNtsK3/lCcR4vSiojwXplCzuBEVIK6T5IkTa42g3vG5o0cl8a98pb2ejdaH3v5slPNvMYoV1qK1RMwmlalI3puALt/dB2G8gjbCkzLOYHXotLhMhZGY3tGQ7HmD4ffzULxzior1GqaFTUZ0oAAO1gLf+cCZHlJK25sSHRBlk1zO6S4aWRuVup0cUL0wzDk6r57YkaqJLZotam+L1ohNNuXQOAcmmrRFV3gEi21rEiSJ19URG47zOBdkXI44q1jsjR/vl6ePihOL8AqZYAsLGBPbUQTAM9QAH1Wwu5pbutzB4tk4pu/48enkhclmnpsCrlO2obgGxxWhuE863NyuFjoV0PLZ2llMumitUqUYghWWXdm1QEUnQQAf1d+/YwcIwOa590UuLnOZoDvEHQVW5q/b2TjM5ZmYMw/L0am9Q6SsWjy37YLmzHbReidGyMtH6rrTW/2WvP5KjXqaKRMRqLwVA9iDGkj3vcYvHRCzHyywtzP9t0tTIInSG1AEiT6ik3PbVggBGlqDOXalvtS5qrEEEGCDII7EYxAu7eLFFU2R5qKa6pas9dkKqGYGmrGBrEntuFjsL4aOKOU72fZZEnCg/LGA0MBs6akdP5tG8vcDrmmtXMlhlmYMlItfMuTKiP4Sblj2uN5A4onP0P6UPHYuFjyyEDtAKLq/QOfr4D16IzhvFlr5xwKkQJqVKYBeoZChKQaQiCQNUSQO04YDzI7KzQdefp4LNkhMUIzN8gdhzt1bk+wVXW5kpVSaFNSHCHSIkyAWB36pgn3++LAE7IH9IYiHyHSxf5QSLSRG9WrTBSzlmgCbXY9JvbfDI0FuKWxOKJeGxNNHbxQPEOEI6k02lokabnt2B6h/vviJGXsUXC40g98aLdyvkkRC9QnXJYKTeAYnTvEmBbscRGCBqvcRnc52VmyQZ4mrrrVSKjtK039R1CkGB07kKWE9iR72u2IafAk58QGf22aDnoL9/T5zdcBSmjNl2ElV0dX01BAUwTYeSOwJx7E7oOCleWl4Ol34jopHNU63C83s3oOd4kVKc3HjWo+4N9jfLAMTvmoXW9qzHwa/qH0P7Fbuds5laiKU0PV1SKqESykX9QDvt9XVb5wSfsnfp3+boHDG4ljjmBDeh5Hw/jRIc1xmtVprTd5VY7CTAgam3aB58DxgLnucMpK14cLFG4yNGp+nkOSx4VxapQYlCIbcESDFxjzXOZq1TPh456D+S8z2des5dyJNrCAANgBgbiXGymoYWRMyM2WmnlneNKM0tpEA3Y3ifMdsSAShySMZdkDn6IOtKmCCN9/ax/nggCUMtnQrwm2PAK7jYQOaTB2FZWKjtCUq7oTpZlnfSSJi/b3vhkHosZ7Af1C03ocartSFLWQOsMwJ1OHgEM36rKB8ADFXvLQr4Xh8cj8xHpyFdFv4tx2vmKjEtpDIqMFsGCEkT5gsftAxBksWiQ8OZHJl3rmgOLZqpVbXVdnbaSe3j2GPNdZ1R5IGQsysFBaOF8OqZiqtKmJZiBfYSQsnwJYSe2DNbmNBZ00zYm5nbJnleXm0LUvUIqlKtJASyBZmTsCdLCP8O84gglthVZiW9oWnTTQnY2nnGuXaakeg29SlRCGZLOgYtN4EkWv9W/bAJAAdOtLSwWLLmd8ci6x0Bqkk5i4C2WKAtqLCTCkaT4v/QwYgwARgo7uhQWyf1NkCkuyuXhgSNiDvG3v2xV0lBNRYMuXYFf1adIU2YrDhghlogC9RySynfsb2sBBWuzDQrLjgED3F4HLfb2HP4UBzU1OnltHTrJAWEAgEISNJv8AouY3+RAZ6qua1eGuc/EZuXPXz/f2UPhZdMjuE5sUqtOoy61RtWmYv2P7wftjwq1SaIyRFgNEirVknOC1xNaENJZABALnwoAgQNQ/7bb4JntY7uGvh7seuY+3n9PqtOc4/RaitQMVZMwrqnTq0KAjLEzcM7Tt2mb4sXXR8UI4GVrywi7aRetXdg7cqA/Cn83zDUZ2ZD0kkrrC6o7Axa22JMjgaCag4bF2Yzb86OiXDJVGuqMRvYHuY+97Yzha3JZI2OokIciLHHlIKoxzhUNMq+pqvpmijTCoCNJaP4gBb3Mz2w1257MiuVLCk4W0zgR0G3mPU868rQfLfC3qZmklJC7FgWAMDQCNRLfpEd/jvAwswuLgAtXiAiw2HLn71p58lec0ZRVqJQpRNYrlwwJLCmB+ZdpIApiN9nJ+X5XkMDG8zXpzXI4Y9pmmlP6bdX/u/wAdBpqdfSlzz+0niJNVKQst6zAd2qElZHtTiP8AG3nBJDm06fn+EvhWGNxf/wCI8hv7n7BX/wDZ9TqVKeVZ/relUIIH6FOhZ7XEfYDFgTkspOdzTI9rToKvzOq2c2ZNlp1QCQwQuhEzKMKoibm6+2ImGZlj5SLgZsrxm1F0fUVr7qcoMK1TK1mYilV1K5P0g1VII9orUlv5I84u2TRr/Q+v8hAnhOd8bRZG3U0dP/xJRfGfQoZnLZj6ayuBWCgdVMWnSPpOiwBuRG0YSxcjRIHDfn5fPddJwbh8smGkjruEd3/t589fZPOZeJCpQqFlT0GpnSCR1MNQWPkxBHcGNsXc5oYSdRWiBBgXCZrWk5wdfAaX/IPXXdcnrppXCTDZXXTsDIja1UhbFjul4mksFrZSokkAAkkwAO5OIJRAytSjMvkz6wpVAVM3Uq8mBOmFBYTtIBiZxIbZooGJnDIi9hB8bHvqQNP4XQ+JU8vl0L+mjNZ9OqBqAKqFF+tZglb9N/bUETBrS4tmImmOXMa266bm/A+KT8Y4OlekdApBqakwCwUGoNQIcgCZBBDMqiSYOKywiraFfD4t8cneJN8+ZrTby5gE8lzqcKUukzLVV2xLd0GXZUGd4llDkwg0ginpVAvXr3LFo2m+/c94xoBzOyobrjjBOMUXHrvelKQptGxwE6rZjdl1BTHJUe+F5DRpbOChsZit1DIGvWSipALHfwBcmO8CT9sXgGZJ8VkbC26tVXCOB1qatSqpTH4eprWrTYE9crrMG6MLXI+lZEiC7GxxI+n8/hcni5W6uFkEag/j5zTPhGfpCs7+mA2r1HcH6yGAFRUOzkXPkye+GRGG2kZM7mt15fBabV/TPp06dJawowwqX1LpH1W+ohRaZi3jAzE094hHZiJGXbiL+v7LXxzgbZitRKt/7Zoq6G31kmQzbRBAABuCQImQs6JxdrstDCY+OKN3/La/Dw8fngoXmooMw2jREbIwMEEgyRabdu2nvOASAZtNl0nDZT2IzXfihMpxOrTsjkC9rEXBBsQR3P8ALwMVGickiZIbcFnUzVSs2qo7MYAknYC32sMUcU1hIGtNNFLOMDWjQC8JxIUE0sNeLUg9qtlKm1RgiiWNgP8AzsB7nbEgIcszWtLnbLPNcLr02KNScERsNQuJEMsgggzY4udN0mzExvbma7T2XTVz1KnanRBQFgrKpIJsdKqCWSbXEAlfk4KGtbpSyDHJL3nya6aE8upJ0P3Ufzlk1WprTZur6Xvq6rubGNgBFgMIzsyPW3wuYyR5enly0238z1UswIM4oNRSbcHNdmCd8B5oqZXXoJXWACQBqEeJEdz94M2xaL+260HHBmLa0PG3W6+id1ueEgABnYo6mrUAlfUKyoVSbQgE7/1LXbNJBI2/KwTw2QWRQFjujnV1qfE/NlF82Zhc1mGqpIXSiibE6FCzE2mNvEYl0oLiQoh4fI2MB51sn3NrpnJdZspw+kVKtV9N36mMUkJLz7AKs27kjvcjNWWdt1kywt/qC3xA05nZBZ7nsoqs7U61TUGCpsq3szf9o+xJAnFO2AbQ1K0GcLt5q2iqs8/Ie/v4Ibl/ieUPDhQqxJLq+w9MHrDSfe4gG49sDhbceVx0V8dbMZ20TaNAjxOx/nwUdw+t0CfOEZG95dngMRcAJR9KlUdZVHZbkQCQexIHfa8eMVEbjsER+Oga7vOAKWZypNsEjbW6VxcokprV6uPFXboFto1ihDLZgQQfBFwcRWqsT3SCLtZ0eKOK4q1GczZivSSsRAiIsALRg7XG7J1WNioLjMbQPC9Rf1V5ms4ldaVVSpdNkYBlVXAveCxAZWveT98aUbmuAtcgWPhLmkGjzGmo+FAcZ4suXospdGcfSNH/ADNYswmzqCm4uA3eRj0z25aCphI5JJRppz8K+35P05xqwhS63OKQtetgzGLPnxHJCk4OBSQJtEZZhEHA3g7hOYdzKyuRuWbTacBe29Vp4Z/Z921Rcq8HrVqvqZetTSqtgrCemJLCxuI8djfBIgS00aWXxWeOOVplaS2uXwKup5xqCorMqVoYMKVlgDplSPJm/k+caEEfcpy5fHSCWQuivLpvv4pfkeGDNV2aq5UubsANKdwx6rTZQIMz2IvLia0XgTG0UtHBcxUy+YimAwDQbfUqmbHcA4CJCHVyWjJhmTQhztDX1VXw6lSr1qko5dqbIf4YYaZ3EGDHax+MEOraWPMHw1Vb2p3O8KqZVatGjl6RmmVd5vaRpAWWMiD1EiSPGASUB3RyWvg5O1e18rzvoPn4ChqS4TJXbRMtFIsYGdk5GKK2YhGXxGJUEWFr0YtaCY0fwOslOuhqR6ZlX1CRDCL28wZ9tjti7DqkOIQudCQ3cahdW4c9c01NN8lojp+k2+RM/PfBc3X59VzcjcOHHMH36qLynM+XcS+oVIBazKQy2hStouLnfRstsediWhtlNQ8NxJf2Y2vw+t/BfNI+ZONLWqNonSGOm5NjtbZbWsB7yZJQeXSOzFdLhI48JFkGrqF6fnn8rSgky1JxBajNkBWLjEhVeAtNcFVnFmamktiA6OMvQ9KprGCublSUcomGiITiNYJ6YqOE20yYg3j49sWvSr0QOwb2mehfVDEnEBHcTzXhWceVCzMReyd5Cmj6BIABAMzETeYgxhQgh3eW+0MfhiItwNl0mlUdToRF0dIIi5sIJaCCToIAIBBAk2trgUNAuEyMcSXk3r5e2nX+FAcwZZEruEiO0bR22VQOmLCfk4zJKDjS6/ANJhBdv88Tz/0gIwNP0vseXkblOBV8wJpUmb479rTufYYuzMToLSmLlgYO+4A9Eq9SrRZlDPTYGGElSCpBgjsQVH3GDN0WdJGx4sgEJfmaxtJJgACTMAWA+BgrWpKVzWbBdF4dyzSellylCm4qU1bWxqEsW06phxpIkwBEdz5bZCwgLlZuJTB7rcRR20XP+ZOGChm61BDqCPpEX/6fcgnT8jFNASAtGCR8sTZHcwvRyxnNej8PU1QSbCAAJOpphTHYkHE69FT+piq8wS2tQZDDKV+e/wDrjyKx4OoK2ZcMxgYG+mp3DiSV1NKruUagpll9Z0qv0hgUFMKBPUWVoPYfOPQvbemiDxbCz9nmcA5o87VfwpKFQ/n6Z0AU3T/5dUzqIBDARIIIjaBbD5c4aBcu2M6kXodui1KsFgiyAY0gzaf9O8998BNgkLV7IEAlBcIrDK5h/VQhhYDup+bTue98BbvqnJmF8AyFUnBnJYqQhDrouxVmBm8gG8QT84ZykC1h4iRt+I+iVUOL5RPy6VemqEGADIKi46nMhtrMQZG3bAXOHVakUUz+85pJ+dOXlag8qkjGe7Rd9hmhwW6MQj0iuF5P1qqU5jUYnx3/AMsS0WaQcRL2UZf0TfmLg9KlSFSiXsYYMN52INx/9+bYI6MAWs7C46V8hZJXhSV8E4VUzTlKZQECSXYKL2Ak/qJ2HzioYTsmMTj2Ydoc+/QX8pPqXC8saRy1ULTzPc9XqI/8JRoWopG2gk7ETi4Da6FZEmKxL5e1j1Z6ZSOtjY+frSC/9CZs/T6LDswqoJ+zEMPuBiDpyTQ4hDzzD0P4sKbyn5hJ/n5wo8Fui2sJ/wDUEu+qL9AAbYCXFaXYMa3QIGpTvbB2nRZMsZD9FhU6dziw1Q5P7ZolEZXItmT6SEAm5LGAANzi0TTnS3EJ2twxvwWnifDvwz+nqVgQCGXZgfGDPYQ7VIYSeN0fcFdUNSpFthgZcBunY4XymmBFJw47sfsMDdNyCeZwx36pT6BbqdKmbaY98UzOGpTDIMO/uZaWGTTTUK+xGLP1FoeDZ2c7mI+lzBmaY0rUIA2sJF53jz/U4u17q3WfLgYDISWoEPNyZPvgdLRjIqgvicRSsXL0YilcLoHLtWhWpJULNqoKiVKZNgFkK4/ukkT4Iv2l/DFrgBzC5DiMD4sQT/ysg/g+I+y84/w4rmHrrlDWeox0s4V6I6YEr7FBffriBAk4hGe97WTJjHdk2IPoActD81+i5/znkFp52siqqAFTpXZSyhiB7Se1htgcmVriG7JzhuefDtc82ddfUq65QZ6SZKm193AuYDtqX99Qjfv4w3h9YxfiVj8QgY58jm+A9tCozgOTqtnsu9VGVnrLVJdSNWlvUY33FicIMuwt2XshhnhpGgrT2CveE5KnVFeoxKtUcqbkToHjZtwPB0+ww8DpdLmMQ7KWtGwCB45lMszNSqk1vSAdhLKqFxpQGGkFrsVBGymYtitBxpVjfI2nDS9PnkgBynQZxSoU3VyQNYYustuNO+kGLjsTJJADDmgtordbPCuJvieS+iOm31U9w7P/AIRzUKK5W0GIkHsYPiPgnCcZ72i6nHRdphnC6VpyxnjVLvqbMs2ify9NNNRJ007GCoMWkmQD7aDHVzXCyQHT/Hfz9fP2TdOEPRrGolRNZYkU5WV8KQftPwY848AX3SaOJaWBjwaHNAV+FGtWetWpsVLuu4Blek3/AExaDtbvi7A0jyVZsRkiDGHkPrqlvN/GfR01VplnLBS5hdI0h1K2P1wZP9xgPOLOlygCkhhcE6V5BOnT6a7bKZ4y2VemlSioWo5l1EiNw0rJAuAREWY3PZWQtOy6bhkU8bi2T9I2QuVOE3hdZhXUKW3FUws6VQqQymCLgjtjyq5ocMp2RHE+K1q4AqPIXYQAP5e1sXzE7pRuFihssG6w4TxZsuSRTpvMGKgYgFZgjSwM3Pti7SW7JXE4ZswAJI8vH0KvuXTXzyBnp0IM6Eqw6Ejwry6Dt0v32viziX7j1WW6KLCHul3Ky3Qj1Gh9W+qaJx6pT6GytBSpIK6doPwfnEgILsKCbbI4hcmyFLQom04z3nM5dvgYuwiGbmtrVl84o5pOqZM7NrWiuwF8WY20riHtYLQ7OTuMEAAST5C8ahfU8+9FlemYO1xM+QR4waLR1jdZ+PaJIww7FC8R4g9Z9dQyYgACAAOwHbBnEuNlZ0UTYW5WI/gzDR7zhKew5dRwctMJ62jajgC+BNAK05JGsFuWK0weoYtRKoyNhOcLBAPUnvi1lCa1nbFw3QmZWGOLs2SGJblkK2cOyxq1FQGJ7+ABJP2AJxbKSaCVkmELC88lS8V5cprlBmaHrQrBagqqBZrBwQIAmBpMnqGJkhLGhwKTwHE3TS9nIALFivDkfTW9EZW5MVaFQln9dENQC2lwoLEARIspgyZgWvaXQU3NaEzjTnThuUZSa8ddL991Pct5v08wk/S59N/8L2/kYb/pGKxnK4H5qtDHw9rA4cxqPMfvt6rpnL5f0yrsCyLpdCIErcEFrmFt8HvY40WCyB6LgsU0HX6/Oqk+ceU8xmqwzGWp6xUUa+pRpZREkkgQVjzsfbA54y1+y0eG42OCExyGqOniCi8rka9KvSpLM0aYRXMlSY6rRY9Fp26cMN7oA6BY807Xlzj/AJG6T/LcHq+nUcqWdWYooizFShINp6Wbx9W2PZgd0F02oraqPvamEzEOtAAsaSwwALM7iKjiBMsZgRcH4GL6AaclBBdbjzP8BY8M4a5lWBaqXNeswiGrAz6YcmNFJTeLFjpntijBQ1UyPF6bVQ8uvrySfmHmapll/D0Gh2LevVG8yVNJT+mI6mFzIi1zWXvaJ3h8LS8SOF1VD8lSzuagiMJhoYbXZukfiW5aTvI8cr0UpU5mnTYsE2mffe3bEiUkpaThEYs7E80zbiGqhmsz6qivXqiEDdSKxJJHewGm36WxF0D4obMJcscRbbWjetCfmvmmvEeIUsxlXUVwGFL6TIGpXFawPdtBSLwQt+q9i+wdeiDFgXwztJZz38xX0u/fop6hxgjLNQZA5bUJe8BoM77ghvuVO6DECU5aT0nCGGYSg1VbeHwfXqkqZc4qXp5mGJNBEpQ098DLrTzcPkG6yJxCsSvAwxNKucL5seGig6hOeWa+XQVBXSg0iPzRVJjwhpjpN999oO+Ctyf5LH4hFiCW9iXelfW1SZHi+UX0qSU0s+pV9WoCST5amJ3gKTfYYtGWuNIWKjxOHiL3k2RroNvRx96VjX4vUVivVb++cWNJCHCskYHGtfALhlapqb2wi1tC11k0nayUNliaWJzKphHJeekTucTY5KvZOJ7xWxhbFQEZ2gS+u82ww0UseZ+Y0sGW2JB1Q3tAasdTILHfFqDt1QOkgFtO6O4ZWLNDX74BMwNFhanDZ3zSZZDelqu4Jy/VzKM6wANhvO+5mF+k7mduxnA2sc4WE3iOLRYeQRuHz878kPxPgL5YkkEi5mNhq0qT26rGATiHgtNFEwmKhkFt3/NWa56eSncwb4uwCktiCS+yieF5g0qqVAxUqwMruBN/5SMeujaG+ISRuYRdjmuvcPy9Sqz1FqI2VKtrQHUjhp3O5aIB8ebDDlh2+oK4p5MLqdYcNuRBQeV4ZmaFQJRY1aA+gEg1KPsur66ZHSYuJ2EGRNY+M1u37J2WeDER5njLJzPJ37Hn+emhP7NtVda2r0qR6zTg61ax0rNgszc3AGx3xXsu9psi/wDrpEJjIt218q6nx+6b1OEigDXdojaJAk2JMXYnUTf5w4z9SwnPznKEk5Y48VqGmRrDG6j9Fp8SImO23scFz9pod+S9iIRlsaEfVVmdzQCGLSQBfyf5Gx/bFWizosdwO5X2UzTelbdpvYQSPvHbHi0WqB3VQfLPLNWjnQ9Uakg3BMglSsm8XLE2A9573AqzabxEzHMpqaDgbipWRswIAGmIHpqRIWBYLAnTEQBO84sX6aBLBwNafyVzLm7iVOo9KmlU1vT1aqkQCWIsLDV9MlouW774C7UaLoOGs7Nxe4VdaJlyjw6m8166s1JbKiyDVa1gRsADc+SPfAWYftN9AtfG8YEADISMx59AmPEeGZaqpqKlSiWYqiKdSrpjqfUdVy2ykm3m2LGBoFhLRcZxLjlfTup2PpWimTQZCVYQQSD7RbCrjqurhacodyK9jFUVegY8pAXurEUrl1DRfK04mlVrrWFc2xZm6HiHU1fZfKSJJx50lGgow+DztzErwStrnHrB1UAPjOWrVlyamW9NhmMtTqDUS1Rqug0wACO4hTe4vP2xZoa7f3WdxL+ohqZry0/4tq8x+uvnyR9DP5enprZSjRSWhazJUqQdoVqrKQfZVJ3tg4ZG0WPqsOeTETSVinE9Wggaf+IP1I80wzfDM47lvUDTeQ2kf9sCI2j2xXI/qtyHF4QMGUUPf6rlMQcKXYtaOUtfSpeCcrVMwgcuqKbDVuYE7W9va+4x5kTn7JfE8SZA7JRJSriOSajUam24P7jzihFGin4JmzMD2oDNk6TG8YvHWYWg4wuERypeRYEYYWQQaBGy8mbYlVLr3WRpEWIPwcQvNb01CK4aQrXwObULR4a5scveXY8hmJy1IU23Kg2DsOkn6BCmxHuL/aY/06JGaKsS8yDr4DcDc2evmheNKq5Nw7SIlblurqXqBkAlosIggH4iYdyiiYdxdihlHny00Omx263YsefLcysHAm7LVxDSHWVYZfk5alA+nWJzK39MqArwJKoZnUBtIvawmxjC4C+fRYLeNgSgObTDpfMeJ8PspzhuerZarqps1NwYYGR8qy9x5BwLbULWfHHiGU8WPmxXXfxj0Fp1Sg0tJKkWBAPUp7BotcbgXsC8dtVxj2h1jp81WnivH2quHDVFpA6QqSAxJ0sXcfSFIbe1j94AaPFVbCGjqUZli2YokVVDWiRcNA8EXF/A+MWJG4QXUxwLShcvkEotIBA7Hv42uJt2vYY8D0XnHPoUp5jz7NppiAq9RBiD/ekxtc/t5wQHKqDDj9R1WPCuIFAac2AX77wYGxgA/BHbY2ZrwAkJMIQ7OE6zXHlp0jpVXqbKOwJ779rn7d8Cy0bdt91LMITotXCqwpoKjf8AydTGDJk7m25MW9hvizrJ0S8jW2WqX4ty5wv1mdKVSo7sQKQcrTDXJgL1CTaAYv2xAbzJTDMViKy3tzKzy+eWkHC+mdACtUYflUQIPpooHU3sO/m+KyShunJNYbh7sQdL19z4koGvz04kUqaG0a3RSfMrTHRTv26vnCkkrnbaD6rqOH8Ehi1kJJ6DQep3P0Unn2d5dmOokk+5NzgbCLpbuIjf2d3VbBeZfa+PO3V4CS3VbDigRSsEpMzKoBJc6V/vGYgH5IwSko+Vrbs7brdVyzJOpSsErcd1METtII/lipRo3scLab5+iEN2E7YsNGoLhnkAOyYU3AwuQStiN7GilsSDjw6FFblOoWvIUkbMouYDtTMwEIBJ7CTtJ/0w3C0HRcxxqTERAuH12Cetm8rl63pZWkorE6dQcMUJ/wD3tK0yBM6EP+KdjU1p01XOf35o88ru70rf/wARqfUjyVZkiURV9bLWHfMuT9z+HwcSOr9KzXXZon/7f/kua8Z4YaFUjtJABYFoUxJA2B7HuMZj25dF3WCxHbjMd+fT51Tzg/HqIpLTrBpQQpABBG+xsNh2vJkxbF45A1tEJfFYOYyF0Va78vn45C9Us4vnBmKzOBC7LO8DYn3wvI+3Wtfh+FMcQYTrzQZoecUzHknjAOeyR1uhjH0+MPt7w8Vyk1wSEtHdPJMOB5pKVelWYalUyR/Lb23xLTR1Q8VD20JEfNM+aOJUq3p6CWIB1OViZNhEDb/PHpXBx0VOHYeSEOz6DkN0g1XHzitaJ7MMwVVwfjdSkB6bbXg+1/mP9T5wpq3Zbxhw+LbrvS15/idbMMPUaQogf77nEmyAh4bCRxSHIK6q84Vwui+X9Cpk1an6YY1lH5hLX1o8X7wNoA3E4ZjiaW0fdcjjcVMcS57XkUaAO1DSiPv4pbWymcLRRq0M4q2CsEp1wARv9LyCBcMbjFz2rfFAzYM6SNLD1Fkem4+gVHwjhL1wDncpqAFmraPUWAAEDrDODNiYiDYYqQ14sjVLumOHdWHl9rr2Kz5iDGmqUwFQALpAtAgAR9gMHaDVBRD3iSdSfhQnL9FaU6jZjJXsbQN7TAA/lHiQym2F6Vhrup5nOJKi+qpBG4UxeewA+AQRe+Iy1ukxC5xypDxbj9NrKukmZW0Dz1TEXH+U4kFreaKMK5hpxQFEeoxtMzI6u9tie/g77XiTJ1Fo2UBtlErTp0iqMCXcgJSUgMxOzFhIVTMTF58YpZGyGddW+6B4kg9UrqNNlYakLA6lBK2dQIEkbzBmLXxLSbVaJFrfWzTFIYj6Su337gRY9/AMRYtx67rLxEYBsJXy7lzUrFagdrFUYk21ArqAB6TBIn6uo/JkRhoJKrI17x/b9Ui5qy9SgyZUoFSmuoMN6hf9R7WjSI8HCGIc3NQ5LsuAwP7N0h/y0PhXIfdKMtUEXwo8G10+GkaG0UfmOE1TQ9f039L/APJpOnx9URvafOKssG1OJlgf/azgO6XqlHq6exwfLaSM3ZiqTPgHD6lZwxpM9IGGAIBM/pWSJa8xImDj1NG6UxGKlrK3Qna/ud9F0fK8AoUaTI7MaYqKSNjTKwxCMSSx1qCREXjBWtcdtlgTT94F36yN97vqNK0OhXvFMqrUHFBguoWRlNmeNRNjJJ1HaPjfElpogL0L3Ne10moHMHpt0rl/K5bxGjTVyKTmov8AFEX7j3/84DY5LpIjI9tvFHohwD749YRw163UMwBacCcwlNQ4ljTV2s8wQ4GqwnfENtqJO6Oemv0VHyhyhSqslarXQAGRRE63AMdiCokdp2wxEXOqly3GC7Dl0bGn/ty+Ut+dylCo7MqZxgTE0gxQxazAQ21yNzJvvgvbN6EpEYeSMZXOYD0dV+v7L7nfTYEoKh0h1FOGLLInX4AtA7yLYXnNu0+eq2OEsO4utaN6UfDr+NVIRgK3aXuojHstqe0I0Cypo7BtKswUS0AmB5Pgf6YkNCE/EUMrnbrzhnBamac06enUF1dU+QvYHuwweOyaCx8fNHC3M/yQ2W4dUNIsKblQT1BSRYxuLb4l36lED4xFlLhdoYnHgiOOi36k0R3xSnZkzmgMNc0ZwykAJwOV2q0eGwhrcwKLRYM4EHLQayiSjaPFK9NdCV6qqNlWowA+ADAxF8ggvweHdZcxpPUgEqp4JwpswqNmcxTOqyh1OsDwK4IOrrAg6vqjvh2HtKvl89Vw/FXQCRwhYRR1IOl/9enlSMp5fNZWv6T1alSmQCCdRVpnvHSQJtPi2GQ2zVrKY5kjcwCp3yp0T399yYPt79/PxgZdR0VGyUdFI8ZrRKhom3+fYzOk4lztE7msWln/ABaqiGlJgyBqiQe/ew/l8Rimc7Kt62lCOSJlmkrfVMDuCZWZkwZEz8YohklO+XuKrSKlkLbwJBm9r6gdiCTG9++CMdpRXnjM2rVHUytPNjXWC06myFGAZPk9yDJ8dvm5aNkoZCzQahKeK10p/lvVLydLFmMwZ2MsQBqA87XFsXy5VZkliwF7wasldypIUzN2uR2tqPb4222kgea0SOKGxVI/BlpQ6Mmk31FgPab4jtrJtM4Mhkdc0p5v4hkSKYq0lrOAIbUyqAxj6wRqA3g232wvIwX3k/hZsRADkdlB8vsdksyvBKCVCBl8shRoZ8zVci/UNNHUZ6CDeceEbd9UR+PxD/8AM6/8QPumfMWay4oBK1etW19A9LoprqGmAsaWF4+I+ceG9bBDcJGjM0AHfXcrldJ9DNTf9LFbiDYxsdttsAlYd12PD8YwtAfsQrPkrQssCpOogjq2IEdwi3/USDvG1qRg3t90DipZYAdQrw6+/pVdUXxpBXq1DVZqbgKaagCJiZMex8SJ+cOBpOi56eaNhb2VOGxK2cKzGZWolRnR1aUKgdVj9ZWNR86hJsfjF2ts95Jvlja0taPc6eSQ84VykLNMprY01E6gD3bzPmThN7HZtdl0nCsXA1maNpz0LJqvSlJZjMswjb4x5rACnJ8VJI2j9FnwSitSsiNYE3NuwnuL7bd8Eqys6aXJC6t10inl0YGiKWlCCs31ASR1AsGXcHTeBewWAwcv6aWDHBIf73aEnev23B59NfPWOTjFXK1itOIDXVlU/IuW0yOkwTbfCDbba6yZrMUG5+m9n35X12R9fnqiWJelXdu7CroB+EEhQNreMPxyANAyrksRgZe1dlc0C+l/UpTxXO1Krl3P1k1AoIIXX7DYmBJ3MSb4zjuu2wzWRsyt5aX5fjpy6IRTiCEyDaZcE4V+Jdk16SFkWmTIA+BJH74lrbNJXG4jsGB1Xr8+ifcL4dVy1ZUQNVp1FIqdB/LZQZB7rItNpD+wODxgtd5rCxuJZPEXHukHTXcHY/nwrxTI8BZ829ek6aVVabIzNrUqQSTN40rHc3I/ThxrMrr8Fy82NcYhE7qSi6PDPwv/ALWkAYpq7GC0Bn2EiZ1OwnsCD2wMDkE52hki7Rx3J+37AKF5povVzIopT60WS2xYETLTAQAbA3uSfqgVf3joFpYFwhhzvdoT8rr86JBUoFWKspVhuCII+2BLXYWvGZuq2ZTMFD7HFXtzC+abwuJMD6OxThIYWOFHNXRNeHCwrw8EydSiB+DziEW9VDqJjuwY6b7wBhnsBS4j/wBXxoeXFwN/4kVXlWq0ZpMuKdOm3roqkS75chmM94Vge3cbW74YY0UsmV8jnl1CzrVqg/4otNF9OrVVSBpMBh8kEn2/bBi3qkGwkk2Ba0cY4lm1GsVEKPpUHTIOttN9oEEft5jFCK5IzGx7VqFH8WzBd41E3OwMAEmP/wCbj3G18DdujArTk+Hu8emuodzF5Fo7W1Df2uDjzYy7ZeNcyhqvDmpEKdQN/I1HuGYk26SYHtBk4o5haormsKjhW6XMwQ2/m+lYuYJ7AQYtBOIBpWtFf+pq6gAOu+lZF1O12m2wEx498MNdeqXljaRaT53ilSq6lwVkTZpuIPe++nY7mZgSSE3ulmtoGvnz7IXKudaglhq/LlZJ9xtqUj09wBP74mMG16QGj7rqHB8tQoUgYWq0WZzqAFtx7bWtecWdGXIcOJkByvsN8EY5OYVtaU6lJVACFRqJNoB1LEzBk9iIM3CWFp7yfGQasO/zxUPzFzBUpVtFGjSo6QBGhXZPaTKjzYd/N8Ckcbq1s4LAskj7SSzfoD880OnPOb06XdHHbVSpnTGxHTv8zgNvBsFabMDhAbLD6E/ukVdVqSf1G8k7k3wPO5p1Wo6DDyspgo8lr4JxL8PVl1ZgOwYqQ3ZhBEkSYnzhoVuuaxMb3tLNj4/b1V/k+Io6pWd6dRwpNRA3Smq4DMZJaCR07mfEYO2S205c/LA6Nxa0EC9DzPl4c/BeZnM0aNOtf06mnSzLpLAh9MrTYwVPgXKtMjtV8vTRGhgkle0O7wvT25n5queZ2utRtS0xTsAVUkie5EnpBMnSLDthZdRDGWCib+fNUOTjwV3Gl9QJDBwYKmQfBG2PF1IXZNeDm2T6rz5VFP01VJ06dUEm66SbneIv7ftbK925SThho/0Wfl+ynUzxYktcm8/OIdHWychxttohBVASTgoIWbIHOcTSfhcI2uuyhZU1kgSBJAk7D3OJUEhoJVplOX0GlaVbTU1SuYR1XTI+kp6sT/hJ23P04v2fK/VYE3EHOsvb3a/SQT6g5fv7c1UNnKiVBTNYpTGk67DU0AHbsTMA2E7bQ8Gc1zDg1wLg2yeXQfOiU8RzdIs9LLEh6jdcC5M3E97/ANcXaaNc0KWB2QPk2Gyzo8XqkqjMCAYeB1SsjSZFhIn3juMEFE7JHsSQSD5JVxqs1Ok+Zo5ZA71Craaeq5vqaZgG5taY2wB7Oz25rXwpE7WxyPNAaWfoFDcTTMWq11ILm0gKTH9wRA94AN/fAiCdVuYeWJv9uM7fN0FqnFaTmYEJnwd9RWmLsxCqPJJgC/k4FIw3YC08DjYooj2hqtVccQ5P4lpVWVqqAdIFUMF9gC1vsMAMZ5gqkHHOF2XNIaTv3aJ9QFlwrknNqwd3XKgbsaizH+FSQfEEgHF2MeNW6JbG8a4dM0sA7Q9K09zt5gJlzNmcv0UqVTWQIlRF4A3FhJnbDokPNcqyNwcXHTwSJeIVBT0qSVM/Emw7yDeO+w+0lxpXLBaF/DepUOptCm5JEgC/m5JknTv1ESLHAyF6qCt+A5nLZZNUVPTc2quAAYBNoBAXpJA9r7ziLsJeRjn9EbzLVp1FCqNTNdHC3X7/APV2+PfF2g14KmHY6/uoz/hhYECSoiRYyzWOq+pjEKCCT4M3wPISmrFKf4jkhKqDI6WOpiJEAAwR/eFyq/SRviapDcsqHAqx1VPRcgjpPUO4Nv4RYzfeSPOCHNuqsDbpb6fDVAgCLgXEagd7RMSCP2F5nHg6hSMIrNqiyVZSIjqMeReIn/Lb9PvJuxxtWkja5tJtR4cGy9Sk50LVGnU36SdjE3gwftg2I77aS2EzQSh41o35rnfFuVc1lydVJmTtUpgshHkMBb4MHGWe7oV18OMgnHddR6HQ+yVUcq7zoVmi50gmB5MbYjOE04Bv6jS0xGLXa9lLdQt9fLKyid8Da8g6JqbCskjGb9SX1aTJY7H+eDh4cseXDuiPeXpYkySSTuTufvjxUsAA0XhxCutbnFggPJKzeiShxTOA5Gdh3OgNIVKEb4MXrPZhg0ar4r4xCsWgbLIDFCSrgBOcAXRLPL09VRF0s0sBpWSxk7AC5J7YkBAmdlaTdac10DgiJSFVRlq9OiNTE1wFVjYgAlAZBUQJ1X7xhiItuly+Mc9+Vxe0u0Hd1Pjz8deSD4/xI5hkVdP7BY9iSYJvG/8AMxg5akGMEIJKV8Z4JUoFSlRKkjUDTb9+3t58+Ix5rS05ggOxbZ2kOFIOtxjM1ioI06OmQCAI2BknaP6YMSSNErDDG1+W91aVM4a1CeuoVUMwFmdl2EIVB32IJMecVIppKMYWxvDLDQdLO3nra5vxzjNeqgp1FVVU7AOIPjSWKg+8TgIeXbraZgY4HZ2G78v2SUHHqTIcQisk+l1a/SwNjBtvB7GO+IBIKuYhIwtPMK64TzCtCkwOaq5hmPSil00jfqqMLXGwk/E4u6cMF/qPisaLgkuKmy5QwDc6G/ID+EZTzdIoKjigZPSn5tWqSe2lngG5EkgeJnC8k4O/stOPguIY8x1oP8jQbXt9r8UwznBKZURTNKqANaA6oBmAd9Jg/TJ8dsMRRhzLqlmSOAkytNjkdvgQXDeE1K7soEaAJM2vP28/aft57e7ZVHyhj8q0VeHCi7eqGkTbsRGmZ3Bg3N+8ixOF0QGwinz3qZenljU00w4ICpqaNJIAcHqjydJPebnFi0IIvNaOXiqtRikBCiAZBkSQSTsAT1GxsTY4uDorGgbKCzFfXIUsAdQBYN0GSJ1eZUrBgEt3nqlBJQOcoO7p0Kx6WsRuzEgxEmG7T3nvAkNOYKzXDmr/AIBnvV/LqL6b9XTECBIsTvtJg9/jFHNO6UcwN1BsJXxjgoNRgjIdR6lDgMO06Se0i3ckROPE6J6KfuC/nqpv1ny9b1TTMqSxWLyDBOm0AjSdpkGYvjwsahXd3xSsDn6WboglhTqkf8stpJJ2BYKYPuA3xiM9AhCa3szR28v5H3CQrls7SYmnlaygknVSziaTJ91I7+BgRlfzatHs8G9us3uw/ujq3MmYRWptmBRqgA6cyqodPlXWUqA3Hm22LNeznofFAPDwQHMGdvVtkeo3HzVcp4hW9WtUYRDOzSBAMmdu07x74G4jUhdVh2Oytj6ABbzTBA9sL2tzsw4C+SV8RQgydsHiIquaw+Ise11u2QyvghCSa8Fe6sQrFyZcK4BXzKlqSjTMamMA+Y84u1hOqQxGPiYcou+qANI0yVMyLHAybWjGMjd7taK7Ys1BndpogTWwbKsrtyF76xx7IF7t3KiU4TpdgDa91MrAruDIxZppBmjLrarjIZ6m9RVqVxVLLqJdFVEWBIgFrgbGZF5uLGY/vam1zU2HlYwkMy8tzZP0+bIvinDKS6TSZddPd5uTOoQIi1ryDb9mWgnVZTpS4EPG/JJ1aoUO5VT4G7GTYXuZM+fM4NR2WXK4By2cP4uEVsuFDCo3UG1EASCxVRB1AT3AMffE1qK0Kh0RrtCdPlLLiOdTJ0W1q7hiPWpiCiFgdJCmHWSNOrVa3c4l7cteKHE5+Jfy02J5qd5l5h9emtKkzekOogs+/wAE+I7fHeVHGjS6jBYTLH2jh3vwpnEJtbqZxUhMRFWvInDslUBOYWs9QtpVadgBbuLk3+IxVzMzUpPi8RFiAIaArcp7xHjGWyLFaaLRe4IQerWXzNRjop/AkjuL4o0MvqrTHGYpoMjrb46D2A18/qmnLXC6tQEmjVTXfVVq0yZ36lEOv7SJ2wds2WxSyZHRA2JA4jkAfvsm7inlFKrLu46iB1HYALfpEFrn/TEi5dOizsTM7tM5CSV8tWq9VZRAMLBvH+IHcTEgjt7nFZI8qfgxDJhTUDmMuFIa7XnUTEXuQSJm03mOqPajTqiluiVUs2R0xJBVgLaQVhgd9ixAttr2IE4K0BJyvpfGqEWmbB1F4IAOnTrBJErKgGQIKntvi1ITZbW56oS4CBgSbWJBb7yTG5EklhtJx66RWEuRP/H6p6DUIP0h4nSY06h3iZ87neLSHDmrGFu4HotHDsqXo1kqgVKxM062qmUA0gGeqZDdU7wQNgVwPs3HxUl1OFbdNVYcKb0UBYhmAAZyB1HudrXwcMtDkBk0Cm+L82xmqtGuCKSwEIUFkOkGSpsymZ7EWg2jCMj6kI5LewnDO0wbXxnvc7Oh1+h+i8yvMiVQVFYUyp/WdAcCYIYk6R1Homdt9hIewnXRDm4TNGQavy1o+X5UxzbxNa1QBXLhARqjckyYO5A8n+kYHI/MfJbfDsM+CI59CeXRIMu8Nfvgb9QnsM8MkoplnsvVp01qMhCMSFNt1AJBEyDDA3iZwMMPNMvx0eYtabI+fjkqWty9Qr+ilKoAHDEs0nUs09Jg/SQKvV/TBTFRBaeVrCZxmQtkGIbYFCtND3r+2im+DcrCpLs8U50jeAY1Es0HQumbkbjwDJ8Oe0bZSPGH/wBDKGR8xf1qh1NpDxXLem7rDqskprUqxWTpJBHcD95xI0K82TtYbJF1rW181TcA44lGktOrSeUJKxAPVc77T7XIOKiXLoQiHBOmHaRkajX0SLiGYarUaowuxn4wLMtCODI0NHJA1kxZrkGZhpLaiXw0DosORhDl6CMU1VxlpUdI4XIXVRlEUmxQtTsT9aTzgHHKVEPTdANdjUVQWAsSs3IEgWAwWLQLE4th3zyBzDtyO3mqPglOvm8vWqVLUjIpiJKxbUGN2kkXk/SdrSeOQrnsdDFh5WtZq7n434fN+a8oZkrSNKguoOF01XfqBI1CABEGNt+qbRhkPshw5LFxGFIcRJ12HmvKFWlFJqaqXDkSwClnWQQomSNQgz2IOJMrXKhw0rQc21eenj6KV5r4xTpZr8Rl6zPqfTVy9QAiIvsxAUiBpIBnzcDw21V4YLZkLarYqVOcFWq7BFRWMhEEKvwNhgUjQAuh4c5wGQm1gd8VCafusqeKuV4ynPL3EKtB29KoyahB0mP/AKPuL4FKSG6LQwcEc0uWRoPmsTTapUAW7FgFHlicDjNUmMeGFr3O0aBSvKeVzeWqUwL1NRDKv0lSbP1HUWMXkCI2FiXnZnN0Xz6B0Rcb0Hj9k14klSuwHq0yNNlRwdZXc2JkSbDtHucRDo6xsr4kxsjIO/lsllSs9DaSPEd9vmcNnKRqk8JMGutan4klVYB7/wC/9+2FmwDNutp2IYG2ieC8Pl7EHVMhr6fNveALeMWlGUWFhyzZ3ZStnEuClohQoMkvAXTB1RA3v7zJjzj0JDt7QXSdmeqSZrKEWWZgieqDPxa1/wBt8WkivZaeHkGXVLM9l6gINtIEksJUbwSBfcA77H2wsWuCYLxyVny5wpGCuKjMNiNO/wB49rHwfjDLXAbLNmxTgSKWjmvidMP6KZiklVN1bUBMWBYLpHaxM/B2E6UbA0VpYWGYx9oGGjz0+12gOLcN/wCIBXQhc2EjSSunMKNirjp1RYXuB2jC8sd94LQ4fxD+jOR/6L9Wny6KKq5epTf06qMjDswIP8/64Vdoutws7Z/0EELAUyWCgSSYA8k4gaosha2ydgqzgWQShUajmUJ9SkepQrK1OrpUMG3DK2394xbBoxqWFc3xKZ0jGzwnRrhobBBF37jfw1TPIcLrGn6NUK6qQaFYyaZsQhBB6hErBuOgECLWgabIdyQcdioTUkRon9TefU306+55qgyXCqYqMzJopKyvSI8MAXHjS2lY8aAO2LuZrQ8VnMkPZZy7X/L0uvUa35pNw3h+W0VcsmYhaiEF36NTMNAEfv8Av+9o4RHGW79VTieOmxU7Z3MqtgNdBqkfEeB5mtxH81CEov0LIIYKdUwDOlj1t3vp8ARdut2ytGY/6YMjO/6vt/A9ytPPmRNNlOlVALIAZ1MZLFr/AFJ4iwmMAn1dfJb3BnAMLbs6HwHKvA9b33UkcBWyaWDxiQgvAQlWjOCh1JCXDhyGOVOC9okjg3Kt4pwlqRLaClMuyqGPV0+RAN4P+7mjgtTCTCQZbs0Ca2QS2xQrQbYWJGJCGRraPocarppC1CAo0iyyB4BItibKWfhYHXbd9ee/ujzzURWUimooqyutPSDpK0/TEH233wQFZsnD2lh1t5FX62lmc5gfVqphUUVvXUQLMZ7+Lkx7+wxYIbsGwM11OXKVN8Vzj1qrVahBdzJMRPbYfGG2rIexrO63ZasmYYYrJsmMGakTKnk2aTsMLGUN0WzHgJJSXHQI3h3DXqMqgRqnQzSFYjsGiJsTH904sGufslp8bBg9H61vSbpy7VVPVsg0BiKgKtcSwg/wnpkkXwN8ZpGwfGIXS00Udr38v3VdyVx8JSSlRy4M2aqkatZidUifPfaLDF4Yg5Y3Gg7tXZneIvavBB8ayFetWLVJWgx+lW/MzX7GaVHybSL3LAg4ObRuyyG5YWXu76N/c/6Uvxfm403jKhAQNJqhQQIsFpLGkKosGIJIjaJM3pojQ4MvFzX5fv4+Cq+A558xRoh/zXqJOoCJI1EzExGnSTG+wuBi2bu6rOmiEcpLdACkVDgtarmHCSihiTI6RA02bYSR4m5j281pu9kR+Ia1gvVV3BTQyTNUzVYKAsBSY3IEkzHaw7nETuttIEdvdYC3c3cTpGlSrUGDUwSjaTcFo0Agm0wReIJ8xikTsgNorIQ9+qD4WPWPSuoDc2IHf437jx3jDANi1OI/t80dxfMUKdIrXC6TAg73tvuN+2I21QY3Pf8Ao3RHKWat6I1hYlPpHSZXaNwQLi1h8YDMzKQQvA5nHNvzUZ/aXy5WVjmQjHSAKsX1KtlqiBEaQA4H0kDsZwBwzHMt/h+PDG9i70/I99lI8vcfegwuSkyV8H+JfDf12Nsess15LRkiZiW/+7r+D4Lq/GuaFOVZalMPTenCE3DsZgqfvNrrHtekwaBe4OyV4Th5P6gZDRB18Bzv7eKh+Bcs1MzTeqlQIykFNVlaDf8AM/Qw3FvHnAGxkiwt/G8RbDKGPFg7/wCuYVXwXhdapSPquK2hjrsSymBIDhpaQbt7EMCIgzG605ZGJnjB/tjLY9CPI6CunqK1sRy1Kr1BwhqeoKZkAAmTAO0/zwcuAXmQCWPQi6q/RGNzE3pmnOpSSVmRAN9O9x4/ywLtBdqRgN/qmHCMpSrU1iEqGX6TeACPF58fGDl/+SycRh5I3kbjbUJnlkq1MwJVRTg9QADER9JO9zgWfVGEUcUGht3zVRue5fVa1Wrm3erobUxZYUidtIJdh7LAAG8YW7MC3PK3WY1z4mxYdobYodb89AD52T5qc5ozVLM1A9FHVYiXAWb7BVJEDYX2gdhgUkzSbaFo8NwMrGFsjhfgT9zzKQ1KMYgOtNSQZTS3ZTJtUYKilmPYft9hfc49qdAqPMcbczzQTJuV8yP/AIve7KN77Eg4II5OiV/rsL/y+hVLzXlEM1EoatVMEVNcaApidBJk2vtv3JODzVdpHhjn2GF9U46VvfjXz2Uh6ZwC10ZjKFzFTTgrG2kMTL2aGGZnBciQGJzL4tjwCkvWeSz4o1FcqHAmxjuCJuCJEzfxgjG62kMW/PGWA0sMpkDnK1QpopIAXMnpQdh23P8AvthlovZYeInELRmsnbxK9bh5o1CjwTAII7g/O3xgE1hbHCHslGakY9XYAbkD5nthRrbK6HEYnJForrh1VaKIlNJqOSPRLEC4Km7gFRKkk21bmJu80BrbXz+Vr8VMXPOnWv2+BG5fiRqxRrK/VKOGpgqp3Chj2IBAHud8UBDzVJo4TsR2kZGmo1/H3UFzBrp1W/MqFmBWodBphoJUgAWZYj/ZwErdwuV7B3RQ1Gt/6K+zHNTejUQqTUqLoNRnmFNmCrptqFpJNjgzXkilny4FjZA69Abrx5c+XkgeU+Grmc1SpurGmWmpp3CLcmew7T72vGKmxorzyBsLnDfl5rtPD+DlEap6aoPopUwpHp0hBgi++nUT7iRM4mxYAXLzWLJPn5qQ4pxE5dqZG9SqtILJuXbqaJBMIIvJBK+Dg5cc1KscIe03yF/RLq3pvUaq5So4kgFZVqerQA82M6rESDDRMX8aKuMzRlFgfnf56JjkOF6alRSKYY9RpJOhQx1QCQJYMbmPgXBxVwDW1zV2TbHl1+bLKrzS2VzQyI0ojKB6gWWDuJQwSRpuqx7kz2xGYZh0TBwzZoTMf1DlyofL+iJrA1qX5p1kdQOghgDI1RYqJRrETHYHa2a90nQY/u6LTwyo9GnTroUL0lag+tlCMrlSjki0AjSLCS42BnFXgaAnRFbHncQL1o6DXoR+fRbU5nzFKoBWroARqCtpG0ggsWABPSbE7ExfHg1jdHfdWOGdILYCff7Uudc0ZlK+bqVaSBFaJC7Fo6mA9zf3Mnvhd7m8l0XD8LMyMCQ6rXlkjCbyuowzcoFqo4Vn6lGn6Zypcf8ANmGBjbUDpOmJjWIsQMVDqFUlsVBHK/OJK5cvbfXyKuOF1vy6VTrpaydSGxtaSTJZo/Ud7SN8PsotBP1XNyROdI5jadXMfNB4cuqAztE1KgNZmaLagBPfzaSD3tJGBPOtBaOHiMLSRXl8108NVv41wyj+E9QKadUm6mAYMgSosDAkgW3xU6N1Q2SS9tku29eXvvvp7Kf5dp1GrQh6wDN4Ow/fefvt4mMG7V8RIAzvbKx4fVqiqqlmVSbjz/vzi41OqTk7Ix5gNVu49nQ7mgMu7QBrqQCNLT0yQR9r7G2IIB32QcK3K3tM4Gug8Rz0pS/N+XQ5UsNZZNP1BxpuAdKkKoEN2WLDwMCmDS2xyWtw2d7cRRIo3sRr57m9OZ6rn2+FV0m6d8pZxadRgWCsywjGLG/c7Ezv8+wwfDuAdqsfi8TnRggWBuFTnOhbfiiPiqot2saRO3cm++H8zf8Akudyk69n9D//AEp/mnjBqM6B3PXcAkIQBC9B6lcfSRMdOFXd46rewERia14A29fHXYg7jnqkP4sxivZhan9bJSVZysThuNgCwMZO5xpBo5BwUgFZzHlp1W18xioYjOxOlInI5bV1NtgcsmU0E/gcIJgXv2RdNmy7CpSMTYgiQRMwR3uMeimPND4lwqNzRWy+zLPVc1HJLWHiI7AdhirprOqLhuGthYAzSltoosdRM4A5zuS2IIoa/uG1e8IzlKvS0AgMBqYnSDqJsqKLsNOqP5yTYkUx2csDH8PED+1j2Ommulbk8ta/GyaV61OktRg7AaCwRrrKwAxgS0EnaY3EwcXMgASLInyFra5gWND5arm3F80a1QtqdhAA16ZHmdIAN5vF7YFnXQQ4QRtqh6X+Umr0JwVj6SeIwzjsrTkXi9DL0ShdaLklqjkSzQekLYyAD9I7j3wRr2XblhYvBTufoLHL+enmn/BeaXY66mapmid1ZQKlrCwJPY7WlpJjA+1YDZP7qx4JNLbWsN9Rt7nT8pbWoLmc7lRTOpaCvXc/UFZohZFidQSY7sfGLiUOdol8RgJcNA90gq6Avw3/ACsuDUF1Zhmlqi1adHRBaBTXWTb+Ko7TP8PnBW3mKy5LpvSiffT7L3lxHq8XzSIRUpIhvAA6yh0lgA25ZdM2g+IxSRxqkUMb2LTsfmvRT39q+RalmqdZT0vTEMJ+umSCJjsNJ++IabTeEPdLU258yiVKFSp6gFSiQRB/5iVCoZTtJnS3tcdxi7280vgpMsgFaH7hNf7OM/S/AkVipBZqZVhIYAABTfaGA+I+cCLSWhN4lpbPbfAqK5v4bRy+aanQaUgMATJQtcoT3j3vBE3wBwyGl0OCldNCHPGv38UoQ4qU83Qoqm2AuCfidYXTuUOZk9Aiu6FhCqpgHUJ6gou0iNhuDbBWyiqJXP8AEOHv7T+201vfLyJ5Vrudkc9BqzI9JgYM+gFhgP4tJ6u4Jkd5ODgB1G9PFAinGFDg5v8A5bjy6L3N8OKkFjY+e3vNx/pgbhbtEzFie3YK0KB4k/5cOTMW/faP8thAxVxsaqY43Ndp8+dUp5W4glBz6iyNxYSCNo79+9+nF4zpqgY2IyfpKe5M2QU20opsQNt5MTvcE/GCNYSlpn6HOLKM5j4wlKhTerUd9TkKwUaQyrfWF3BB2v5i04h8gYdRulsJhnyyuDABQ1HPflahc7zajpWQUSusMFYMAINhqTSe1/qO33wB01gilvR8Ne1zHF22/wDBv8KYp4WK3o17UXEA8lMjLFoNhgwWa4arZTr4bLEvHiQRS2g4odEw0ghPMryXXqLrgDvBnbzYGRtcSL9oOCDNSypMXh+0ynX583pIc3w+JBBBG4No+2KtlNp6XBMczM1J6qwcNg2Fz8rMrk54Y0pGE5hTl0vDCHQV0RJPnAVoGgNV9lRfHnmgvYVuYkrLMx23xVhRMSG7BZadAEbn+WPZrKkxCNgb1WLrtJmP5e2PWq9kG6LZk8m1VwixJnef0gsdgTsDtiQbQpXCNpe7b9zSZ5zlOuHCousMgcGy7kiDqIGqVMKCSbYuWuBpItx0LmlztKNdfXS9Nd1t5K4PRrtUWqAWlNOrVEMSpiCLyV37TtgkNPNJDizpoMrmba36C/3WvJcE9apXFFgEWpoSQSW1swTbtCkk+3fC5bnOi1GYv+mgZ2g1Is+FAX9ToqTg2VrZIOiprDtd1psxhTERutmMATJN9rkaMm4WRj3sxuU2BXIkDfoduXh4KB5qQvmK9UBk1uSVPSfuPPti7J+8bRX8Ia3DtLSDQ+UsuSM8Mu9QO7U0cDqAJErMAgdoY37fc4YEjNisPF8Nne0OY26+yw5s4/61Knl1dqgUh2dp+rSVgAj3JJAAJ2Hc2sVolsPhXseXOFcqU5VzVRlCs7lVsFLEgRtAJgY9umQxrTYGqKyHFKtMFUqOqt9QViAfsMDcCNk3Fkc4ZgDWyJoU2chVBZjYACST8YX50tfOA3MdAjqPCnK65XT6ZqzJ2BKkSBGqRtipur9VDcSwOyne69f2XuYyzUm0Oulh2+ffY4EbWnDIx7czTYVNy5zEU9OgyxTk6igJdp2FhMTvFzjzX0QP9pXF4EHNMDrWl7fOl6KpRymiqqGmUcaBWIUndVHUdSgz9JJJntGGW0W3t5rnppc2aPQ2Ncv120NdaC38SzOYVA1UdS7mADPyLRc+2GHim2FTh87O0yg908lny/xChWdPVgNqOloMHpgg9hdlN8LudoCVpYgOMbhFqBuPXf6FTvFuHK1d9HSCxgRYD4Av8e+CCO1S8kQLjyVTk+Fj0RQJWdUCpMag36TJs48dxtsYI2mlYz5XF/agHy+clLVuYMv6rUSjeiG0kMsjosCZY9wTdDHthR+JZsRot7D8JxLmCQHvVdg9fQfdKudeH0U9M0ggmboIDKYKtuRNyDEX8xgMhZYLVoYBsxDu0vTryOtjqppRgRK02CllUqiIxAaVeSYZaC25allyoNRqoa86dEb+5nbB25a1WPL22c5QK9Umo4fcsyCkfk6wV0YzAYExvYzY+cDKddbmEDoum0CahWoKvSYi8CNo0kEQCu9iwO95BrG9rAZ3LYW6/Ofr4gKG43XR6rlPpJtAAHnso8x5tvhO9V1mHjcIQ1+/r+SVPZ2hhiJ6ysbhuYW3hKESe2KYhwOiY4RG9tuOyuuU+A0qqNVqwVHvMSQLgHpP1fVb4jFYmXqgcW4g9jhHHv8APptsjM3y5SKM1EmVt9JuVAUKCBoMtBZuxPi+KSx8wm+HY6RpDZOfj43euu2w6eKj8zQMyO2AtdWhW7PAT3mrS1Zu67d8Wyt6pczyHdu3NOeB8vPmVZg0G4SACCwGrSSWGmdhAN/HezW5gaSONx39MW5tQd9eV1e2tc9llmuCvQoU80tSTqWdIj0yZIOqdwwKmQCDAxBbQBVYscyaV0Dm6Ud+fp4jUb2Fc8u51KyLVqqhYAVFJAkExqj4YOY8acNMt9LncW10TyxhIGx/HuK9bQvL/KmZyxaVVg1RCpBnpTUwYkfSDItv7YDEwsJtP43ikOIaBdUDfmaFDxGqOzXCUyNNa2lU1NcA7sAypuTsGY/9PknFmta02EozEPxbzFd0OfTQn7ALOqlQszOxkECN4UArAAPUxlm99QH6DFmkgklVDmABrB/vfU9Nh6E81zTj/EvXqlvTFNQNCp4AJNz3aSZ/kMKOOY2uqwkIgiyk5r1J+ctEtD9sVpMh4qlpNBJmMXzupKnDwZrpC53IAiVH2wWOYg0UljOGtc3PGPRLVpEHbDBeCFiMhe06hWv9nlNWramFgQshhMNOoKpUlmI2iNu84rGzvWhcTxOWIN9efLx5BVfE+KuK3pUy6hWHq6UU6UgkHUQBqYmdtyfEYeaK0C55rgW53a9Nef7JRzaiNlvWOpHkMVOkyR0Cf1AlSpi4HYXMJ4iEA2Ft8L4g5smTcdfr5aa+fVTXCc+aLLVgE3sfBEfY33GEryv7q618Ymw/9znsqWnx6lXb8VmGLVKZVaNAGY+kBhP1tMteNv8ACBcVeY78gseWJ8bewhADSCXO99D0HL4bsspTevqpsSKIRSQfqVFvJbeTpNr2E2kS652lLn3ZYyHN3s/PRecPr5NmqLScxLB4lQPSgvJt0/SSfpOKuMbh5J/BDFNBLx0I572B69Oaxo0qE1q5qeopKtSYEgwdRaQYBurfa+Ije3cHQrz+2cRGW0RYI9q+49VP5jmen61XL1KXSlUpqkn/AJZgOR36tVo2YdxcE+IGbZaPDOHzyR9qH61defLw0rXr9MOeOE0kRqyVAHLQy76msTMHpaCGJ+lrsI+nC8kbQc1rVwWLmyCDLpVg9B+RenVuxvdRNOoYg4FlG4WkyV4FFYPUxcBCfLSP4Bw9K7stSoKYCyCSu/vqYW8xJuLYIxgdpdLNxuKkhaHNbfv+Afroqqpw6gTJyaE2utdVBgROk1UP7os7xfBuyB/x+qx24yYDSU+rb/8A1P3KjzytWFZ6VIiroCliLfWpcCJPYHvGHXg3SVw+LZkEj9Lv6GkNmcnUpGKiMh/vKRMePP2wuQtuKVjx3CD5Lyie0/bA3JyHe1vnFE5a+alIviM1KXQB41XypAgYgus2VZsYY3KFW8B4ojZc0HYAgCCxgQG1HpEahpUTuTp7b4NHIBoVz2PwT2zCVo+VXpqneY4nTyyNdNZ1qFEj+G3pyNAkXN+0bYmdzQNELh8cuIlDTdaWffnrenJc6NbTV09icLZRltdWZnR4nJyK3s/VpiZt84HXRMyTMa4tdsqGmlXh4X1KKVaNUq8arEpNgw2YTsQex98Xa8xu7yxsRDHxBlYdxa5tj0PgeRVplzlr1a1Nvzk1aYtVkRDLOnVaJ7wDJAEOZWuFjnuuPkbiYnCMH9Jq+n5r7a6boiadagyUKSUjAXp6lA8AgDxHbz3xIFDRS3NHMHSku5+K+o8SOWy+hnLNsB8/5RNseF7lWe1sstgUFu/EZfNoiVtljuRBjt/THi0ckNplgeTGd/qvc5TTMU6z0/Spu8aKlRLFktqYHYmPBi0gxGKvDqoIsTjC9ofZA3API8h89eajOE8JTKMalWuDUhodP03hipeL3guYAuBJOBxxhnedutXGYx2JaI4203oefSwPt68lN81cRoVSvo6mIsWKBZEefqck3JYAzO84rI5p2TWAinjBz7dLv+B6Kf1YHS0My2JUPYYqQOaMyRx2C+ZvIGPDwK851aOas+E5r8PWFRIE9JaCSgJEsBtI9wfjDEUuuq57i3DRKwmM+NKzyuZy9Yipq0Iwh1DbsICFpYmBrAJMECfeHnYpgFlc1h+FYgnJV9PqTy8FP88cWFRBSpljB6yX1ToJCwQBqXTBv3AjbCxxAkK1mcHfhznd/q/sp/L1NSX7YVeKcuiw8vaQ0eSK4NxVstWWqqhivY/5Hse0+5xdpo2k8VH27Cy0+4fzu65ipWqUydWrSqkDSGBAUmJKi3xBtfBRLQIP+lly8KJa1rTXXx8UVy9ljT4ZmquoA6bCb6daBv5KRHecALCYyB8paPbthxkZdsPvRr7hZ8F5npfhGpvqZgOkEfqTqpkN4DAAg9p84reVuV242Rn4Yzz9rCKB39f1fkhI+cc7R/ECpQYksIqSLEr0hwe+tQGI3BnzALIxkhtqT4fNisH3ZBXT54LGlnmrKC7FiogSZgDt/vxhKRtGl12Aex7CQACVtz/BqyURXKEUz3t37xvGLxscRZGiTxWKha/sw7vdFMV81fDbY7Cwp8XTkz4LWyzaxmHZbdBU9/j021fEr84gxtH6jSHJjpaAiAPW/wDY/K6Dk+MBkU0XqCnEKFy6EQLb6PIwUSRVy9llPw783fAv/t/KcNwxdK/hyekutaoxhitNdI2WfqA22BMTOHi081zTMWRYd6Dko/jfD6uZzhyymEpKGaIMMwLCPp1ErHgC/wBwvbmOi3eH4xsMXaOGrj9B7/yp3P5NqFVqTXKmP5T/AEOFXCjS6zCy9pGJBzXtFJucBcaWtDGHDMVmxxQIzvBeY8qrXUGJCHIFhSEEYl2oQoxleCvOIPFSfEYswd2lXHOqex4Kn5V49lUSouYW7b/lBtQAtDyGpwZMrB2M2x4NDbzC0ljnvxLmuboR4++lEGx1VJleLUGZGavVNFzp0vTWoKhBiCx0nvHWjRNjucFjZe5sHqsbGvlPciaGlvMEtPtZHsRfMJ3x2iHWm/0olgiiFABtAG22DNaB3ErHISzMdXHcnc+aFrc2habaBDoYgiQwO8jYmZ7jFiGjVCbgXlwvY/RLuG505uoAw+o2Ha8H+hH74CJr0CfGCZHGXE3SZZ3JmmTTCAA/Q0nr/ivINOO1jNz7Y8HE6KvYgtD2nXmOnTzvzXlKnUen6YJGmIvt+q2CgCqQO0ax+ZwS/mvl6vmMujZcAxAqrKidAOlpPiTIG5YHtYeIYdA350+eKNgsdHFM4Sn/AKnz3H29qSPhfItWwrkU2YEooh2aL9mCgR3LT7HCfZPd4BdC3icDGZmtzdTsB9CT7eql89ldLEdwYP2wNp5LUniaQHN2KI4XlDUdEG7EKPvihsmgiNLYYi93IWm3MfLgoAMr611FCYiGF/8Afxi72mPmlcNiBizlc2jV+inc2qqAIuceYXFFxTYomhtalY5YgT5x54JVcM5jL6oM1bmcGy6aLNM3fOZfb7Wx7bdQRYpuiyytPqviJHaK+Ei/ud5G18qDtgDJCAtSfBtee6hc1TEYIw62kMVG3LS8yVVQIOJla4mwowU0TGFjkNxKsDEdsFhaRukeJTsfQbyWGSzxTFpIsyFguIGEqiz3NzPl/S9NQSmgveSo7R8DHmZg3Kq4ktkfns1d14qNqm+GGjRZUptyq/7PM9mVqvSy0FnWSGaEhAbsAJaNVgIM/fHrds0A+aTxEcZAdISAOm6uvxtc3bMODFwHqMPsSV/oI2vufW7nQ+eSHmiGzb9B/P3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190" name="AutoShape 14" descr="data:image/jpeg;base64,/9j/4AAQSkZJRgABAQAAAQABAAD/2wCEAAkGBxMSEhUTExMVFhUXGB0XGBgYFxodHRgdGB4fGB8dHxgfHSggGB8lHRgdITEhJSorLi4uGCAzODMtNygtLisBCgoKDg0OGxAQGyslICYtLy0tLS0vLS8vLS0tLS0tLS8tLS0tLS0tLS0tLS0tLy0tLS0vLS0tLS0vLS0tLS0tLf/AABEIALcBEwMBEQACEQEDEQH/xAAbAAADAAMBAQAAAAAAAAAAAAAEBQYCAwcBAP/EAD8QAAIBAgQFAwIEAwYFBAMAAAECEQMhAAQSMQUGIkFRE2FxMoEUI0KRUqGxB2JywdHwFTOCkuEWJEPxU2Oy/8QAGwEAAgMBAQEAAAAAAAAAAAAAAwQBAgUGAAf/xAA7EQABBAAEAwcDAwQCAQMFAAABAAIDEQQSITEFQVETImFxgZHwobHBMtHhFCNC8VJyghVi4iSSosLS/9oADAMBAAIRAxEAPwCR4bxCrRcNRMPsOkNftAIN/GFGvc39JX0TF4eOZlSbedfbkq7h/wDZxW1etnqwpoTqcBtdViTcTcSSd5b4wZkDnmiufl42yPu4UWdhyH+vZMOM5sFfQUGnQoKWNFDARRHVWe8uTYJuS0EjfDeSKNtcktA/FB3bWC92ziLs9GjoOZ2AGi3U8nSqBPy/TZqa1Au/S4lZ947fGDR5CwUKSxmxRkJldYBI6ajdUfAKXp5ZtdhrOkjwACfnYgHycCkrNoqyuL5gOdJV+BABZ6oLzMAR5s0CJO/yNt8XDOZTDp7OVjdPm3zZLMzp2JG9jaf9ja3jE5Aise7kEdwrNU6ZUx3vE97XHfvf2xJYHDRJ4lkjtVR8eyYFEqKlNXEFQzQDH6SSfBtPgYpE6isku72YqQ5ers1QmuPTpprLk+FkzI3EDfvJjbBHSBoJPJO9gZWVEbJqvVH/AI1cw8qaTUSenTDMRE/TurAwdJFwQBcjFDiGlvcNocfC5YH/AN2wR6D35g9fXYFK6fH8pTrmiCpRvrIE05MdjswiZuJO4wr24zV9eS6J/DjPh87m6jbr/I8N/ND87ckZUpUrCvWWoiFlV6pqLC/p6pdZiB1G8WxMhOUuJ26rKwMZMjWgCidaFeumn0Uzy1wZKoJdyqLbpEsTvt8f7GFo4jKSSusxWLOFaI4hZ8Vo4/w0ZerpBJUiVJ3j39/2vOKSMyOyo+DxPbx5jvzSxjilJguWlxOLhLyNDkJVoYO1yzJcPRsLTQzBpVFcqr6TOlgCp9iCCD9wcGZXRZWLY8tIshXPBeP1c5mV9JvRpga67VCpUE2CSYULYRYGxsYu42RxcMu3Nc1NhmxsOfU7D9/NVuU4muVqVAgBKlmYuSUCiCYAgLE7yYmYO2IkZegTkGNEkYbNtsK3/lCcR4vSiojwXplCzuBEVIK6T5IkTa42g3vG5o0cl8a98pb2ejdaH3v5slPNvMYoV1qK1RMwmlalI3puALt/dB2G8gjbCkzLOYHXotLhMhZGY3tGQ7HmD4ffzULxzior1GqaFTUZ0oAAO1gLf+cCZHlJK25sSHRBlk1zO6S4aWRuVup0cUL0wzDk6r57YkaqJLZotam+L1ohNNuXQOAcmmrRFV3gEi21rEiSJ19URG47zOBdkXI44q1jsjR/vl6ePihOL8AqZYAsLGBPbUQTAM9QAH1Wwu5pbutzB4tk4pu/48enkhclmnpsCrlO2obgGxxWhuE863NyuFjoV0PLZ2llMumitUqUYghWWXdm1QEUnQQAf1d+/YwcIwOa590UuLnOZoDvEHQVW5q/b2TjM5ZmYMw/L0am9Q6SsWjy37YLmzHbReidGyMtH6rrTW/2WvP5KjXqaKRMRqLwVA9iDGkj3vcYvHRCzHyywtzP9t0tTIInSG1AEiT6ik3PbVggBGlqDOXalvtS5qrEEEGCDII7EYxAu7eLFFU2R5qKa6pas9dkKqGYGmrGBrEntuFjsL4aOKOU72fZZEnCg/LGA0MBs6akdP5tG8vcDrmmtXMlhlmYMlItfMuTKiP4Sblj2uN5A4onP0P6UPHYuFjyyEDtAKLq/QOfr4D16IzhvFlr5xwKkQJqVKYBeoZChKQaQiCQNUSQO04YDzI7KzQdefp4LNkhMUIzN8gdhzt1bk+wVXW5kpVSaFNSHCHSIkyAWB36pgn3++LAE7IH9IYiHyHSxf5QSLSRG9WrTBSzlmgCbXY9JvbfDI0FuKWxOKJeGxNNHbxQPEOEI6k02lokabnt2B6h/vviJGXsUXC40g98aLdyvkkRC9QnXJYKTeAYnTvEmBbscRGCBqvcRnc52VmyQZ4mrrrVSKjtK039R1CkGB07kKWE9iR72u2IafAk58QGf22aDnoL9/T5zdcBSmjNl2ElV0dX01BAUwTYeSOwJx7E7oOCleWl4Ol34jopHNU63C83s3oOd4kVKc3HjWo+4N9jfLAMTvmoXW9qzHwa/qH0P7Fbuds5laiKU0PV1SKqESykX9QDvt9XVb5wSfsnfp3+boHDG4ljjmBDeh5Hw/jRIc1xmtVprTd5VY7CTAgam3aB58DxgLnucMpK14cLFG4yNGp+nkOSx4VxapQYlCIbcESDFxjzXOZq1TPh456D+S8z2des5dyJNrCAANgBgbiXGymoYWRMyM2WmnlneNKM0tpEA3Y3ifMdsSAShySMZdkDn6IOtKmCCN9/ax/nggCUMtnQrwm2PAK7jYQOaTB2FZWKjtCUq7oTpZlnfSSJi/b3vhkHosZ7Af1C03ocartSFLWQOsMwJ1OHgEM36rKB8ADFXvLQr4Xh8cj8xHpyFdFv4tx2vmKjEtpDIqMFsGCEkT5gsftAxBksWiQ8OZHJl3rmgOLZqpVbXVdnbaSe3j2GPNdZ1R5IGQsysFBaOF8OqZiqtKmJZiBfYSQsnwJYSe2DNbmNBZ00zYm5nbJnleXm0LUvUIqlKtJASyBZmTsCdLCP8O84gglthVZiW9oWnTTQnY2nnGuXaakeg29SlRCGZLOgYtN4EkWv9W/bAJAAdOtLSwWLLmd8ci6x0Bqkk5i4C2WKAtqLCTCkaT4v/QwYgwARgo7uhQWyf1NkCkuyuXhgSNiDvG3v2xV0lBNRYMuXYFf1adIU2YrDhghlogC9RySynfsb2sBBWuzDQrLjgED3F4HLfb2HP4UBzU1OnltHTrJAWEAgEISNJv8AouY3+RAZ6qua1eGuc/EZuXPXz/f2UPhZdMjuE5sUqtOoy61RtWmYv2P7wftjwq1SaIyRFgNEirVknOC1xNaENJZABALnwoAgQNQ/7bb4JntY7uGvh7seuY+3n9PqtOc4/RaitQMVZMwrqnTq0KAjLEzcM7Tt2mb4sXXR8UI4GVrywi7aRetXdg7cqA/Cn83zDUZ2ZD0kkrrC6o7Axa22JMjgaCag4bF2Yzb86OiXDJVGuqMRvYHuY+97Yzha3JZI2OokIciLHHlIKoxzhUNMq+pqvpmijTCoCNJaP4gBb3Mz2w1257MiuVLCk4W0zgR0G3mPU868rQfLfC3qZmklJC7FgWAMDQCNRLfpEd/jvAwswuLgAtXiAiw2HLn71p58lec0ZRVqJQpRNYrlwwJLCmB+ZdpIApiN9nJ+X5XkMDG8zXpzXI4Y9pmmlP6bdX/u/wAdBpqdfSlzz+0niJNVKQst6zAd2qElZHtTiP8AG3nBJDm06fn+EvhWGNxf/wCI8hv7n7BX/wDZ9TqVKeVZ/relUIIH6FOhZ7XEfYDFgTkspOdzTI9rToKvzOq2c2ZNlp1QCQwQuhEzKMKoibm6+2ImGZlj5SLgZsrxm1F0fUVr7qcoMK1TK1mYilV1K5P0g1VII9orUlv5I84u2TRr/Q+v8hAnhOd8bRZG3U0dP/xJRfGfQoZnLZj6ayuBWCgdVMWnSPpOiwBuRG0YSxcjRIHDfn5fPddJwbh8smGkjruEd3/t589fZPOZeJCpQqFlT0GpnSCR1MNQWPkxBHcGNsXc5oYSdRWiBBgXCZrWk5wdfAaX/IPXXdcnrppXCTDZXXTsDIja1UhbFjul4mksFrZSokkAAkkwAO5OIJRAytSjMvkz6wpVAVM3Uq8mBOmFBYTtIBiZxIbZooGJnDIi9hB8bHvqQNP4XQ+JU8vl0L+mjNZ9OqBqAKqFF+tZglb9N/bUETBrS4tmImmOXMa266bm/A+KT8Y4OlekdApBqakwCwUGoNQIcgCZBBDMqiSYOKywiraFfD4t8cneJN8+ZrTby5gE8lzqcKUukzLVV2xLd0GXZUGd4llDkwg0ginpVAvXr3LFo2m+/c94xoBzOyobrjjBOMUXHrvelKQptGxwE6rZjdl1BTHJUe+F5DRpbOChsZit1DIGvWSipALHfwBcmO8CT9sXgGZJ8VkbC26tVXCOB1qatSqpTH4eprWrTYE9crrMG6MLXI+lZEiC7GxxI+n8/hcni5W6uFkEag/j5zTPhGfpCs7+mA2r1HcH6yGAFRUOzkXPkye+GRGG2kZM7mt15fBabV/TPp06dJawowwqX1LpH1W+ohRaZi3jAzE094hHZiJGXbiL+v7LXxzgbZitRKt/7Zoq6G31kmQzbRBAABuCQImQs6JxdrstDCY+OKN3/La/Dw8fngoXmooMw2jREbIwMEEgyRabdu2nvOASAZtNl0nDZT2IzXfihMpxOrTsjkC9rEXBBsQR3P8ALwMVGickiZIbcFnUzVSs2qo7MYAknYC32sMUcU1hIGtNNFLOMDWjQC8JxIUE0sNeLUg9qtlKm1RgiiWNgP8AzsB7nbEgIcszWtLnbLPNcLr02KNScERsNQuJEMsgggzY4udN0mzExvbma7T2XTVz1KnanRBQFgrKpIJsdKqCWSbXEAlfk4KGtbpSyDHJL3nya6aE8upJ0P3Ufzlk1WprTZur6Xvq6rubGNgBFgMIzsyPW3wuYyR5enly0238z1UswIM4oNRSbcHNdmCd8B5oqZXXoJXWACQBqEeJEdz94M2xaL+260HHBmLa0PG3W6+id1ueEgABnYo6mrUAlfUKyoVSbQgE7/1LXbNJBI2/KwTw2QWRQFjujnV1qfE/NlF82Zhc1mGqpIXSiibE6FCzE2mNvEYl0oLiQoh4fI2MB51sn3NrpnJdZspw+kVKtV9N36mMUkJLz7AKs27kjvcjNWWdt1kywt/qC3xA05nZBZ7nsoqs7U61TUGCpsq3szf9o+xJAnFO2AbQ1K0GcLt5q2iqs8/Ie/v4Ibl/ieUPDhQqxJLq+w9MHrDSfe4gG49sDhbceVx0V8dbMZ20TaNAjxOx/nwUdw+t0CfOEZG95dngMRcAJR9KlUdZVHZbkQCQexIHfa8eMVEbjsER+Oga7vOAKWZypNsEjbW6VxcokprV6uPFXboFto1ihDLZgQQfBFwcRWqsT3SCLtZ0eKOK4q1GczZivSSsRAiIsALRg7XG7J1WNioLjMbQPC9Rf1V5ms4ldaVVSpdNkYBlVXAveCxAZWveT98aUbmuAtcgWPhLmkGjzGmo+FAcZ4suXospdGcfSNH/ADNYswmzqCm4uA3eRj0z25aCphI5JJRppz8K+35P05xqwhS63OKQtetgzGLPnxHJCk4OBSQJtEZZhEHA3g7hOYdzKyuRuWbTacBe29Vp4Z/Z921Rcq8HrVqvqZetTSqtgrCemJLCxuI8djfBIgS00aWXxWeOOVplaS2uXwKup5xqCorMqVoYMKVlgDplSPJm/k+caEEfcpy5fHSCWQuivLpvv4pfkeGDNV2aq5UubsANKdwx6rTZQIMz2IvLia0XgTG0UtHBcxUy+YimAwDQbfUqmbHcA4CJCHVyWjJhmTQhztDX1VXw6lSr1qko5dqbIf4YYaZ3EGDHax+MEOraWPMHw1Vb2p3O8KqZVatGjl6RmmVd5vaRpAWWMiD1EiSPGASUB3RyWvg5O1e18rzvoPn4ChqS4TJXbRMtFIsYGdk5GKK2YhGXxGJUEWFr0YtaCY0fwOslOuhqR6ZlX1CRDCL28wZ9tjti7DqkOIQudCQ3cahdW4c9c01NN8lojp+k2+RM/PfBc3X59VzcjcOHHMH36qLynM+XcS+oVIBazKQy2hStouLnfRstsediWhtlNQ8NxJf2Y2vw+t/BfNI+ZONLWqNonSGOm5NjtbZbWsB7yZJQeXSOzFdLhI48JFkGrqF6fnn8rSgky1JxBajNkBWLjEhVeAtNcFVnFmamktiA6OMvQ9KprGCublSUcomGiITiNYJ6YqOE20yYg3j49sWvSr0QOwb2mehfVDEnEBHcTzXhWceVCzMReyd5Cmj6BIABAMzETeYgxhQgh3eW+0MfhiItwNl0mlUdToRF0dIIi5sIJaCCToIAIBBAk2trgUNAuEyMcSXk3r5e2nX+FAcwZZEruEiO0bR22VQOmLCfk4zJKDjS6/ANJhBdv88Tz/0gIwNP0vseXkblOBV8wJpUmb479rTufYYuzMToLSmLlgYO+4A9Eq9SrRZlDPTYGGElSCpBgjsQVH3GDN0WdJGx4sgEJfmaxtJJgACTMAWA+BgrWpKVzWbBdF4dyzSellylCm4qU1bWxqEsW06phxpIkwBEdz5bZCwgLlZuJTB7rcRR20XP+ZOGChm61BDqCPpEX/6fcgnT8jFNASAtGCR8sTZHcwvRyxnNej8PU1QSbCAAJOpphTHYkHE69FT+piq8wS2tQZDDKV+e/wDrjyKx4OoK2ZcMxgYG+mp3DiSV1NKruUagpll9Z0qv0hgUFMKBPUWVoPYfOPQvbemiDxbCz9nmcA5o87VfwpKFQ/n6Z0AU3T/5dUzqIBDARIIIjaBbD5c4aBcu2M6kXodui1KsFgiyAY0gzaf9O8998BNgkLV7IEAlBcIrDK5h/VQhhYDup+bTue98BbvqnJmF8AyFUnBnJYqQhDrouxVmBm8gG8QT84ZykC1h4iRt+I+iVUOL5RPy6VemqEGADIKi46nMhtrMQZG3bAXOHVakUUz+85pJ+dOXlag8qkjGe7Rd9hmhwW6MQj0iuF5P1qqU5jUYnx3/AMsS0WaQcRL2UZf0TfmLg9KlSFSiXsYYMN52INx/9+bYI6MAWs7C46V8hZJXhSV8E4VUzTlKZQECSXYKL2Ak/qJ2HzioYTsmMTj2Ydoc+/QX8pPqXC8saRy1ULTzPc9XqI/8JRoWopG2gk7ETi4Da6FZEmKxL5e1j1Z6ZSOtjY+frSC/9CZs/T6LDswqoJ+zEMPuBiDpyTQ4hDzzD0P4sKbyn5hJ/n5wo8Fui2sJ/wDUEu+qL9AAbYCXFaXYMa3QIGpTvbB2nRZMsZD9FhU6dziw1Q5P7ZolEZXItmT6SEAm5LGAANzi0TTnS3EJ2twxvwWnifDvwz+nqVgQCGXZgfGDPYQ7VIYSeN0fcFdUNSpFthgZcBunY4XymmBFJw47sfsMDdNyCeZwx36pT6BbqdKmbaY98UzOGpTDIMO/uZaWGTTTUK+xGLP1FoeDZ2c7mI+lzBmaY0rUIA2sJF53jz/U4u17q3WfLgYDISWoEPNyZPvgdLRjIqgvicRSsXL0YilcLoHLtWhWpJULNqoKiVKZNgFkK4/ukkT4Iv2l/DFrgBzC5DiMD4sQT/ysg/g+I+y84/w4rmHrrlDWeox0s4V6I6YEr7FBffriBAk4hGe97WTJjHdk2IPoActD81+i5/znkFp52siqqAFTpXZSyhiB7Se1htgcmVriG7JzhuefDtc82ddfUq65QZ6SZKm193AuYDtqX99Qjfv4w3h9YxfiVj8QgY58jm+A9tCozgOTqtnsu9VGVnrLVJdSNWlvUY33FicIMuwt2XshhnhpGgrT2CveE5KnVFeoxKtUcqbkToHjZtwPB0+ww8DpdLmMQ7KWtGwCB45lMszNSqk1vSAdhLKqFxpQGGkFrsVBGymYtitBxpVjfI2nDS9PnkgBynQZxSoU3VyQNYYustuNO+kGLjsTJJADDmgtordbPCuJvieS+iOm31U9w7P/AIRzUKK5W0GIkHsYPiPgnCcZ72i6nHRdphnC6VpyxnjVLvqbMs2ify9NNNRJ007GCoMWkmQD7aDHVzXCyQHT/Hfz9fP2TdOEPRrGolRNZYkU5WV8KQftPwY848AX3SaOJaWBjwaHNAV+FGtWetWpsVLuu4Blek3/AExaDtbvi7A0jyVZsRkiDGHkPrqlvN/GfR01VplnLBS5hdI0h1K2P1wZP9xgPOLOlygCkhhcE6V5BOnT6a7bKZ4y2VemlSioWo5l1EiNw0rJAuAREWY3PZWQtOy6bhkU8bi2T9I2QuVOE3hdZhXUKW3FUws6VQqQymCLgjtjyq5ocMp2RHE+K1q4AqPIXYQAP5e1sXzE7pRuFihssG6w4TxZsuSRTpvMGKgYgFZgjSwM3Pti7SW7JXE4ZswAJI8vH0KvuXTXzyBnp0IM6Eqw6Ejwry6Dt0v32viziX7j1WW6KLCHul3Ky3Qj1Gh9W+qaJx6pT6GytBSpIK6doPwfnEgILsKCbbI4hcmyFLQom04z3nM5dvgYuwiGbmtrVl84o5pOqZM7NrWiuwF8WY20riHtYLQ7OTuMEAAST5C8ahfU8+9FlemYO1xM+QR4waLR1jdZ+PaJIww7FC8R4g9Z9dQyYgACAAOwHbBnEuNlZ0UTYW5WI/gzDR7zhKew5dRwctMJ62jajgC+BNAK05JGsFuWK0weoYtRKoyNhOcLBAPUnvi1lCa1nbFw3QmZWGOLs2SGJblkK2cOyxq1FQGJ7+ABJP2AJxbKSaCVkmELC88lS8V5cprlBmaHrQrBagqqBZrBwQIAmBpMnqGJkhLGhwKTwHE3TS9nIALFivDkfTW9EZW5MVaFQln9dENQC2lwoLEARIspgyZgWvaXQU3NaEzjTnThuUZSa8ddL991Pct5v08wk/S59N/8L2/kYb/pGKxnK4H5qtDHw9rA4cxqPMfvt6rpnL5f0yrsCyLpdCIErcEFrmFt8HvY40WCyB6LgsU0HX6/Oqk+ceU8xmqwzGWp6xUUa+pRpZREkkgQVjzsfbA54y1+y0eG42OCExyGqOniCi8rka9KvSpLM0aYRXMlSY6rRY9Fp26cMN7oA6BY807Xlzj/AJG6T/LcHq+nUcqWdWYooizFShINp6Wbx9W2PZgd0F02oraqPvamEzEOtAAsaSwwALM7iKjiBMsZgRcH4GL6AaclBBdbjzP8BY8M4a5lWBaqXNeswiGrAz6YcmNFJTeLFjpntijBQ1UyPF6bVQ8uvrySfmHmapll/D0Gh2LevVG8yVNJT+mI6mFzIi1zWXvaJ3h8LS8SOF1VD8lSzuagiMJhoYbXZukfiW5aTvI8cr0UpU5mnTYsE2mffe3bEiUkpaThEYs7E80zbiGqhmsz6qivXqiEDdSKxJJHewGm36WxF0D4obMJcscRbbWjetCfmvmmvEeIUsxlXUVwGFL6TIGpXFawPdtBSLwQt+q9i+wdeiDFgXwztJZz38xX0u/fop6hxgjLNQZA5bUJe8BoM77ghvuVO6DECU5aT0nCGGYSg1VbeHwfXqkqZc4qXp5mGJNBEpQ098DLrTzcPkG6yJxCsSvAwxNKucL5seGig6hOeWa+XQVBXSg0iPzRVJjwhpjpN999oO+Ctyf5LH4hFiCW9iXelfW1SZHi+UX0qSU0s+pV9WoCST5amJ3gKTfYYtGWuNIWKjxOHiL3k2RroNvRx96VjX4vUVivVb++cWNJCHCskYHGtfALhlapqb2wi1tC11k0nayUNliaWJzKphHJeekTucTY5KvZOJ7xWxhbFQEZ2gS+u82ww0UseZ+Y0sGW2JB1Q3tAasdTILHfFqDt1QOkgFtO6O4ZWLNDX74BMwNFhanDZ3zSZZDelqu4Jy/VzKM6wANhvO+5mF+k7mduxnA2sc4WE3iOLRYeQRuHz878kPxPgL5YkkEi5mNhq0qT26rGATiHgtNFEwmKhkFt3/NWa56eSncwb4uwCktiCS+yieF5g0qqVAxUqwMruBN/5SMeujaG+ISRuYRdjmuvcPy9Sqz1FqI2VKtrQHUjhp3O5aIB8ebDDlh2+oK4p5MLqdYcNuRBQeV4ZmaFQJRY1aA+gEg1KPsur66ZHSYuJ2EGRNY+M1u37J2WeDER5njLJzPJ37Hn+emhP7NtVda2r0qR6zTg61ax0rNgszc3AGx3xXsu9psi/wDrpEJjIt218q6nx+6b1OEigDXdojaJAk2JMXYnUTf5w4z9SwnPznKEk5Y48VqGmRrDG6j9Fp8SImO23scFz9pod+S9iIRlsaEfVVmdzQCGLSQBfyf5Gx/bFWizosdwO5X2UzTelbdpvYQSPvHbHi0WqB3VQfLPLNWjnQ9Uakg3BMglSsm8XLE2A9573AqzabxEzHMpqaDgbipWRswIAGmIHpqRIWBYLAnTEQBO84sX6aBLBwNafyVzLm7iVOo9KmlU1vT1aqkQCWIsLDV9MlouW774C7UaLoOGs7Nxe4VdaJlyjw6m8166s1JbKiyDVa1gRsADc+SPfAWYftN9AtfG8YEADISMx59AmPEeGZaqpqKlSiWYqiKdSrpjqfUdVy2ykm3m2LGBoFhLRcZxLjlfTup2PpWimTQZCVYQQSD7RbCrjqurhacodyK9jFUVegY8pAXurEUrl1DRfK04mlVrrWFc2xZm6HiHU1fZfKSJJx50lGgow+DztzErwStrnHrB1UAPjOWrVlyamW9NhmMtTqDUS1Rqug0wACO4hTe4vP2xZoa7f3WdxL+ohqZry0/4tq8x+uvnyR9DP5enprZSjRSWhazJUqQdoVqrKQfZVJ3tg4ZG0WPqsOeTETSVinE9Wggaf+IP1I80wzfDM47lvUDTeQ2kf9sCI2j2xXI/qtyHF4QMGUUPf6rlMQcKXYtaOUtfSpeCcrVMwgcuqKbDVuYE7W9va+4x5kTn7JfE8SZA7JRJSriOSajUam24P7jzihFGin4JmzMD2oDNk6TG8YvHWYWg4wuERypeRYEYYWQQaBGy8mbYlVLr3WRpEWIPwcQvNb01CK4aQrXwObULR4a5scveXY8hmJy1IU23Kg2DsOkn6BCmxHuL/aY/06JGaKsS8yDr4DcDc2evmheNKq5Nw7SIlblurqXqBkAlosIggH4iYdyiiYdxdihlHny00Omx263YsefLcysHAm7LVxDSHWVYZfk5alA+nWJzK39MqArwJKoZnUBtIvawmxjC4C+fRYLeNgSgObTDpfMeJ8PspzhuerZarqps1NwYYGR8qy9x5BwLbULWfHHiGU8WPmxXXfxj0Fp1Sg0tJKkWBAPUp7BotcbgXsC8dtVxj2h1jp81WnivH2quHDVFpA6QqSAxJ0sXcfSFIbe1j94AaPFVbCGjqUZli2YokVVDWiRcNA8EXF/A+MWJG4QXUxwLShcvkEotIBA7Hv42uJt2vYY8D0XnHPoUp5jz7NppiAq9RBiD/ekxtc/t5wQHKqDDj9R1WPCuIFAac2AX77wYGxgA/BHbY2ZrwAkJMIQ7OE6zXHlp0jpVXqbKOwJ779rn7d8Cy0bdt91LMITotXCqwpoKjf8AydTGDJk7m25MW9hvizrJ0S8jW2WqX4ty5wv1mdKVSo7sQKQcrTDXJgL1CTaAYv2xAbzJTDMViKy3tzKzy+eWkHC+mdACtUYflUQIPpooHU3sO/m+KyShunJNYbh7sQdL19z4koGvz04kUqaG0a3RSfMrTHRTv26vnCkkrnbaD6rqOH8Ehi1kJJ6DQep3P0Unn2d5dmOokk+5NzgbCLpbuIjf2d3VbBeZfa+PO3V4CS3VbDigRSsEpMzKoBJc6V/vGYgH5IwSko+Vrbs7brdVyzJOpSsErcd1METtII/lipRo3scLab5+iEN2E7YsNGoLhnkAOyYU3AwuQStiN7GilsSDjw6FFblOoWvIUkbMouYDtTMwEIBJ7CTtJ/0w3C0HRcxxqTERAuH12Cetm8rl63pZWkorE6dQcMUJ/wD3tK0yBM6EP+KdjU1p01XOf35o88ru70rf/wARqfUjyVZkiURV9bLWHfMuT9z+HwcSOr9KzXXZon/7f/kua8Z4YaFUjtJABYFoUxJA2B7HuMZj25dF3WCxHbjMd+fT51Tzg/HqIpLTrBpQQpABBG+xsNh2vJkxbF45A1tEJfFYOYyF0Va78vn45C9Us4vnBmKzOBC7LO8DYn3wvI+3Wtfh+FMcQYTrzQZoecUzHknjAOeyR1uhjH0+MPt7w8Vyk1wSEtHdPJMOB5pKVelWYalUyR/Lb23xLTR1Q8VD20JEfNM+aOJUq3p6CWIB1OViZNhEDb/PHpXBx0VOHYeSEOz6DkN0g1XHzitaJ7MMwVVwfjdSkB6bbXg+1/mP9T5wpq3Zbxhw+LbrvS15/idbMMPUaQogf77nEmyAh4bCRxSHIK6q84Vwui+X9Cpk1an6YY1lH5hLX1o8X7wNoA3E4ZjiaW0fdcjjcVMcS57XkUaAO1DSiPv4pbWymcLRRq0M4q2CsEp1wARv9LyCBcMbjFz2rfFAzYM6SNLD1Fkem4+gVHwjhL1wDncpqAFmraPUWAAEDrDODNiYiDYYqQ14sjVLumOHdWHl9rr2Kz5iDGmqUwFQALpAtAgAR9gMHaDVBRD3iSdSfhQnL9FaU6jZjJXsbQN7TAA/lHiQym2F6Vhrup5nOJKi+qpBG4UxeewA+AQRe+Iy1ukxC5xypDxbj9NrKukmZW0Dz1TEXH+U4kFreaKMK5hpxQFEeoxtMzI6u9tie/g77XiTJ1Fo2UBtlErTp0iqMCXcgJSUgMxOzFhIVTMTF58YpZGyGddW+6B4kg9UrqNNlYakLA6lBK2dQIEkbzBmLXxLSbVaJFrfWzTFIYj6Su337gRY9/AMRYtx67rLxEYBsJXy7lzUrFagdrFUYk21ArqAB6TBIn6uo/JkRhoJKrI17x/b9Ui5qy9SgyZUoFSmuoMN6hf9R7WjSI8HCGIc3NQ5LsuAwP7N0h/y0PhXIfdKMtUEXwo8G10+GkaG0UfmOE1TQ9f039L/APJpOnx9URvafOKssG1OJlgf/azgO6XqlHq6exwfLaSM3ZiqTPgHD6lZwxpM9IGGAIBM/pWSJa8xImDj1NG6UxGKlrK3Qna/ud9F0fK8AoUaTI7MaYqKSNjTKwxCMSSx1qCREXjBWtcdtlgTT94F36yN97vqNK0OhXvFMqrUHFBguoWRlNmeNRNjJJ1HaPjfElpogL0L3Ne10moHMHpt0rl/K5bxGjTVyKTmov8AFEX7j3/84DY5LpIjI9tvFHohwD749YRw163UMwBacCcwlNQ4ljTV2s8wQ4GqwnfENtqJO6Oemv0VHyhyhSqslarXQAGRRE63AMdiCokdp2wxEXOqly3GC7Dl0bGn/ty+Ut+dylCo7MqZxgTE0gxQxazAQ21yNzJvvgvbN6EpEYeSMZXOYD0dV+v7L7nfTYEoKh0h1FOGLLInX4AtA7yLYXnNu0+eq2OEsO4utaN6UfDr+NVIRgK3aXuojHstqe0I0Cypo7BtKswUS0AmB5Pgf6YkNCE/EUMrnbrzhnBamac06enUF1dU+QvYHuwweOyaCx8fNHC3M/yQ2W4dUNIsKblQT1BSRYxuLb4l36lED4xFlLhdoYnHgiOOi36k0R3xSnZkzmgMNc0ZwykAJwOV2q0eGwhrcwKLRYM4EHLQayiSjaPFK9NdCV6qqNlWowA+ADAxF8ggvweHdZcxpPUgEqp4JwpswqNmcxTOqyh1OsDwK4IOrrAg6vqjvh2HtKvl89Vw/FXQCRwhYRR1IOl/9enlSMp5fNZWv6T1alSmQCCdRVpnvHSQJtPi2GQ2zVrKY5kjcwCp3yp0T399yYPt79/PxgZdR0VGyUdFI8ZrRKhom3+fYzOk4lztE7msWln/ABaqiGlJgyBqiQe/ew/l8Rimc7Kt62lCOSJlmkrfVMDuCZWZkwZEz8YohklO+XuKrSKlkLbwJBm9r6gdiCTG9++CMdpRXnjM2rVHUytPNjXWC06myFGAZPk9yDJ8dvm5aNkoZCzQahKeK10p/lvVLydLFmMwZ2MsQBqA87XFsXy5VZkliwF7wasldypIUzN2uR2tqPb4222kgea0SOKGxVI/BlpQ6Mmk31FgPab4jtrJtM4Mhkdc0p5v4hkSKYq0lrOAIbUyqAxj6wRqA3g232wvIwX3k/hZsRADkdlB8vsdksyvBKCVCBl8shRoZ8zVci/UNNHUZ6CDeceEbd9UR+PxD/8AM6/8QPumfMWay4oBK1etW19A9LoprqGmAsaWF4+I+ceG9bBDcJGjM0AHfXcrldJ9DNTf9LFbiDYxsdttsAlYd12PD8YwtAfsQrPkrQssCpOogjq2IEdwi3/USDvG1qRg3t90DipZYAdQrw6+/pVdUXxpBXq1DVZqbgKaagCJiZMex8SJ+cOBpOi56eaNhb2VOGxK2cKzGZWolRnR1aUKgdVj9ZWNR86hJsfjF2ts95Jvlja0taPc6eSQ84VykLNMprY01E6gD3bzPmThN7HZtdl0nCsXA1maNpz0LJqvSlJZjMswjb4x5rACnJ8VJI2j9FnwSitSsiNYE3NuwnuL7bd8Eqys6aXJC6t10inl0YGiKWlCCs31ASR1AsGXcHTeBewWAwcv6aWDHBIf73aEnev23B59NfPWOTjFXK1itOIDXVlU/IuW0yOkwTbfCDbba6yZrMUG5+m9n35X12R9fnqiWJelXdu7CroB+EEhQNreMPxyANAyrksRgZe1dlc0C+l/UpTxXO1Krl3P1k1AoIIXX7DYmBJ3MSb4zjuu2wzWRsyt5aX5fjpy6IRTiCEyDaZcE4V+Jdk16SFkWmTIA+BJH74lrbNJXG4jsGB1Xr8+ifcL4dVy1ZUQNVp1FIqdB/LZQZB7rItNpD+wODxgtd5rCxuJZPEXHukHTXcHY/nwrxTI8BZ829ek6aVVabIzNrUqQSTN40rHc3I/ThxrMrr8Fy82NcYhE7qSi6PDPwv/ALWkAYpq7GC0Bn2EiZ1OwnsCD2wMDkE52hki7Rx3J+37AKF5povVzIopT60WS2xYETLTAQAbA3uSfqgVf3joFpYFwhhzvdoT8rr86JBUoFWKspVhuCII+2BLXYWvGZuq2ZTMFD7HFXtzC+abwuJMD6OxThIYWOFHNXRNeHCwrw8EydSiB+DziEW9VDqJjuwY6b7wBhnsBS4j/wBXxoeXFwN/4kVXlWq0ZpMuKdOm3roqkS75chmM94Vge3cbW74YY0UsmV8jnl1CzrVqg/4otNF9OrVVSBpMBh8kEn2/bBi3qkGwkk2Ba0cY4lm1GsVEKPpUHTIOttN9oEEft5jFCK5IzGx7VqFH8WzBd41E3OwMAEmP/wCbj3G18DdujArTk+Hu8emuodzF5Fo7W1Df2uDjzYy7ZeNcyhqvDmpEKdQN/I1HuGYk26SYHtBk4o5haormsKjhW6XMwQ2/m+lYuYJ7AQYtBOIBpWtFf+pq6gAOu+lZF1O12m2wEx498MNdeqXljaRaT53ilSq6lwVkTZpuIPe++nY7mZgSSE3ulmtoGvnz7IXKudaglhq/LlZJ9xtqUj09wBP74mMG16QGj7rqHB8tQoUgYWq0WZzqAFtx7bWtecWdGXIcOJkByvsN8EY5OYVtaU6lJVACFRqJNoB1LEzBk9iIM3CWFp7yfGQasO/zxUPzFzBUpVtFGjSo6QBGhXZPaTKjzYd/N8Ckcbq1s4LAskj7SSzfoD880OnPOb06XdHHbVSpnTGxHTv8zgNvBsFabMDhAbLD6E/ukVdVqSf1G8k7k3wPO5p1Wo6DDyspgo8lr4JxL8PVl1ZgOwYqQ3ZhBEkSYnzhoVuuaxMb3tLNj4/b1V/k+Io6pWd6dRwpNRA3Smq4DMZJaCR07mfEYO2S205c/LA6Nxa0EC9DzPl4c/BeZnM0aNOtf06mnSzLpLAh9MrTYwVPgXKtMjtV8vTRGhgkle0O7wvT25n5queZ2utRtS0xTsAVUkie5EnpBMnSLDthZdRDGWCib+fNUOTjwV3Gl9QJDBwYKmQfBG2PF1IXZNeDm2T6rz5VFP01VJ06dUEm66SbneIv7ftbK925SThho/0Wfl+ynUzxYktcm8/OIdHWychxttohBVASTgoIWbIHOcTSfhcI2uuyhZU1kgSBJAk7D3OJUEhoJVplOX0GlaVbTU1SuYR1XTI+kp6sT/hJ23P04v2fK/VYE3EHOsvb3a/SQT6g5fv7c1UNnKiVBTNYpTGk67DU0AHbsTMA2E7bQ8Gc1zDg1wLg2yeXQfOiU8RzdIs9LLEh6jdcC5M3E97/ANcXaaNc0KWB2QPk2Gyzo8XqkqjMCAYeB1SsjSZFhIn3juMEFE7JHsSQSD5JVxqs1Ok+Zo5ZA71Craaeq5vqaZgG5taY2wB7Oz25rXwpE7WxyPNAaWfoFDcTTMWq11ILm0gKTH9wRA94AN/fAiCdVuYeWJv9uM7fN0FqnFaTmYEJnwd9RWmLsxCqPJJgC/k4FIw3YC08DjYooj2hqtVccQ5P4lpVWVqqAdIFUMF9gC1vsMAMZ5gqkHHOF2XNIaTv3aJ9QFlwrknNqwd3XKgbsaizH+FSQfEEgHF2MeNW6JbG8a4dM0sA7Q9K09zt5gJlzNmcv0UqVTWQIlRF4A3FhJnbDokPNcqyNwcXHTwSJeIVBT0qSVM/Emw7yDeO+w+0lxpXLBaF/DepUOptCm5JEgC/m5JknTv1ESLHAyF6qCt+A5nLZZNUVPTc2quAAYBNoBAXpJA9r7ziLsJeRjn9EbzLVp1FCqNTNdHC3X7/APV2+PfF2g14KmHY6/uoz/hhYECSoiRYyzWOq+pjEKCCT4M3wPISmrFKf4jkhKqDI6WOpiJEAAwR/eFyq/SRviapDcsqHAqx1VPRcgjpPUO4Nv4RYzfeSPOCHNuqsDbpb6fDVAgCLgXEagd7RMSCP2F5nHg6hSMIrNqiyVZSIjqMeReIn/Lb9PvJuxxtWkja5tJtR4cGy9Sk50LVGnU36SdjE3gwftg2I77aS2EzQSh41o35rnfFuVc1lydVJmTtUpgshHkMBb4MHGWe7oV18OMgnHddR6HQ+yVUcq7zoVmi50gmB5MbYjOE04Bv6jS0xGLXa9lLdQt9fLKyid8Da8g6JqbCskjGb9SX1aTJY7H+eDh4cseXDuiPeXpYkySSTuTufvjxUsAA0XhxCutbnFggPJKzeiShxTOA5Gdh3OgNIVKEb4MXrPZhg0ar4r4xCsWgbLIDFCSrgBOcAXRLPL09VRF0s0sBpWSxk7AC5J7YkBAmdlaTdac10DgiJSFVRlq9OiNTE1wFVjYgAlAZBUQJ1X7xhiItuly+Mc9+Vxe0u0Hd1Pjz8deSD4/xI5hkVdP7BY9iSYJvG/8AMxg5akGMEIJKV8Z4JUoFSlRKkjUDTb9+3t58+Ix5rS05ggOxbZ2kOFIOtxjM1ioI06OmQCAI2BknaP6YMSSNErDDG1+W91aVM4a1CeuoVUMwFmdl2EIVB32IJMecVIppKMYWxvDLDQdLO3nra5vxzjNeqgp1FVVU7AOIPjSWKg+8TgIeXbraZgY4HZ2G78v2SUHHqTIcQisk+l1a/SwNjBtvB7GO+IBIKuYhIwtPMK64TzCtCkwOaq5hmPSil00jfqqMLXGwk/E4u6cMF/qPisaLgkuKmy5QwDc6G/ID+EZTzdIoKjigZPSn5tWqSe2lngG5EkgeJnC8k4O/stOPguIY8x1oP8jQbXt9r8UwznBKZURTNKqANaA6oBmAd9Jg/TJ8dsMRRhzLqlmSOAkytNjkdvgQXDeE1K7soEaAJM2vP28/aft57e7ZVHyhj8q0VeHCi7eqGkTbsRGmZ3Bg3N+8ixOF0QGwinz3qZenljU00w4ICpqaNJIAcHqjydJPebnFi0IIvNaOXiqtRikBCiAZBkSQSTsAT1GxsTY4uDorGgbKCzFfXIUsAdQBYN0GSJ1eZUrBgEt3nqlBJQOcoO7p0Kx6WsRuzEgxEmG7T3nvAkNOYKzXDmr/AIBnvV/LqL6b9XTECBIsTvtJg9/jFHNO6UcwN1BsJXxjgoNRgjIdR6lDgMO06Se0i3ckROPE6J6KfuC/nqpv1ny9b1TTMqSxWLyDBOm0AjSdpkGYvjwsahXd3xSsDn6WboglhTqkf8stpJJ2BYKYPuA3xiM9AhCa3szR28v5H3CQrls7SYmnlaygknVSziaTJ91I7+BgRlfzatHs8G9us3uw/ujq3MmYRWptmBRqgA6cyqodPlXWUqA3Hm22LNeznofFAPDwQHMGdvVtkeo3HzVcp4hW9WtUYRDOzSBAMmdu07x74G4jUhdVh2Oytj6ABbzTBA9sL2tzsw4C+SV8RQgydsHiIquaw+Ise11u2QyvghCSa8Fe6sQrFyZcK4BXzKlqSjTMamMA+Y84u1hOqQxGPiYcou+qANI0yVMyLHAybWjGMjd7taK7Ys1BndpogTWwbKsrtyF76xx7IF7t3KiU4TpdgDa91MrAruDIxZppBmjLrarjIZ6m9RVqVxVLLqJdFVEWBIgFrgbGZF5uLGY/vam1zU2HlYwkMy8tzZP0+bIvinDKS6TSZddPd5uTOoQIi1ryDb9mWgnVZTpS4EPG/JJ1aoUO5VT4G7GTYXuZM+fM4NR2WXK4By2cP4uEVsuFDCo3UG1EASCxVRB1AT3AMffE1qK0Kh0RrtCdPlLLiOdTJ0W1q7hiPWpiCiFgdJCmHWSNOrVa3c4l7cteKHE5+Jfy02J5qd5l5h9emtKkzekOogs+/wAE+I7fHeVHGjS6jBYTLH2jh3vwpnEJtbqZxUhMRFWvInDslUBOYWs9QtpVadgBbuLk3+IxVzMzUpPi8RFiAIaArcp7xHjGWyLFaaLRe4IQerWXzNRjop/AkjuL4o0MvqrTHGYpoMjrb46D2A18/qmnLXC6tQEmjVTXfVVq0yZ36lEOv7SJ2wds2WxSyZHRA2JA4jkAfvsm7inlFKrLu46iB1HYALfpEFrn/TEi5dOizsTM7tM5CSV8tWq9VZRAMLBvH+IHcTEgjt7nFZI8qfgxDJhTUDmMuFIa7XnUTEXuQSJm03mOqPajTqiluiVUs2R0xJBVgLaQVhgd9ixAttr2IE4K0BJyvpfGqEWmbB1F4IAOnTrBJErKgGQIKntvi1ITZbW56oS4CBgSbWJBb7yTG5EklhtJx66RWEuRP/H6p6DUIP0h4nSY06h3iZ87neLSHDmrGFu4HotHDsqXo1kqgVKxM062qmUA0gGeqZDdU7wQNgVwPs3HxUl1OFbdNVYcKb0UBYhmAAZyB1HudrXwcMtDkBk0Cm+L82xmqtGuCKSwEIUFkOkGSpsymZ7EWg2jCMj6kI5LewnDO0wbXxnvc7Oh1+h+i8yvMiVQVFYUyp/WdAcCYIYk6R1Homdt9hIewnXRDm4TNGQavy1o+X5UxzbxNa1QBXLhARqjckyYO5A8n+kYHI/MfJbfDsM+CI59CeXRIMu8Nfvgb9QnsM8MkoplnsvVp01qMhCMSFNt1AJBEyDDA3iZwMMPNMvx0eYtabI+fjkqWty9Qr+ilKoAHDEs0nUs09Jg/SQKvV/TBTFRBaeVrCZxmQtkGIbYFCtND3r+2im+DcrCpLs8U50jeAY1Es0HQumbkbjwDJ8Oe0bZSPGH/wBDKGR8xf1qh1NpDxXLem7rDqskprUqxWTpJBHcD95xI0K82TtYbJF1rW181TcA44lGktOrSeUJKxAPVc77T7XIOKiXLoQiHBOmHaRkajX0SLiGYarUaowuxn4wLMtCODI0NHJA1kxZrkGZhpLaiXw0DosORhDl6CMU1VxlpUdI4XIXVRlEUmxQtTsT9aTzgHHKVEPTdANdjUVQWAsSs3IEgWAwWLQLE4th3zyBzDtyO3mqPglOvm8vWqVLUjIpiJKxbUGN2kkXk/SdrSeOQrnsdDFh5WtZq7n434fN+a8oZkrSNKguoOF01XfqBI1CABEGNt+qbRhkPshw5LFxGFIcRJ12HmvKFWlFJqaqXDkSwClnWQQomSNQgz2IOJMrXKhw0rQc21eenj6KV5r4xTpZr8Rl6zPqfTVy9QAiIvsxAUiBpIBnzcDw21V4YLZkLarYqVOcFWq7BFRWMhEEKvwNhgUjQAuh4c5wGQm1gd8VCafusqeKuV4ynPL3EKtB29KoyahB0mP/AKPuL4FKSG6LQwcEc0uWRoPmsTTapUAW7FgFHlicDjNUmMeGFr3O0aBSvKeVzeWqUwL1NRDKv0lSbP1HUWMXkCI2FiXnZnN0Xz6B0Rcb0Hj9k14klSuwHq0yNNlRwdZXc2JkSbDtHucRDo6xsr4kxsjIO/lsllSs9DaSPEd9vmcNnKRqk8JMGutan4klVYB7/wC/9+2FmwDNutp2IYG2ieC8Pl7EHVMhr6fNveALeMWlGUWFhyzZ3ZStnEuClohQoMkvAXTB1RA3v7zJjzj0JDt7QXSdmeqSZrKEWWZgieqDPxa1/wBt8WkivZaeHkGXVLM9l6gINtIEksJUbwSBfcA77H2wsWuCYLxyVny5wpGCuKjMNiNO/wB49rHwfjDLXAbLNmxTgSKWjmvidMP6KZiklVN1bUBMWBYLpHaxM/B2E6UbA0VpYWGYx9oGGjz0+12gOLcN/wCIBXQhc2EjSSunMKNirjp1RYXuB2jC8sd94LQ4fxD+jOR/6L9Wny6KKq5epTf06qMjDswIP8/64Vdoutws7Z/0EELAUyWCgSSYA8k4gaosha2ydgqzgWQShUajmUJ9SkepQrK1OrpUMG3DK2394xbBoxqWFc3xKZ0jGzwnRrhobBBF37jfw1TPIcLrGn6NUK6qQaFYyaZsQhBB6hErBuOgECLWgabIdyQcdioTUkRon9TefU306+55qgyXCqYqMzJopKyvSI8MAXHjS2lY8aAO2LuZrQ8VnMkPZZy7X/L0uvUa35pNw3h+W0VcsmYhaiEF36NTMNAEfv8Av+9o4RHGW79VTieOmxU7Z3MqtgNdBqkfEeB5mtxH81CEov0LIIYKdUwDOlj1t3vp8ARdut2ytGY/6YMjO/6vt/A9ytPPmRNNlOlVALIAZ1MZLFr/AFJ4iwmMAn1dfJb3BnAMLbs6HwHKvA9b33UkcBWyaWDxiQgvAQlWjOCh1JCXDhyGOVOC9okjg3Kt4pwlqRLaClMuyqGPV0+RAN4P+7mjgtTCTCQZbs0Ca2QS2xQrQbYWJGJCGRraPocarppC1CAo0iyyB4BItibKWfhYHXbd9ee/ujzzURWUimooqyutPSDpK0/TEH233wQFZsnD2lh1t5FX62lmc5gfVqphUUVvXUQLMZ7+Lkx7+wxYIbsGwM11OXKVN8Vzj1qrVahBdzJMRPbYfGG2rIexrO63ZasmYYYrJsmMGakTKnk2aTsMLGUN0WzHgJJSXHQI3h3DXqMqgRqnQzSFYjsGiJsTH904sGufslp8bBg9H61vSbpy7VVPVsg0BiKgKtcSwg/wnpkkXwN8ZpGwfGIXS00Udr38v3VdyVx8JSSlRy4M2aqkatZidUifPfaLDF4Yg5Y3Gg7tXZneIvavBB8ayFetWLVJWgx+lW/MzX7GaVHybSL3LAg4ObRuyyG5YWXu76N/c/6Uvxfm403jKhAQNJqhQQIsFpLGkKosGIJIjaJM3pojQ4MvFzX5fv4+Cq+A558xRoh/zXqJOoCJI1EzExGnSTG+wuBi2bu6rOmiEcpLdACkVDgtarmHCSihiTI6RA02bYSR4m5j281pu9kR+Ia1gvVV3BTQyTNUzVYKAsBSY3IEkzHaw7nETuttIEdvdYC3c3cTpGlSrUGDUwSjaTcFo0Agm0wReIJ8xikTsgNorIQ9+qD4WPWPSuoDc2IHf437jx3jDANi1OI/t80dxfMUKdIrXC6TAg73tvuN+2I21QY3Pf8Ao3RHKWat6I1hYlPpHSZXaNwQLi1h8YDMzKQQvA5nHNvzUZ/aXy5WVjmQjHSAKsX1KtlqiBEaQA4H0kDsZwBwzHMt/h+PDG9i70/I99lI8vcfegwuSkyV8H+JfDf12Nsess15LRkiZiW/+7r+D4Lq/GuaFOVZalMPTenCE3DsZgqfvNrrHtekwaBe4OyV4Th5P6gZDRB18Bzv7eKh+Bcs1MzTeqlQIykFNVlaDf8AM/Qw3FvHnAGxkiwt/G8RbDKGPFg7/wCuYVXwXhdapSPquK2hjrsSymBIDhpaQbt7EMCIgzG605ZGJnjB/tjLY9CPI6CunqK1sRy1Kr1BwhqeoKZkAAmTAO0/zwcuAXmQCWPQi6q/RGNzE3pmnOpSSVmRAN9O9x4/ywLtBdqRgN/qmHCMpSrU1iEqGX6TeACPF58fGDl/+SycRh5I3kbjbUJnlkq1MwJVRTg9QADER9JO9zgWfVGEUcUGht3zVRue5fVa1Wrm3erobUxZYUidtIJdh7LAAG8YW7MC3PK3WY1z4mxYdobYodb89AD52T5qc5ozVLM1A9FHVYiXAWb7BVJEDYX2gdhgUkzSbaFo8NwMrGFsjhfgT9zzKQ1KMYgOtNSQZTS3ZTJtUYKilmPYft9hfc49qdAqPMcbczzQTJuV8yP/AIve7KN77Eg4II5OiV/rsL/y+hVLzXlEM1EoatVMEVNcaApidBJk2vtv3JODzVdpHhjn2GF9U46VvfjXz2Uh6ZwC10ZjKFzFTTgrG2kMTL2aGGZnBciQGJzL4tjwCkvWeSz4o1FcqHAmxjuCJuCJEzfxgjG62kMW/PGWA0sMpkDnK1QpopIAXMnpQdh23P8AvthlovZYeInELRmsnbxK9bh5o1CjwTAII7g/O3xgE1hbHCHslGakY9XYAbkD5nthRrbK6HEYnJForrh1VaKIlNJqOSPRLEC4Km7gFRKkk21bmJu80BrbXz+Vr8VMXPOnWv2+BG5fiRqxRrK/VKOGpgqp3Chj2IBAHud8UBDzVJo4TsR2kZGmo1/H3UFzBrp1W/MqFmBWodBphoJUgAWZYj/ZwErdwuV7B3RQ1Gt/6K+zHNTejUQqTUqLoNRnmFNmCrptqFpJNjgzXkilny4FjZA69Abrx5c+XkgeU+Grmc1SpurGmWmpp3CLcmew7T72vGKmxorzyBsLnDfl5rtPD+DlEap6aoPopUwpHp0hBgi++nUT7iRM4mxYAXLzWLJPn5qQ4pxE5dqZG9SqtILJuXbqaJBMIIvJBK+Dg5cc1KscIe03yF/RLq3pvUaq5So4kgFZVqerQA82M6rESDDRMX8aKuMzRlFgfnf56JjkOF6alRSKYY9RpJOhQx1QCQJYMbmPgXBxVwDW1zV2TbHl1+bLKrzS2VzQyI0ojKB6gWWDuJQwSRpuqx7kz2xGYZh0TBwzZoTMf1DlyofL+iJrA1qX5p1kdQOghgDI1RYqJRrETHYHa2a90nQY/u6LTwyo9GnTroUL0lag+tlCMrlSjki0AjSLCS42BnFXgaAnRFbHncQL1o6DXoR+fRbU5nzFKoBWroARqCtpG0ggsWABPSbE7ExfHg1jdHfdWOGdILYCff7Uudc0ZlK+bqVaSBFaJC7Fo6mA9zf3Mnvhd7m8l0XD8LMyMCQ6rXlkjCbyuowzcoFqo4Vn6lGn6Zypcf8ANmGBjbUDpOmJjWIsQMVDqFUlsVBHK/OJK5cvbfXyKuOF1vy6VTrpaydSGxtaSTJZo/Ud7SN8PsotBP1XNyROdI5jadXMfNB4cuqAztE1KgNZmaLagBPfzaSD3tJGBPOtBaOHiMLSRXl8108NVv41wyj+E9QKadUm6mAYMgSosDAkgW3xU6N1Q2SS9tku29eXvvvp7Kf5dp1GrQh6wDN4Ow/fefvt4mMG7V8RIAzvbKx4fVqiqqlmVSbjz/vzi41OqTk7Ix5gNVu49nQ7mgMu7QBrqQCNLT0yQR9r7G2IIB32QcK3K3tM4Gug8Rz0pS/N+XQ5UsNZZNP1BxpuAdKkKoEN2WLDwMCmDS2xyWtw2d7cRRIo3sRr57m9OZ6rn2+FV0m6d8pZxadRgWCsywjGLG/c7Ezv8+wwfDuAdqsfi8TnRggWBuFTnOhbfiiPiqot2saRO3cm++H8zf8Akudyk69n9D//AEp/mnjBqM6B3PXcAkIQBC9B6lcfSRMdOFXd46rewERia14A29fHXYg7jnqkP4sxivZhan9bJSVZysThuNgCwMZO5xpBo5BwUgFZzHlp1W18xioYjOxOlInI5bV1NtgcsmU0E/gcIJgXv2RdNmy7CpSMTYgiQRMwR3uMeimPND4lwqNzRWy+zLPVc1HJLWHiI7AdhirprOqLhuGthYAzSltoosdRM4A5zuS2IIoa/uG1e8IzlKvS0AgMBqYnSDqJsqKLsNOqP5yTYkUx2csDH8PED+1j2Ommulbk8ta/GyaV61OktRg7AaCwRrrKwAxgS0EnaY3EwcXMgASLInyFra5gWND5arm3F80a1QtqdhAA16ZHmdIAN5vF7YFnXQQ4QRtqh6X+Umr0JwVj6SeIwzjsrTkXi9DL0ShdaLklqjkSzQekLYyAD9I7j3wRr2XblhYvBTufoLHL+enmn/BeaXY66mapmid1ZQKlrCwJPY7WlpJjA+1YDZP7qx4JNLbWsN9Rt7nT8pbWoLmc7lRTOpaCvXc/UFZohZFidQSY7sfGLiUOdol8RgJcNA90gq6Avw3/ACsuDUF1Zhmlqi1adHRBaBTXWTb+Ko7TP8PnBW3mKy5LpvSiffT7L3lxHq8XzSIRUpIhvAA6yh0lgA25ZdM2g+IxSRxqkUMb2LTsfmvRT39q+RalmqdZT0vTEMJ+umSCJjsNJ++IabTeEPdLU258yiVKFSp6gFSiQRB/5iVCoZTtJnS3tcdxi7280vgpMsgFaH7hNf7OM/S/AkVipBZqZVhIYAABTfaGA+I+cCLSWhN4lpbPbfAqK5v4bRy+aanQaUgMATJQtcoT3j3vBE3wBwyGl0OCldNCHPGv38UoQ4qU83Qoqm2AuCfidYXTuUOZk9Aiu6FhCqpgHUJ6gou0iNhuDbBWyiqJXP8AEOHv7T+201vfLyJ5Vrudkc9BqzI9JgYM+gFhgP4tJ6u4Jkd5ODgB1G9PFAinGFDg5v8A5bjy6L3N8OKkFjY+e3vNx/pgbhbtEzFie3YK0KB4k/5cOTMW/faP8thAxVxsaqY43Ndp8+dUp5W4glBz6iyNxYSCNo79+9+nF4zpqgY2IyfpKe5M2QU20opsQNt5MTvcE/GCNYSlpn6HOLKM5j4wlKhTerUd9TkKwUaQyrfWF3BB2v5i04h8gYdRulsJhnyyuDABQ1HPflahc7zajpWQUSusMFYMAINhqTSe1/qO33wB01gilvR8Ne1zHF22/wDBv8KYp4WK3o17UXEA8lMjLFoNhgwWa4arZTr4bLEvHiQRS2g4odEw0ghPMryXXqLrgDvBnbzYGRtcSL9oOCDNSypMXh+0ynX583pIc3w+JBBBG4No+2KtlNp6XBMczM1J6qwcNg2Fz8rMrk54Y0pGE5hTl0vDCHQV0RJPnAVoGgNV9lRfHnmgvYVuYkrLMx23xVhRMSG7BZadAEbn+WPZrKkxCNgb1WLrtJmP5e2PWq9kG6LZk8m1VwixJnef0gsdgTsDtiQbQpXCNpe7b9zSZ5zlOuHCousMgcGy7kiDqIGqVMKCSbYuWuBpItx0LmlztKNdfXS9Nd1t5K4PRrtUWqAWlNOrVEMSpiCLyV37TtgkNPNJDizpoMrmba36C/3WvJcE9apXFFgEWpoSQSW1swTbtCkk+3fC5bnOi1GYv+mgZ2g1Is+FAX9ToqTg2VrZIOiprDtd1psxhTERutmMATJN9rkaMm4WRj3sxuU2BXIkDfoduXh4KB5qQvmK9UBk1uSVPSfuPPti7J+8bRX8Ia3DtLSDQ+UsuSM8Mu9QO7U0cDqAJErMAgdoY37fc4YEjNisPF8Nne0OY26+yw5s4/61Knl1dqgUh2dp+rSVgAj3JJAAJ2Hc2sVolsPhXseXOFcqU5VzVRlCs7lVsFLEgRtAJgY9umQxrTYGqKyHFKtMFUqOqt9QViAfsMDcCNk3Fkc4ZgDWyJoU2chVBZjYACST8YX50tfOA3MdAjqPCnK65XT6ZqzJ2BKkSBGqRtipur9VDcSwOyne69f2XuYyzUm0Oulh2+ffY4EbWnDIx7czTYVNy5zEU9OgyxTk6igJdp2FhMTvFzjzX0QP9pXF4EHNMDrWl7fOl6KpRymiqqGmUcaBWIUndVHUdSgz9JJJntGGW0W3t5rnppc2aPQ2Ncv120NdaC38SzOYVA1UdS7mADPyLRc+2GHim2FTh87O0yg908lny/xChWdPVgNqOloMHpgg9hdlN8LudoCVpYgOMbhFqBuPXf6FTvFuHK1d9HSCxgRYD4Av8e+CCO1S8kQLjyVTk+Fj0RQJWdUCpMag36TJs48dxtsYI2mlYz5XF/agHy+clLVuYMv6rUSjeiG0kMsjosCZY9wTdDHthR+JZsRot7D8JxLmCQHvVdg9fQfdKudeH0U9M0ggmboIDKYKtuRNyDEX8xgMhZYLVoYBsxDu0vTryOtjqppRgRK02CllUqiIxAaVeSYZaC25allyoNRqoa86dEb+5nbB25a1WPL22c5QK9Umo4fcsyCkfk6wV0YzAYExvYzY+cDKddbmEDoum0CahWoKvSYi8CNo0kEQCu9iwO95BrG9rAZ3LYW6/Ofr4gKG43XR6rlPpJtAAHnso8x5tvhO9V1mHjcIQ1+/r+SVPZ2hhiJ6ysbhuYW3hKESe2KYhwOiY4RG9tuOyuuU+A0qqNVqwVHvMSQLgHpP1fVb4jFYmXqgcW4g9jhHHv8APptsjM3y5SKM1EmVt9JuVAUKCBoMtBZuxPi+KSx8wm+HY6RpDZOfj43euu2w6eKj8zQMyO2AtdWhW7PAT3mrS1Zu67d8Wyt6pczyHdu3NOeB8vPmVZg0G4SACCwGrSSWGmdhAN/HezW5gaSONx39MW5tQd9eV1e2tc9llmuCvQoU80tSTqWdIj0yZIOqdwwKmQCDAxBbQBVYscyaV0Dm6Ud+fp4jUb2Fc8u51KyLVqqhYAVFJAkExqj4YOY8acNMt9LncW10TyxhIGx/HuK9bQvL/KmZyxaVVg1RCpBnpTUwYkfSDItv7YDEwsJtP43ikOIaBdUDfmaFDxGqOzXCUyNNa2lU1NcA7sAypuTsGY/9PknFmta02EozEPxbzFd0OfTQn7ALOqlQszOxkECN4UArAAPUxlm99QH6DFmkgklVDmABrB/vfU9Nh6E81zTj/EvXqlvTFNQNCp4AJNz3aSZ/kMKOOY2uqwkIgiyk5r1J+ctEtD9sVpMh4qlpNBJmMXzupKnDwZrpC53IAiVH2wWOYg0UljOGtc3PGPRLVpEHbDBeCFiMhe06hWv9nlNWramFgQshhMNOoKpUlmI2iNu84rGzvWhcTxOWIN9efLx5BVfE+KuK3pUy6hWHq6UU6UgkHUQBqYmdtyfEYeaK0C55rgW53a9Nef7JRzaiNlvWOpHkMVOkyR0Cf1AlSpi4HYXMJ4iEA2Ft8L4g5smTcdfr5aa+fVTXCc+aLLVgE3sfBEfY33GEryv7q618Ymw/9znsqWnx6lXb8VmGLVKZVaNAGY+kBhP1tMteNv8ACBcVeY78gseWJ8bewhADSCXO99D0HL4bsspTevqpsSKIRSQfqVFvJbeTpNr2E2kS652lLn3ZYyHN3s/PRecPr5NmqLScxLB4lQPSgvJt0/SSfpOKuMbh5J/BDFNBLx0I572B69Oaxo0qE1q5qeopKtSYEgwdRaQYBurfa+Ije3cHQrz+2cRGW0RYI9q+49VP5jmen61XL1KXSlUpqkn/AJZgOR36tVo2YdxcE+IGbZaPDOHzyR9qH61defLw0rXr9MOeOE0kRqyVAHLQy76msTMHpaCGJ+lrsI+nC8kbQc1rVwWLmyCDLpVg9B+RenVuxvdRNOoYg4FlG4WkyV4FFYPUxcBCfLSP4Bw9K7stSoKYCyCSu/vqYW8xJuLYIxgdpdLNxuKkhaHNbfv+Afroqqpw6gTJyaE2utdVBgROk1UP7os7xfBuyB/x+qx24yYDSU+rb/8A1P3KjzytWFZ6VIiroCliLfWpcCJPYHvGHXg3SVw+LZkEj9Lv6GkNmcnUpGKiMh/vKRMePP2wuQtuKVjx3CD5Lyie0/bA3JyHe1vnFE5a+alIviM1KXQB41XypAgYgus2VZsYY3KFW8B4ojZc0HYAgCCxgQG1HpEahpUTuTp7b4NHIBoVz2PwT2zCVo+VXpqneY4nTyyNdNZ1qFEj+G3pyNAkXN+0bYmdzQNELh8cuIlDTdaWffnrenJc6NbTV09icLZRltdWZnR4nJyK3s/VpiZt84HXRMyTMa4tdsqGmlXh4X1KKVaNUq8arEpNgw2YTsQex98Xa8xu7yxsRDHxBlYdxa5tj0PgeRVplzlr1a1Nvzk1aYtVkRDLOnVaJ7wDJAEOZWuFjnuuPkbiYnCMH9Jq+n5r7a6boiadagyUKSUjAXp6lA8AgDxHbz3xIFDRS3NHMHSku5+K+o8SOWy+hnLNsB8/5RNseF7lWe1sstgUFu/EZfNoiVtljuRBjt/THi0ckNplgeTGd/qvc5TTMU6z0/Spu8aKlRLFktqYHYmPBi0gxGKvDqoIsTjC9ofZA3API8h89eajOE8JTKMalWuDUhodP03hipeL3guYAuBJOBxxhnedutXGYx2JaI4203oefSwPt68lN81cRoVSvo6mIsWKBZEefqck3JYAzO84rI5p2TWAinjBz7dLv+B6Kf1YHS0My2JUPYYqQOaMyRx2C+ZvIGPDwK851aOas+E5r8PWFRIE9JaCSgJEsBtI9wfjDEUuuq57i3DRKwmM+NKzyuZy9Yipq0Iwh1DbsICFpYmBrAJMECfeHnYpgFlc1h+FYgnJV9PqTy8FP88cWFRBSpljB6yX1ToJCwQBqXTBv3AjbCxxAkK1mcHfhznd/q/sp/L1NSX7YVeKcuiw8vaQ0eSK4NxVstWWqqhivY/5Hse0+5xdpo2k8VH27Cy0+4fzu65ipWqUydWrSqkDSGBAUmJKi3xBtfBRLQIP+lly8KJa1rTXXx8UVy9ljT4ZmquoA6bCb6daBv5KRHecALCYyB8paPbthxkZdsPvRr7hZ8F5npfhGpvqZgOkEfqTqpkN4DAAg9p84reVuV242Rn4Yzz9rCKB39f1fkhI+cc7R/ECpQYksIqSLEr0hwe+tQGI3BnzALIxkhtqT4fNisH3ZBXT54LGlnmrKC7FiogSZgDt/vxhKRtGl12Aex7CQACVtz/BqyURXKEUz3t37xvGLxscRZGiTxWKha/sw7vdFMV81fDbY7Cwp8XTkz4LWyzaxmHZbdBU9/j021fEr84gxtH6jSHJjpaAiAPW/wDY/K6Dk+MBkU0XqCnEKFy6EQLb6PIwUSRVy9llPw783fAv/t/KcNwxdK/hyekutaoxhitNdI2WfqA22BMTOHi081zTMWRYd6Dko/jfD6uZzhyymEpKGaIMMwLCPp1ErHgC/wBwvbmOi3eH4xsMXaOGrj9B7/yp3P5NqFVqTXKmP5T/AEOFXCjS6zCy9pGJBzXtFJucBcaWtDGHDMVmxxQIzvBeY8qrXUGJCHIFhSEEYl2oQoxleCvOIPFSfEYswd2lXHOqex4Kn5V49lUSouYW7b/lBtQAtDyGpwZMrB2M2x4NDbzC0ljnvxLmuboR4++lEGx1VJleLUGZGavVNFzp0vTWoKhBiCx0nvHWjRNjucFjZe5sHqsbGvlPciaGlvMEtPtZHsRfMJ3x2iHWm/0olgiiFABtAG22DNaB3ErHISzMdXHcnc+aFrc2habaBDoYgiQwO8jYmZ7jFiGjVCbgXlwvY/RLuG505uoAw+o2Ha8H+hH74CJr0CfGCZHGXE3SZZ3JmmTTCAA/Q0nr/ivINOO1jNz7Y8HE6KvYgtD2nXmOnTzvzXlKnUen6YJGmIvt+q2CgCqQO0ax+ZwS/mvl6vmMujZcAxAqrKidAOlpPiTIG5YHtYeIYdA350+eKNgsdHFM4Sn/AKnz3H29qSPhfItWwrkU2YEooh2aL9mCgR3LT7HCfZPd4BdC3icDGZmtzdTsB9CT7eql89ldLEdwYP2wNp5LUniaQHN2KI4XlDUdEG7EKPvihsmgiNLYYi93IWm3MfLgoAMr611FCYiGF/8Afxi72mPmlcNiBizlc2jV+inc2qqAIuceYXFFxTYomhtalY5YgT5x54JVcM5jL6oM1bmcGy6aLNM3fOZfb7Wx7bdQRYpuiyytPqviJHaK+Ei/ud5G18qDtgDJCAtSfBtee6hc1TEYIw62kMVG3LS8yVVQIOJla4mwowU0TGFjkNxKsDEdsFhaRukeJTsfQbyWGSzxTFpIsyFguIGEqiz3NzPl/S9NQSmgveSo7R8DHmZg3Kq4ktkfns1d14qNqm+GGjRZUptyq/7PM9mVqvSy0FnWSGaEhAbsAJaNVgIM/fHrds0A+aTxEcZAdISAOm6uvxtc3bMODFwHqMPsSV/oI2vufW7nQ+eSHmiGzb9B/P3X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0192" name="Picture 16" descr="https://prd-webrepository.firabarcelona.com/wp-content/uploads/sites/34/2020/07/15105542/coronavirus-mund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200"/>
            <a:ext cx="9144000" cy="55981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Anesthesia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458200" cy="4625609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A </a:t>
            </a:r>
            <a:r>
              <a:rPr lang="en-US" sz="2000" dirty="0" smtClean="0"/>
              <a:t>dedicated transport </a:t>
            </a:r>
            <a:r>
              <a:rPr lang="en-US" sz="2000" dirty="0" smtClean="0"/>
              <a:t>ventilator for a patient transferred </a:t>
            </a:r>
            <a:r>
              <a:rPr lang="en-US" sz="2000" dirty="0" smtClean="0"/>
              <a:t>directly from </a:t>
            </a:r>
            <a:r>
              <a:rPr lang="en-US" sz="2000" dirty="0" smtClean="0"/>
              <a:t>ICU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During switching </a:t>
            </a:r>
            <a:r>
              <a:rPr lang="en-US" sz="2000" dirty="0" smtClean="0"/>
              <a:t>from the portable device to the OR </a:t>
            </a:r>
            <a:r>
              <a:rPr lang="en-US" sz="2000" dirty="0" smtClean="0"/>
              <a:t>ventilator, the gas </a:t>
            </a:r>
            <a:r>
              <a:rPr lang="en-US" sz="2000" dirty="0" smtClean="0"/>
              <a:t>flow should be turned off and the endotracheal </a:t>
            </a:r>
            <a:r>
              <a:rPr lang="en-US" sz="2000" dirty="0" smtClean="0"/>
              <a:t>tube clamped </a:t>
            </a:r>
            <a:r>
              <a:rPr lang="en-US" sz="2000" dirty="0" smtClean="0"/>
              <a:t>with </a:t>
            </a:r>
            <a:r>
              <a:rPr lang="en-US" sz="2000" dirty="0" smtClean="0"/>
              <a:t>forceps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 Regional </a:t>
            </a:r>
            <a:r>
              <a:rPr lang="en-US" sz="2000" dirty="0" smtClean="0"/>
              <a:t>anesthesia </a:t>
            </a:r>
            <a:r>
              <a:rPr lang="en-US" sz="2000" dirty="0" smtClean="0"/>
              <a:t>is preferable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Nasal </a:t>
            </a:r>
            <a:r>
              <a:rPr lang="en-US" sz="2000" dirty="0" smtClean="0"/>
              <a:t>Oxygen should be administered </a:t>
            </a:r>
            <a:r>
              <a:rPr lang="en-US" sz="2000" dirty="0" smtClean="0"/>
              <a:t>under </a:t>
            </a:r>
            <a:r>
              <a:rPr lang="en-US" sz="2000" dirty="0" smtClean="0"/>
              <a:t>the surgical mask. </a:t>
            </a:r>
            <a:endParaRPr lang="en-US" sz="2000" dirty="0" smtClean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Antiemetics </a:t>
            </a:r>
            <a:r>
              <a:rPr lang="en-US" sz="2000" dirty="0" smtClean="0"/>
              <a:t>should be used to </a:t>
            </a:r>
            <a:r>
              <a:rPr lang="en-US" sz="2000" dirty="0" smtClean="0"/>
              <a:t>reduce post-operative retching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000" dirty="0" smtClean="0"/>
              <a:t>In ICU intubation before transport to OR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en-US" sz="2000" dirty="0" smtClean="0"/>
          </a:p>
          <a:p>
            <a:pPr>
              <a:lnSpc>
                <a:spcPct val="160000"/>
              </a:lnSpc>
            </a:pPr>
            <a:endParaRPr lang="en-US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75191"/>
            <a:ext cx="8382000" cy="462560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Go to ward or ICU by the </a:t>
            </a:r>
            <a:r>
              <a:rPr lang="en-US" sz="2000" dirty="0" smtClean="0"/>
              <a:t>ward </a:t>
            </a:r>
            <a:r>
              <a:rPr lang="en-US" sz="2000" dirty="0" smtClean="0"/>
              <a:t>nurses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Full </a:t>
            </a:r>
            <a:r>
              <a:rPr lang="en-US" sz="2000" dirty="0" smtClean="0"/>
              <a:t>personal protective </a:t>
            </a:r>
            <a:r>
              <a:rPr lang="en-US" sz="2000" dirty="0" smtClean="0"/>
              <a:t>equipment  </a:t>
            </a:r>
            <a:r>
              <a:rPr lang="en-US" sz="2000" dirty="0" smtClean="0"/>
              <a:t>N95 mask</a:t>
            </a:r>
            <a:r>
              <a:rPr lang="en-US" sz="2000" dirty="0" smtClean="0"/>
              <a:t>, goggles</a:t>
            </a:r>
            <a:r>
              <a:rPr lang="en-US" sz="2000" dirty="0" smtClean="0"/>
              <a:t>, or face shield, splash-resistant gown, and </a:t>
            </a:r>
            <a:r>
              <a:rPr lang="en-US" sz="2000" dirty="0" smtClean="0"/>
              <a:t>boot covers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Coming </a:t>
            </a:r>
            <a:r>
              <a:rPr lang="en-US" sz="2000" dirty="0" smtClean="0"/>
              <a:t>from the ICU, a </a:t>
            </a:r>
            <a:r>
              <a:rPr lang="en-US" sz="2000" dirty="0" smtClean="0"/>
              <a:t>dedicated transport ventilator with </a:t>
            </a:r>
            <a:r>
              <a:rPr lang="en-US" sz="2000" dirty="0" smtClean="0"/>
              <a:t>a </a:t>
            </a:r>
            <a:r>
              <a:rPr lang="en-US" sz="2000" dirty="0" smtClean="0"/>
              <a:t>High-Efficiency Particulate </a:t>
            </a:r>
            <a:r>
              <a:rPr lang="en-US" sz="2000" dirty="0" smtClean="0"/>
              <a:t>Air (HEPA) filter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HEPA  filter 1 between </a:t>
            </a:r>
            <a:r>
              <a:rPr lang="en-US" sz="2000" dirty="0" smtClean="0"/>
              <a:t>the </a:t>
            </a:r>
            <a:r>
              <a:rPr lang="en-US" sz="2000" dirty="0" smtClean="0"/>
              <a:t>endotracheal tube </a:t>
            </a:r>
            <a:r>
              <a:rPr lang="en-US" sz="2000" dirty="0" smtClean="0"/>
              <a:t>and the circuit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HEPA filter 2 between </a:t>
            </a:r>
            <a:r>
              <a:rPr lang="en-US" sz="2000" dirty="0" smtClean="0"/>
              <a:t>the circuit and ventilator</a:t>
            </a:r>
            <a:r>
              <a:rPr lang="en-US" sz="20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Two </a:t>
            </a:r>
            <a:r>
              <a:rPr lang="en-US" sz="2000" dirty="0" smtClean="0"/>
              <a:t>members of hospital security escort </a:t>
            </a:r>
            <a:r>
              <a:rPr lang="en-US" sz="2000" dirty="0" smtClean="0"/>
              <a:t>with transport team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 OR with </a:t>
            </a:r>
            <a:r>
              <a:rPr lang="en-US" sz="2000" dirty="0" smtClean="0"/>
              <a:t>separate </a:t>
            </a:r>
            <a:r>
              <a:rPr lang="en-US" sz="2000" dirty="0" smtClean="0"/>
              <a:t>access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 Short transfer </a:t>
            </a:r>
            <a:r>
              <a:rPr lang="en-US" sz="2000" dirty="0" smtClean="0"/>
              <a:t>routes </a:t>
            </a:r>
            <a:endParaRPr lang="en-US" sz="2000" dirty="0" smtClean="0"/>
          </a:p>
          <a:p>
            <a:pPr>
              <a:lnSpc>
                <a:spcPct val="150000"/>
              </a:lnSpc>
            </a:pPr>
            <a:r>
              <a:rPr lang="en-US" sz="2000" dirty="0" smtClean="0"/>
              <a:t>Same transport personnel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protection </a:t>
            </a:r>
            <a:r>
              <a:rPr lang="en-US" dirty="0" smtClean="0"/>
              <a:t>equipments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027924" cy="465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Intraoperative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76801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Air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exchange cycles ≥ 25 exchanges/h between surgeries 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Bodily fluids or tissue samples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Surgeons and personnel should remain outside the operating room until anesthesia induction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intubation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Minimum personnel should be placed in the operating room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Only minimum required supplies were opened in the procedure room 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additional supplies needed for the case which were placed on a cart in the containment room and transported into the OR only when the outside door was shut.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Intraoperative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458200" cy="4876801"/>
          </a:xfrm>
        </p:spPr>
        <p:txBody>
          <a:bodyPr>
            <a:normAutofit/>
          </a:bodyPr>
          <a:lstStyle/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additional phones or breaks/ 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changes in staff should be allowed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smoke evacuator with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electrocautery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Electrosurgery should be minimized or excluded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Bulb syringes should be used for lavage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In trauma and orthopedic surgical procedures limited use of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electrocautery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bone saws, reamers,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etc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v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Intraoperative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/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Disposable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medical equipment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sharp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injury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PPE avoided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bisposal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of Body fluids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blood, secretions, pathological specimens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 double sealed bags</a:t>
            </a:r>
          </a:p>
          <a:p>
            <a:pPr>
              <a:lnSpc>
                <a:spcPct val="150000"/>
              </a:lnSpc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Any specimens labeled and kept special  containment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theatre is to be disinfected between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surgeries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disinfecting personnel should enter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theatre only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after enough air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changes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Intraoperative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1"/>
            <a:ext cx="9144000" cy="4876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If possible,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one surgery daily in that OR 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Theatre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disinfected with UV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light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instruments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must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be labeled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before sending to sterilized unit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staff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in the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unit must be made aware of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covid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status of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the case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Wearing a full PPE staff of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sterilized unit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risk in theatres might be more in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resource constrained  settings</a:t>
            </a: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Aerosols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can be generated either by surgery or by the respiration of the patient 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ENT, Neurosurgery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1900" dirty="0" err="1" smtClean="0">
                <a:latin typeface="Arial" pitchFamily="34" charset="0"/>
                <a:cs typeface="Arial" pitchFamily="34" charset="0"/>
              </a:rPr>
              <a:t>Opthalmology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surgeons are at risk from both types of aerosols </a:t>
            </a:r>
            <a:endParaRPr lang="en-US" sz="19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q"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Orthopedic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surgeons are exposed to high levels of surgical aerosol but a lower risk of respiratory aerosol.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Laparoscopic surgeries precautions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1"/>
            <a:ext cx="88392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Reduce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release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(a)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closing the port taps before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insertion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(b) attaching a CO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filter to one of the ports for smoke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evacuation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c) not opening the tap of any ports unless they are attached to a CO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filter or being used to deliver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gas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d) reducing the introduction and removal of instruments through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ports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e) deflating the abdomen with a suction device before removing the specimen bag from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abdomen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f) deflating the abdomen with a suction device and via the port with a CO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filter at the end of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procedure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(g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 minimizing the use of cauterization 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and postoperative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600200"/>
            <a:ext cx="89154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/>
              <a:t>become proactive </a:t>
            </a:r>
            <a:r>
              <a:rPr lang="en-US" sz="2000" b="1" dirty="0" smtClean="0"/>
              <a:t>rather than </a:t>
            </a:r>
            <a:r>
              <a:rPr lang="en-US" sz="2000" b="1" dirty="0" smtClean="0"/>
              <a:t>reactive!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/>
              <a:t>Continuing concerning </a:t>
            </a:r>
            <a:r>
              <a:rPr lang="en-US" sz="2000" b="1" dirty="0" smtClean="0"/>
              <a:t>safety measures </a:t>
            </a:r>
            <a:r>
              <a:rPr lang="en-US" sz="2000" b="1" dirty="0" smtClean="0"/>
              <a:t>!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000" b="1" dirty="0" smtClean="0"/>
              <a:t>All therapeutic and non-therapeutic staff and patients should be  involved!</a:t>
            </a:r>
            <a:endParaRPr lang="en-US" sz="2000" b="1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3" descr="images than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12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6E9906-4573-4A4F-B375-40126FBC7881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itchFamily="34" charset="0"/>
                <a:cs typeface="Arial" pitchFamily="34" charset="0"/>
              </a:rPr>
              <a:t>World cases of COVID-19 ( 19</a:t>
            </a:r>
            <a:r>
              <a:rPr lang="en-US" sz="33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Sep.) </a:t>
            </a:r>
            <a:br>
              <a:rPr lang="en-US" sz="3300" dirty="0" smtClean="0">
                <a:latin typeface="Arial" pitchFamily="34" charset="0"/>
                <a:cs typeface="Arial" pitchFamily="34" charset="0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Coronavirus cases: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30,815,278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Death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958,232 </a:t>
            </a:r>
            <a:r>
              <a:rPr lang="en-US" sz="2500" u="sng" dirty="0" smtClean="0">
                <a:latin typeface="Arial" pitchFamily="34" charset="0"/>
                <a:cs typeface="Arial" pitchFamily="34" charset="0"/>
              </a:rPr>
              <a:t>(4% )</a:t>
            </a:r>
            <a:endParaRPr lang="en-US" sz="2500" u="sng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Active case: 7,420,084</a:t>
            </a: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Serious cases: </a:t>
            </a:r>
            <a:r>
              <a:rPr lang="en-US" sz="2500" u="sng" dirty="0" smtClean="0">
                <a:latin typeface="Arial" pitchFamily="34" charset="0"/>
                <a:cs typeface="Arial" pitchFamily="34" charset="0"/>
              </a:rPr>
              <a:t>1%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25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 smtClean="0">
                <a:latin typeface="Arial" pitchFamily="34" charset="0"/>
                <a:cs typeface="Arial" pitchFamily="34" charset="0"/>
              </a:rPr>
              <a:t>Iran cases of COVID-19 ( 19</a:t>
            </a:r>
            <a:r>
              <a:rPr lang="en-US" sz="3300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US" sz="3300" dirty="0" smtClean="0">
                <a:latin typeface="Arial" pitchFamily="34" charset="0"/>
                <a:cs typeface="Arial" pitchFamily="34" charset="0"/>
              </a:rPr>
              <a:t> Sep.) </a:t>
            </a:r>
            <a:br>
              <a:rPr lang="en-US" sz="3300" dirty="0" smtClean="0">
                <a:latin typeface="Arial" pitchFamily="34" charset="0"/>
                <a:cs typeface="Arial" pitchFamily="34" charset="0"/>
              </a:rPr>
            </a:b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Coronavirus cases: 419,043</a:t>
            </a: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Death: 24,118 </a:t>
            </a:r>
            <a:r>
              <a:rPr lang="en-US" sz="2500" u="sng" dirty="0" smtClean="0">
                <a:latin typeface="Arial" pitchFamily="34" charset="0"/>
                <a:cs typeface="Arial" pitchFamily="34" charset="0"/>
              </a:rPr>
              <a:t>(6% )</a:t>
            </a: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Active case: 37,293</a:t>
            </a:r>
          </a:p>
          <a:p>
            <a:pPr>
              <a:lnSpc>
                <a:spcPct val="20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Serious cases: </a:t>
            </a:r>
            <a:r>
              <a:rPr lang="en-US" sz="2500" u="sng" dirty="0" smtClean="0">
                <a:latin typeface="Arial" pitchFamily="34" charset="0"/>
                <a:cs typeface="Arial" pitchFamily="34" charset="0"/>
              </a:rPr>
              <a:t>10%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Immunologic involvement</a:t>
            </a:r>
            <a:endParaRPr lang="en-US" i="1" dirty="0"/>
          </a:p>
        </p:txBody>
      </p:sp>
      <p:pic>
        <p:nvPicPr>
          <p:cNvPr id="28674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524000"/>
            <a:ext cx="6985000" cy="50566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Multi-organ Involvement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400" dirty="0" smtClean="0"/>
              <a:t>Respiratory involvement</a:t>
            </a:r>
            <a:r>
              <a:rPr lang="en-US" sz="2400" dirty="0" smtClean="0"/>
              <a:t>: Upper &amp; Lower system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Gastrointestinal system and Liver involvement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CNS and </a:t>
            </a:r>
            <a:r>
              <a:rPr lang="en-US" sz="2400" dirty="0" smtClean="0"/>
              <a:t>PNS 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Kidney involvement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Cardiac involvement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Hematologic system </a:t>
            </a:r>
          </a:p>
          <a:p>
            <a:pPr>
              <a:lnSpc>
                <a:spcPct val="150000"/>
              </a:lnSpc>
            </a:pP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500" dirty="0" smtClean="0"/>
              <a:t>Approaching in Operating </a:t>
            </a:r>
            <a:r>
              <a:rPr lang="en-US" sz="3500" dirty="0" smtClean="0"/>
              <a:t>Room during </a:t>
            </a:r>
            <a:r>
              <a:rPr lang="en-US" sz="3500" dirty="0" smtClean="0"/>
              <a:t>pandemic COVID- </a:t>
            </a:r>
            <a:r>
              <a:rPr lang="en-US" sz="3500" dirty="0" smtClean="0">
                <a:latin typeface="Arial" pitchFamily="34" charset="0"/>
                <a:cs typeface="Arial" pitchFamily="34" charset="0"/>
              </a:rPr>
              <a:t>19</a:t>
            </a:r>
            <a:br>
              <a:rPr lang="en-US" sz="3500" dirty="0" smtClean="0">
                <a:latin typeface="Arial" pitchFamily="34" charset="0"/>
                <a:cs typeface="Arial" pitchFamily="34" charset="0"/>
              </a:rPr>
            </a:b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groups : </a:t>
            </a:r>
          </a:p>
          <a:p>
            <a:pPr>
              <a:buNone/>
            </a:pPr>
            <a:endParaRPr lang="en-US" dirty="0" smtClean="0"/>
          </a:p>
          <a:p>
            <a:pPr marL="576072" indent="-457200">
              <a:buAutoNum type="alphaUcParenR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Low risk patients for COVID during the pandemic having elective surgery </a:t>
            </a:r>
          </a:p>
          <a:p>
            <a:pPr marL="576072" indent="-457200">
              <a:buAutoNum type="alphaUcParenR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576072" indent="-457200">
              <a:buAutoNum type="alphaUcParenR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Suspect/probable/confirmed COVID patients having emergent surgery</a:t>
            </a:r>
          </a:p>
          <a:p>
            <a:pPr marL="576072" indent="-457200">
              <a:buAutoNum type="alphaUcParenR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576072" indent="-457200">
              <a:buAutoNum type="alphaUcParenR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A) Low risk patients having elective surgery                                         (need in-patient care)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763000" cy="4778009"/>
          </a:xfrm>
        </p:spPr>
        <p:txBody>
          <a:bodyPr>
            <a:normAutofit/>
          </a:bodyPr>
          <a:lstStyle/>
          <a:p>
            <a:pPr marL="576072" indent="-457200"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Indication of surgery, is it essential or can be postponed?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Screen for COVID-19 risk factors (Taking History-contact, trip- ,symptoms or T&gt;38)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3)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Requirement of admission?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proceed ,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Yes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: considerations needed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4)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PPE as usual (pandemic, OR condition)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5)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Routine, droplet or airborne precautions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6)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Extubation with minimal </a:t>
            </a:r>
            <a:r>
              <a:rPr lang="en-US" sz="1600" dirty="0" smtClean="0"/>
              <a:t>coughing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7) </a:t>
            </a:r>
            <a:r>
              <a:rPr lang="en-US" sz="1600" dirty="0" smtClean="0"/>
              <a:t>In Recovery: Oxygen &lt;15L/min 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8)</a:t>
            </a:r>
            <a:r>
              <a:rPr lang="en-US" sz="1600" dirty="0" smtClean="0"/>
              <a:t> Discharge advice to report any respiratory symptoms or change in COVID-19 status</a:t>
            </a:r>
          </a:p>
          <a:p>
            <a:pPr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9)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Discharge from PACU </a:t>
            </a: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5448"/>
            <a:ext cx="9144000" cy="1252728"/>
          </a:xfrm>
        </p:spPr>
        <p:txBody>
          <a:bodyPr>
            <a:noAutofit/>
          </a:bodyPr>
          <a:lstStyle/>
          <a:p>
            <a:pPr marL="576072" indent="-457200"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A) Low risk patients having elective surgery                                         (need in-patient care)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75191"/>
            <a:ext cx="8686800" cy="4625609"/>
          </a:xfrm>
        </p:spPr>
        <p:txBody>
          <a:bodyPr>
            <a:normAutofit fontScale="55000" lnSpcReduction="20000"/>
          </a:bodyPr>
          <a:lstStyle/>
          <a:p>
            <a:pPr marL="576072" indent="-457200">
              <a:buNone/>
            </a:pPr>
            <a:endParaRPr lang="en-US" sz="35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1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1)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ICU admission / blood transfusion/ post op long-time rehabilitation? Assessment to ICU admission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Indication of surgery, is it essential or can be postponed?</a:t>
            </a: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900" b="1" dirty="0" smtClean="0">
                <a:latin typeface="Arial" pitchFamily="34" charset="0"/>
                <a:cs typeface="Arial" pitchFamily="34" charset="0"/>
              </a:rPr>
              <a:t>Yes: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 Delay or Cancel Case                         </a:t>
            </a:r>
            <a:r>
              <a:rPr lang="en-US" sz="2900" b="1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: Proceed and then admit the patient</a:t>
            </a: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ASA class: 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20000"/>
              </a:lnSpc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I or II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Proceed</a:t>
            </a:r>
          </a:p>
          <a:p>
            <a:pPr>
              <a:lnSpc>
                <a:spcPct val="220000"/>
              </a:lnSpc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CHF/ COPD/ Asthma # Age&gt; 65y # immunosuppression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Delay or Cancel </a:t>
            </a:r>
          </a:p>
          <a:p>
            <a:pPr>
              <a:lnSpc>
                <a:spcPct val="220000"/>
              </a:lnSpc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IV or IV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 Delay or Cancel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1266</TotalTime>
  <Words>1598</Words>
  <Application>Microsoft Office PowerPoint</Application>
  <PresentationFormat>On-screen Show (4:3)</PresentationFormat>
  <Paragraphs>206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Module</vt:lpstr>
      <vt:lpstr>Anaesthesia and Caring for Patients During the COVID-19 Outbreak</vt:lpstr>
      <vt:lpstr>Slide 2</vt:lpstr>
      <vt:lpstr>World cases of COVID-19 ( 19th Sep.)  </vt:lpstr>
      <vt:lpstr>Iran cases of COVID-19 ( 19th Sep.)  </vt:lpstr>
      <vt:lpstr>Immunologic involvement</vt:lpstr>
      <vt:lpstr>Multi-organ Involvement </vt:lpstr>
      <vt:lpstr>Approaching in Operating Room during pandemic COVID- 19 </vt:lpstr>
      <vt:lpstr>A) Low risk patients having elective surgery                                         (need in-patient care) </vt:lpstr>
      <vt:lpstr>A) Low risk patients having elective surgery                                         (need in-patient care) </vt:lpstr>
      <vt:lpstr>B) Suspect/probable/confirmed COVID patients having emergent surgery </vt:lpstr>
      <vt:lpstr>B) Suspect/probable/confirmed COVID patients having emergent surgery </vt:lpstr>
      <vt:lpstr>Operation in patients in covid incubation period. </vt:lpstr>
      <vt:lpstr>Operation Condition</vt:lpstr>
      <vt:lpstr>Zones of the operation theatre</vt:lpstr>
      <vt:lpstr>Environment cleaning</vt:lpstr>
      <vt:lpstr>The surgeon and the theatre staff</vt:lpstr>
      <vt:lpstr>The surgeon and the theatre staff</vt:lpstr>
      <vt:lpstr>The surgeon and the theatre staff</vt:lpstr>
      <vt:lpstr>Anesthesia considerations</vt:lpstr>
      <vt:lpstr>Anesthesia considerations</vt:lpstr>
      <vt:lpstr>How to transfer</vt:lpstr>
      <vt:lpstr>Personal protection equipments</vt:lpstr>
      <vt:lpstr>Intraoperative protocol</vt:lpstr>
      <vt:lpstr>Intraoperative protocol</vt:lpstr>
      <vt:lpstr>Intraoperative protocol</vt:lpstr>
      <vt:lpstr>Intraoperative protocol</vt:lpstr>
      <vt:lpstr>Laparoscopic surgeries precautions </vt:lpstr>
      <vt:lpstr>Recovery and postoperative 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Anaesthesia and Caring for Patients During the COVID-19 Outbreak</dc:title>
  <dc:creator>emertat</dc:creator>
  <cp:lastModifiedBy>emertat</cp:lastModifiedBy>
  <cp:revision>39</cp:revision>
  <dcterms:created xsi:type="dcterms:W3CDTF">2020-09-18T14:08:05Z</dcterms:created>
  <dcterms:modified xsi:type="dcterms:W3CDTF">2020-09-19T19:22:02Z</dcterms:modified>
</cp:coreProperties>
</file>