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12/27/2020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12/27/2020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12/27/2020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12/27/2020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12/27/2020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12/27/2020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056068"/>
            <a:ext cx="8825658" cy="2073500"/>
          </a:xfrm>
        </p:spPr>
        <p:txBody>
          <a:bodyPr/>
          <a:lstStyle/>
          <a:p>
            <a:r>
              <a:rPr lang="en-US" sz="4400" dirty="0">
                <a:solidFill>
                  <a:schemeClr val="accent1">
                    <a:lumMod val="75000"/>
                  </a:schemeClr>
                </a:solidFill>
                <a:latin typeface="Times New Roman" panose="02020603050405020304" pitchFamily="18" charset="0"/>
                <a:cs typeface="Times New Roman" panose="02020603050405020304" pitchFamily="18" charset="0"/>
              </a:rPr>
              <a:t>How to improve fertility in women with </a:t>
            </a:r>
            <a:r>
              <a:rPr lang="en-US" sz="4400" dirty="0" err="1" smtClean="0">
                <a:solidFill>
                  <a:schemeClr val="accent1">
                    <a:lumMod val="75000"/>
                  </a:schemeClr>
                </a:solidFill>
                <a:latin typeface="Times New Roman" panose="02020603050405020304" pitchFamily="18" charset="0"/>
                <a:cs typeface="Times New Roman" panose="02020603050405020304" pitchFamily="18" charset="0"/>
              </a:rPr>
              <a:t>anovulatory</a:t>
            </a:r>
            <a:r>
              <a:rPr lang="en-US" sz="4400" dirty="0" smtClean="0">
                <a:solidFill>
                  <a:schemeClr val="accent1">
                    <a:lumMod val="75000"/>
                  </a:schemeClr>
                </a:solidFill>
                <a:latin typeface="Times New Roman" panose="02020603050405020304" pitchFamily="18" charset="0"/>
                <a:cs typeface="Times New Roman" panose="02020603050405020304" pitchFamily="18" charset="0"/>
              </a:rPr>
              <a:t> polycystic ovary syndrome.</a:t>
            </a:r>
            <a:br>
              <a:rPr lang="en-US" sz="4400" dirty="0" smtClean="0">
                <a:solidFill>
                  <a:schemeClr val="accent1">
                    <a:lumMod val="75000"/>
                  </a:schemeClr>
                </a:solidFill>
                <a:latin typeface="Times New Roman" panose="02020603050405020304" pitchFamily="18" charset="0"/>
                <a:cs typeface="Times New Roman" panose="02020603050405020304" pitchFamily="18" charset="0"/>
              </a:rPr>
            </a:br>
            <a:endParaRPr lang="en-US" sz="44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fontScale="25000" lnSpcReduction="20000"/>
          </a:bodyPr>
          <a:lstStyle/>
          <a:p>
            <a:r>
              <a:rPr lang="en-US" sz="5600" b="1" dirty="0" smtClean="0">
                <a:latin typeface="Times New Roman" panose="02020603050405020304" pitchFamily="18" charset="0"/>
                <a:cs typeface="Times New Roman" panose="02020603050405020304" pitchFamily="18" charset="0"/>
              </a:rPr>
              <a:t>DR. MARYAM RAZAVI</a:t>
            </a:r>
          </a:p>
          <a:p>
            <a:r>
              <a:rPr lang="en-US" sz="5600" b="1" dirty="0" smtClean="0">
                <a:latin typeface="Times New Roman" panose="02020603050405020304" pitchFamily="18" charset="0"/>
                <a:cs typeface="Times New Roman" panose="02020603050405020304" pitchFamily="18" charset="0"/>
              </a:rPr>
              <a:t>FELLOW IN INFERTILITY </a:t>
            </a:r>
            <a:endParaRPr lang="en-US" sz="5600" b="1" dirty="0">
              <a:latin typeface="Times New Roman" panose="02020603050405020304" pitchFamily="18" charset="0"/>
              <a:cs typeface="Times New Roman" panose="02020603050405020304" pitchFamily="18" charset="0"/>
            </a:endParaRPr>
          </a:p>
          <a:p>
            <a:r>
              <a:rPr lang="en-US" sz="5600" b="1" dirty="0" smtClean="0">
                <a:latin typeface="Times New Roman" panose="02020603050405020304" pitchFamily="18" charset="0"/>
                <a:cs typeface="Times New Roman" panose="02020603050405020304" pitchFamily="18" charset="0"/>
              </a:rPr>
              <a:t>EMAM HOSPITAL </a:t>
            </a:r>
          </a:p>
          <a:p>
            <a:r>
              <a:rPr lang="en-US" sz="4900" b="1" dirty="0" smtClean="0">
                <a:latin typeface="Times New Roman" panose="02020603050405020304" pitchFamily="18" charset="0"/>
                <a:cs typeface="Times New Roman" panose="02020603050405020304" pitchFamily="18" charset="0"/>
              </a:rPr>
              <a:t>TEHRAN UNIVERSITY OF MEDICAL SCIENES </a:t>
            </a:r>
            <a:endParaRPr lang="en-US" sz="49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97138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Discussion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PCOS is the most frequent cause of </a:t>
            </a:r>
            <a:r>
              <a:rPr lang="en-US" sz="2400" dirty="0" err="1">
                <a:latin typeface="Times New Roman" panose="02020603050405020304" pitchFamily="18" charset="0"/>
                <a:cs typeface="Times New Roman" panose="02020603050405020304" pitchFamily="18" charset="0"/>
              </a:rPr>
              <a:t>anovulatory</a:t>
            </a:r>
            <a:r>
              <a:rPr lang="en-US" sz="2400" dirty="0">
                <a:latin typeface="Times New Roman" panose="02020603050405020304" pitchFamily="18" charset="0"/>
                <a:cs typeface="Times New Roman" panose="02020603050405020304" pitchFamily="18" charset="0"/>
              </a:rPr>
              <a:t> infertility</a:t>
            </a:r>
          </a:p>
          <a:p>
            <a:pPr marL="0" indent="0">
              <a:buNone/>
            </a:pPr>
            <a:r>
              <a:rPr lang="en-US" sz="2400" dirty="0">
                <a:latin typeface="Times New Roman" panose="02020603050405020304" pitchFamily="18" charset="0"/>
                <a:cs typeface="Times New Roman" panose="02020603050405020304" pitchFamily="18" charset="0"/>
              </a:rPr>
              <a:t>and lifestyle interventions could help increase the natural birth</a:t>
            </a:r>
          </a:p>
          <a:p>
            <a:pPr marL="0" indent="0">
              <a:buNone/>
            </a:pPr>
            <a:r>
              <a:rPr lang="en-US" sz="2400" dirty="0">
                <a:latin typeface="Times New Roman" panose="02020603050405020304" pitchFamily="18" charset="0"/>
                <a:cs typeface="Times New Roman" panose="02020603050405020304" pitchFamily="18" charset="0"/>
              </a:rPr>
              <a:t>rate in affected women </a:t>
            </a:r>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review focuses on </a:t>
            </a:r>
            <a:r>
              <a:rPr lang="en-US" sz="2400" dirty="0" err="1">
                <a:latin typeface="Times New Roman" panose="02020603050405020304" pitchFamily="18" charset="0"/>
                <a:cs typeface="Times New Roman" panose="02020603050405020304" pitchFamily="18" charset="0"/>
              </a:rPr>
              <a:t>preconceptional</a:t>
            </a:r>
            <a:r>
              <a:rPr lang="en-US" sz="2400" dirty="0">
                <a:latin typeface="Times New Roman" panose="02020603050405020304" pitchFamily="18" charset="0"/>
                <a:cs typeface="Times New Roman" panose="02020603050405020304" pitchFamily="18" charset="0"/>
              </a:rPr>
              <a:t> counseling, as </a:t>
            </a:r>
            <a:r>
              <a:rPr lang="en-US" sz="2400" dirty="0" smtClean="0">
                <a:latin typeface="Times New Roman" panose="02020603050405020304" pitchFamily="18" charset="0"/>
                <a:cs typeface="Times New Roman" panose="02020603050405020304" pitchFamily="18" charset="0"/>
              </a:rPr>
              <a:t>opposed to </a:t>
            </a:r>
            <a:r>
              <a:rPr lang="en-US" sz="2400" dirty="0">
                <a:latin typeface="Times New Roman" panose="02020603050405020304" pitchFamily="18" charset="0"/>
                <a:cs typeface="Times New Roman" panose="02020603050405020304" pitchFamily="18" charset="0"/>
              </a:rPr>
              <a:t>pharmacological treatment, in PCOS women </a:t>
            </a:r>
            <a:r>
              <a:rPr lang="en-US" sz="2400" dirty="0" smtClean="0">
                <a:latin typeface="Times New Roman" panose="02020603050405020304" pitchFamily="18" charset="0"/>
                <a:cs typeface="Times New Roman" panose="02020603050405020304" pitchFamily="18" charset="0"/>
              </a:rPr>
              <a:t>wishing to </a:t>
            </a:r>
            <a:r>
              <a:rPr lang="en-US" sz="2400" dirty="0">
                <a:latin typeface="Times New Roman" panose="02020603050405020304" pitchFamily="18" charset="0"/>
                <a:cs typeface="Times New Roman" panose="02020603050405020304" pitchFamily="18" charset="0"/>
              </a:rPr>
              <a:t>conceive. Ovulation induction could be performed with anti-</a:t>
            </a:r>
          </a:p>
          <a:p>
            <a:pPr marL="0" indent="0">
              <a:buNone/>
            </a:pPr>
            <a:r>
              <a:rPr lang="en-US" sz="2400" dirty="0">
                <a:latin typeface="Times New Roman" panose="02020603050405020304" pitchFamily="18" charset="0"/>
                <a:cs typeface="Times New Roman" panose="02020603050405020304" pitchFamily="18" charset="0"/>
              </a:rPr>
              <a:t>estrogens, like clomiphene or </a:t>
            </a:r>
            <a:r>
              <a:rPr lang="en-US" sz="2400" dirty="0" err="1">
                <a:latin typeface="Times New Roman" panose="02020603050405020304" pitchFamily="18" charset="0"/>
                <a:cs typeface="Times New Roman" panose="02020603050405020304" pitchFamily="18" charset="0"/>
              </a:rPr>
              <a:t>letrozole</a:t>
            </a:r>
            <a:r>
              <a:rPr lang="en-US" sz="2400" dirty="0">
                <a:latin typeface="Times New Roman" panose="02020603050405020304" pitchFamily="18" charset="0"/>
                <a:cs typeface="Times New Roman" panose="02020603050405020304" pitchFamily="18" charset="0"/>
              </a:rPr>
              <a:t>, and/or insulin-sensitizing</a:t>
            </a:r>
          </a:p>
          <a:p>
            <a:pPr marL="0" indent="0">
              <a:buNone/>
            </a:pPr>
            <a:r>
              <a:rPr lang="en-US" sz="2400" dirty="0">
                <a:latin typeface="Times New Roman" panose="02020603050405020304" pitchFamily="18" charset="0"/>
                <a:cs typeface="Times New Roman" panose="02020603050405020304" pitchFamily="18" charset="0"/>
              </a:rPr>
              <a:t>agents, such as </a:t>
            </a:r>
            <a:r>
              <a:rPr lang="en-US" sz="2400" dirty="0" smtClean="0">
                <a:latin typeface="Times New Roman" panose="02020603050405020304" pitchFamily="18" charset="0"/>
                <a:cs typeface="Times New Roman" panose="02020603050405020304" pitchFamily="18" charset="0"/>
              </a:rPr>
              <a:t>metformin.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84959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5260" y="1228859"/>
            <a:ext cx="8825658" cy="2918138"/>
          </a:xfrm>
        </p:spPr>
        <p:txBody>
          <a:bodyPr/>
          <a:lstStyle/>
          <a:p>
            <a:r>
              <a:rPr lang="en-US" sz="2800" dirty="0">
                <a:latin typeface="Times New Roman" panose="02020603050405020304" pitchFamily="18" charset="0"/>
                <a:cs typeface="Times New Roman" panose="02020603050405020304" pitchFamily="18" charset="0"/>
              </a:rPr>
              <a:t>Limits to the advice given are that PCOS is a multifaceted</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and </a:t>
            </a:r>
            <a:r>
              <a:rPr lang="en-US" sz="2800" dirty="0" err="1">
                <a:latin typeface="Times New Roman" panose="02020603050405020304" pitchFamily="18" charset="0"/>
                <a:cs typeface="Times New Roman" panose="02020603050405020304" pitchFamily="18" charset="0"/>
              </a:rPr>
              <a:t>heterogenous</a:t>
            </a:r>
            <a:r>
              <a:rPr lang="en-US" sz="2800" dirty="0">
                <a:latin typeface="Times New Roman" panose="02020603050405020304" pitchFamily="18" charset="0"/>
                <a:cs typeface="Times New Roman" panose="02020603050405020304" pitchFamily="18" charset="0"/>
              </a:rPr>
              <a:t> disease and different phenotypes may </a:t>
            </a:r>
            <a:r>
              <a:rPr lang="en-US" sz="2800" dirty="0" smtClean="0">
                <a:latin typeface="Times New Roman" panose="02020603050405020304" pitchFamily="18" charset="0"/>
                <a:cs typeface="Times New Roman" panose="02020603050405020304" pitchFamily="18" charset="0"/>
              </a:rPr>
              <a:t>respond differently </a:t>
            </a:r>
            <a:r>
              <a:rPr lang="en-US" sz="2800" dirty="0">
                <a:latin typeface="Times New Roman" panose="02020603050405020304" pitchFamily="18" charset="0"/>
                <a:cs typeface="Times New Roman" panose="02020603050405020304" pitchFamily="18" charset="0"/>
              </a:rPr>
              <a:t>to interventions </a:t>
            </a:r>
            <a:r>
              <a:rPr lang="en-US" sz="2800" dirty="0" smtClean="0">
                <a:latin typeface="Times New Roman" panose="02020603050405020304" pitchFamily="18" charset="0"/>
                <a:cs typeface="Times New Roman" panose="02020603050405020304" pitchFamily="18" charset="0"/>
              </a:rPr>
              <a:t>. Cochrane </a:t>
            </a:r>
            <a:r>
              <a:rPr lang="en-US" sz="2800" dirty="0">
                <a:latin typeface="Times New Roman" panose="02020603050405020304" pitchFamily="18" charset="0"/>
                <a:cs typeface="Times New Roman" panose="02020603050405020304" pitchFamily="18" charset="0"/>
              </a:rPr>
              <a:t>reviews </a:t>
            </a:r>
            <a:r>
              <a:rPr lang="en-US" sz="2800" dirty="0" smtClean="0">
                <a:latin typeface="Times New Roman" panose="02020603050405020304" pitchFamily="18" charset="0"/>
                <a:cs typeface="Times New Roman" panose="02020603050405020304" pitchFamily="18" charset="0"/>
              </a:rPr>
              <a:t>found low </a:t>
            </a:r>
            <a:r>
              <a:rPr lang="en-US" sz="2800" dirty="0">
                <a:latin typeface="Times New Roman" panose="02020603050405020304" pitchFamily="18" charset="0"/>
                <a:cs typeface="Times New Roman" panose="02020603050405020304" pitchFamily="18" charset="0"/>
              </a:rPr>
              <a:t>quality evidence and no study showing that lifestyle </a:t>
            </a:r>
            <a:r>
              <a:rPr lang="en-US" sz="2800" dirty="0" smtClean="0">
                <a:latin typeface="Times New Roman" panose="02020603050405020304" pitchFamily="18" charset="0"/>
                <a:cs typeface="Times New Roman" panose="02020603050405020304" pitchFamily="18" charset="0"/>
              </a:rPr>
              <a:t>directly affects </a:t>
            </a:r>
            <a:r>
              <a:rPr lang="en-US" sz="2800" dirty="0">
                <a:latin typeface="Times New Roman" panose="02020603050405020304" pitchFamily="18" charset="0"/>
                <a:cs typeface="Times New Roman" panose="02020603050405020304" pitchFamily="18" charset="0"/>
              </a:rPr>
              <a:t>live birth rates </a:t>
            </a:r>
            <a:r>
              <a:rPr lang="en-US" sz="2800" dirty="0" smtClean="0">
                <a:latin typeface="Times New Roman" panose="02020603050405020304" pitchFamily="18" charset="0"/>
                <a:cs typeface="Times New Roman" panose="02020603050405020304" pitchFamily="18" charset="0"/>
              </a:rPr>
              <a:t>; however</a:t>
            </a:r>
            <a:r>
              <a:rPr lang="en-US" sz="2800" dirty="0">
                <a:latin typeface="Times New Roman" panose="02020603050405020304" pitchFamily="18" charset="0"/>
                <a:cs typeface="Times New Roman" panose="02020603050405020304" pitchFamily="18" charset="0"/>
              </a:rPr>
              <a:t>, this may have </a:t>
            </a:r>
            <a:r>
              <a:rPr lang="en-US" sz="2800" dirty="0" smtClean="0">
                <a:latin typeface="Times New Roman" panose="02020603050405020304" pitchFamily="18" charset="0"/>
                <a:cs typeface="Times New Roman" panose="02020603050405020304" pitchFamily="18" charset="0"/>
              </a:rPr>
              <a:t>been underestimated </a:t>
            </a:r>
            <a:r>
              <a:rPr lang="en-US" sz="2800" dirty="0">
                <a:latin typeface="Times New Roman" panose="02020603050405020304" pitchFamily="18" charset="0"/>
                <a:cs typeface="Times New Roman" panose="02020603050405020304" pitchFamily="18" charset="0"/>
              </a:rPr>
              <a:t>because of low adherence.</a:t>
            </a:r>
          </a:p>
        </p:txBody>
      </p:sp>
    </p:spTree>
    <p:extLst>
      <p:ext uri="{BB962C8B-B14F-4D97-AF65-F5344CB8AC3E}">
        <p14:creationId xmlns:p14="http://schemas.microsoft.com/office/powerpoint/2010/main" val="1223448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800" dirty="0">
                <a:latin typeface="Times New Roman" panose="02020603050405020304" pitchFamily="18" charset="0"/>
                <a:cs typeface="Times New Roman" panose="02020603050405020304" pitchFamily="18" charset="0"/>
              </a:rPr>
              <a:t>Infertile patients could be further motivated to improve</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lifestyle informing them that, it not only increases </a:t>
            </a:r>
            <a:r>
              <a:rPr lang="en-US" sz="2800" dirty="0" smtClean="0">
                <a:latin typeface="Times New Roman" panose="02020603050405020304" pitchFamily="18" charset="0"/>
                <a:cs typeface="Times New Roman" panose="02020603050405020304" pitchFamily="18" charset="0"/>
              </a:rPr>
              <a:t>spontaneous fertility</a:t>
            </a:r>
            <a:r>
              <a:rPr lang="en-US" sz="2800" dirty="0">
                <a:latin typeface="Times New Roman" panose="02020603050405020304" pitchFamily="18" charset="0"/>
                <a:cs typeface="Times New Roman" panose="02020603050405020304" pitchFamily="18" charset="0"/>
              </a:rPr>
              <a:t>, it also decreases their risk of obstetric and </a:t>
            </a:r>
            <a:r>
              <a:rPr lang="en-US" sz="2800" dirty="0" smtClean="0">
                <a:latin typeface="Times New Roman" panose="02020603050405020304" pitchFamily="18" charset="0"/>
                <a:cs typeface="Times New Roman" panose="02020603050405020304" pitchFamily="18" charset="0"/>
              </a:rPr>
              <a:t>cardiovascular diseases </a:t>
            </a:r>
            <a:r>
              <a:rPr lang="en-US" sz="2800" dirty="0">
                <a:latin typeface="Times New Roman" panose="02020603050405020304" pitchFamily="18" charset="0"/>
                <a:cs typeface="Times New Roman" panose="02020603050405020304" pitchFamily="18" charset="0"/>
              </a:rPr>
              <a:t>and that of cancers associated with physical </a:t>
            </a:r>
            <a:r>
              <a:rPr lang="en-US" sz="2800" dirty="0" smtClean="0">
                <a:latin typeface="Times New Roman" panose="02020603050405020304" pitchFamily="18" charset="0"/>
                <a:cs typeface="Times New Roman" panose="02020603050405020304" pitchFamily="18" charset="0"/>
              </a:rPr>
              <a:t>inactivity, adiposity</a:t>
            </a:r>
            <a:r>
              <a:rPr lang="en-US" sz="2800" dirty="0">
                <a:latin typeface="Times New Roman" panose="02020603050405020304" pitchFamily="18" charset="0"/>
                <a:cs typeface="Times New Roman" panose="02020603050405020304" pitchFamily="18" charset="0"/>
              </a:rPr>
              <a:t>, insulin resistance and </a:t>
            </a:r>
            <a:r>
              <a:rPr lang="en-US" sz="2800" dirty="0" smtClean="0">
                <a:latin typeface="Times New Roman" panose="02020603050405020304" pitchFamily="18" charset="0"/>
                <a:cs typeface="Times New Roman" panose="02020603050405020304" pitchFamily="18" charset="0"/>
              </a:rPr>
              <a:t>infertility.</a:t>
            </a:r>
            <a:endParaRPr lang="en-US" sz="2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37209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CONCLUSION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marL="0" indent="0">
              <a:buNone/>
            </a:pPr>
            <a:r>
              <a:rPr lang="en-US" dirty="0" err="1">
                <a:latin typeface="Times New Roman" panose="02020603050405020304" pitchFamily="18" charset="0"/>
                <a:cs typeface="Times New Roman" panose="02020603050405020304" pitchFamily="18" charset="0"/>
              </a:rPr>
              <a:t>Anovulatory</a:t>
            </a:r>
            <a:r>
              <a:rPr lang="en-US" dirty="0">
                <a:latin typeface="Times New Roman" panose="02020603050405020304" pitchFamily="18" charset="0"/>
                <a:cs typeface="Times New Roman" panose="02020603050405020304" pitchFamily="18" charset="0"/>
              </a:rPr>
              <a:t> PCOS patients who are trying to </a:t>
            </a:r>
            <a:r>
              <a:rPr lang="en-US" dirty="0" smtClean="0">
                <a:latin typeface="Times New Roman" panose="02020603050405020304" pitchFamily="18" charset="0"/>
                <a:cs typeface="Times New Roman" panose="02020603050405020304" pitchFamily="18" charset="0"/>
              </a:rPr>
              <a:t>conceive should </a:t>
            </a:r>
            <a:r>
              <a:rPr lang="en-US" dirty="0">
                <a:latin typeface="Times New Roman" panose="02020603050405020304" pitchFamily="18" charset="0"/>
                <a:cs typeface="Times New Roman" panose="02020603050405020304" pitchFamily="18" charset="0"/>
              </a:rPr>
              <a:t>be told that the first line of treatment is lifestyle </a:t>
            </a:r>
            <a:r>
              <a:rPr lang="en-US" dirty="0" smtClean="0">
                <a:latin typeface="Times New Roman" panose="02020603050405020304" pitchFamily="18" charset="0"/>
                <a:cs typeface="Times New Roman" panose="02020603050405020304" pitchFamily="18" charset="0"/>
              </a:rPr>
              <a:t>improvement. The </a:t>
            </a:r>
            <a:r>
              <a:rPr lang="en-US" dirty="0">
                <a:latin typeface="Times New Roman" panose="02020603050405020304" pitchFamily="18" charset="0"/>
                <a:cs typeface="Times New Roman" panose="02020603050405020304" pitchFamily="18" charset="0"/>
              </a:rPr>
              <a:t>main components are physical exercise, </a:t>
            </a:r>
            <a:r>
              <a:rPr lang="en-US" dirty="0" smtClean="0">
                <a:latin typeface="Times New Roman" panose="02020603050405020304" pitchFamily="18" charset="0"/>
                <a:cs typeface="Times New Roman" panose="02020603050405020304" pitchFamily="18" charset="0"/>
              </a:rPr>
              <a:t>reduction of </a:t>
            </a:r>
            <a:r>
              <a:rPr lang="en-US" dirty="0">
                <a:latin typeface="Times New Roman" panose="02020603050405020304" pitchFamily="18" charset="0"/>
                <a:cs typeface="Times New Roman" panose="02020603050405020304" pitchFamily="18" charset="0"/>
              </a:rPr>
              <a:t>sedentary behaviors, and weight normalization or </a:t>
            </a:r>
            <a:r>
              <a:rPr lang="en-US" dirty="0" smtClean="0">
                <a:latin typeface="Times New Roman" panose="02020603050405020304" pitchFamily="18" charset="0"/>
                <a:cs typeface="Times New Roman" panose="02020603050405020304" pitchFamily="18" charset="0"/>
              </a:rPr>
              <a:t>maintenance of </a:t>
            </a:r>
            <a:r>
              <a:rPr lang="en-US" dirty="0">
                <a:latin typeface="Times New Roman" panose="02020603050405020304" pitchFamily="18" charset="0"/>
                <a:cs typeface="Times New Roman" panose="02020603050405020304" pitchFamily="18" charset="0"/>
              </a:rPr>
              <a:t>body weight within normal limits. A healthy </a:t>
            </a:r>
            <a:r>
              <a:rPr lang="en-US" dirty="0" smtClean="0">
                <a:latin typeface="Times New Roman" panose="02020603050405020304" pitchFamily="18" charset="0"/>
                <a:cs typeface="Times New Roman" panose="02020603050405020304" pitchFamily="18" charset="0"/>
              </a:rPr>
              <a:t>diet, low </a:t>
            </a:r>
            <a:r>
              <a:rPr lang="en-US" dirty="0">
                <a:latin typeface="Times New Roman" panose="02020603050405020304" pitchFamily="18" charset="0"/>
                <a:cs typeface="Times New Roman" panose="02020603050405020304" pitchFamily="18" charset="0"/>
              </a:rPr>
              <a:t>in simple sugars and with anti-inflammatory effects, </a:t>
            </a:r>
            <a:r>
              <a:rPr lang="en-US" dirty="0" smtClean="0">
                <a:latin typeface="Times New Roman" panose="02020603050405020304" pitchFamily="18" charset="0"/>
                <a:cs typeface="Times New Roman" panose="02020603050405020304" pitchFamily="18" charset="0"/>
              </a:rPr>
              <a:t>ought to </a:t>
            </a:r>
            <a:r>
              <a:rPr lang="en-US" dirty="0">
                <a:latin typeface="Times New Roman" panose="02020603050405020304" pitchFamily="18" charset="0"/>
                <a:cs typeface="Times New Roman" panose="02020603050405020304" pitchFamily="18" charset="0"/>
              </a:rPr>
              <a:t>be recommended. However, some supplements could </a:t>
            </a:r>
            <a:r>
              <a:rPr lang="en-US" dirty="0" smtClean="0">
                <a:latin typeface="Times New Roman" panose="02020603050405020304" pitchFamily="18" charset="0"/>
                <a:cs typeface="Times New Roman" panose="02020603050405020304" pitchFamily="18" charset="0"/>
              </a:rPr>
              <a:t>help. </a:t>
            </a:r>
            <a:r>
              <a:rPr lang="en-US" dirty="0" err="1" smtClean="0">
                <a:latin typeface="Times New Roman" panose="02020603050405020304" pitchFamily="18" charset="0"/>
                <a:cs typeface="Times New Roman" panose="02020603050405020304" pitchFamily="18" charset="0"/>
              </a:rPr>
              <a:t>Inositols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may improve insulin sensitivity, ovulation rate </a:t>
            </a:r>
            <a:r>
              <a:rPr lang="en-US" dirty="0" smtClean="0">
                <a:latin typeface="Times New Roman" panose="02020603050405020304" pitchFamily="18" charset="0"/>
                <a:cs typeface="Times New Roman" panose="02020603050405020304" pitchFamily="18" charset="0"/>
              </a:rPr>
              <a:t>and oocyte </a:t>
            </a:r>
            <a:r>
              <a:rPr lang="en-US" dirty="0">
                <a:latin typeface="Times New Roman" panose="02020603050405020304" pitchFamily="18" charset="0"/>
                <a:cs typeface="Times New Roman" panose="02020603050405020304" pitchFamily="18" charset="0"/>
              </a:rPr>
              <a:t>quality, if melatonin is added. Vitamin D, vitamin </a:t>
            </a:r>
            <a:r>
              <a:rPr lang="en-US" dirty="0" smtClean="0">
                <a:latin typeface="Times New Roman" panose="02020603050405020304" pitchFamily="18" charset="0"/>
                <a:cs typeface="Times New Roman" panose="02020603050405020304" pitchFamily="18" charset="0"/>
              </a:rPr>
              <a:t>B12 and </a:t>
            </a:r>
            <a:r>
              <a:rPr lang="en-US" dirty="0">
                <a:latin typeface="Times New Roman" panose="02020603050405020304" pitchFamily="18" charset="0"/>
                <a:cs typeface="Times New Roman" panose="02020603050405020304" pitchFamily="18" charset="0"/>
              </a:rPr>
              <a:t>thyroxin could be supplemented if deficient. The </a:t>
            </a:r>
            <a:r>
              <a:rPr lang="en-US" dirty="0" smtClean="0">
                <a:latin typeface="Times New Roman" panose="02020603050405020304" pitchFamily="18" charset="0"/>
                <a:cs typeface="Times New Roman" panose="02020603050405020304" pitchFamily="18" charset="0"/>
              </a:rPr>
              <a:t>metabolic and </a:t>
            </a:r>
            <a:r>
              <a:rPr lang="en-US" dirty="0">
                <a:latin typeface="Times New Roman" panose="02020603050405020304" pitchFamily="18" charset="0"/>
                <a:cs typeface="Times New Roman" panose="02020603050405020304" pitchFamily="18" charset="0"/>
              </a:rPr>
              <a:t>hormonal milieu should be as physiologic as possible </a:t>
            </a:r>
            <a:r>
              <a:rPr lang="en-US" dirty="0" smtClean="0">
                <a:latin typeface="Times New Roman" panose="02020603050405020304" pitchFamily="18" charset="0"/>
                <a:cs typeface="Times New Roman" panose="02020603050405020304" pitchFamily="18" charset="0"/>
              </a:rPr>
              <a:t>and exposure </a:t>
            </a:r>
            <a:r>
              <a:rPr lang="en-US" dirty="0">
                <a:latin typeface="Times New Roman" panose="02020603050405020304" pitchFamily="18" charset="0"/>
                <a:cs typeface="Times New Roman" panose="02020603050405020304" pitchFamily="18" charset="0"/>
              </a:rPr>
              <a:t>to pollutants should be kept to a minimum, </a:t>
            </a:r>
            <a:r>
              <a:rPr lang="en-US" dirty="0" smtClean="0">
                <a:latin typeface="Times New Roman" panose="02020603050405020304" pitchFamily="18" charset="0"/>
                <a:cs typeface="Times New Roman" panose="02020603050405020304" pitchFamily="18" charset="0"/>
              </a:rPr>
              <a:t>particularly in </a:t>
            </a:r>
            <a:r>
              <a:rPr lang="en-US" dirty="0">
                <a:latin typeface="Times New Roman" panose="02020603050405020304" pitchFamily="18" charset="0"/>
                <a:cs typeface="Times New Roman" panose="02020603050405020304" pitchFamily="18" charset="0"/>
              </a:rPr>
              <a:t>the </a:t>
            </a:r>
            <a:r>
              <a:rPr lang="en-US" dirty="0" err="1">
                <a:latin typeface="Times New Roman" panose="02020603050405020304" pitchFamily="18" charset="0"/>
                <a:cs typeface="Times New Roman" panose="02020603050405020304" pitchFamily="18" charset="0"/>
              </a:rPr>
              <a:t>periconceptional</a:t>
            </a:r>
            <a:r>
              <a:rPr lang="en-US" dirty="0">
                <a:latin typeface="Times New Roman" panose="02020603050405020304" pitchFamily="18" charset="0"/>
                <a:cs typeface="Times New Roman" panose="02020603050405020304" pitchFamily="18" charset="0"/>
              </a:rPr>
              <a:t> period. If a pharmacological </a:t>
            </a:r>
            <a:r>
              <a:rPr lang="en-US" dirty="0" smtClean="0">
                <a:latin typeface="Times New Roman" panose="02020603050405020304" pitchFamily="18" charset="0"/>
                <a:cs typeface="Times New Roman" panose="02020603050405020304" pitchFamily="18" charset="0"/>
              </a:rPr>
              <a:t>treatment is </a:t>
            </a:r>
            <a:r>
              <a:rPr lang="en-US" dirty="0">
                <a:latin typeface="Times New Roman" panose="02020603050405020304" pitchFamily="18" charset="0"/>
                <a:cs typeface="Times New Roman" panose="02020603050405020304" pitchFamily="18" charset="0"/>
              </a:rPr>
              <a:t>necessary, the same advice could accentuate the </a:t>
            </a:r>
            <a:r>
              <a:rPr lang="en-US" dirty="0" smtClean="0">
                <a:latin typeface="Times New Roman" panose="02020603050405020304" pitchFamily="18" charset="0"/>
                <a:cs typeface="Times New Roman" panose="02020603050405020304" pitchFamily="18" charset="0"/>
              </a:rPr>
              <a:t>effects of </a:t>
            </a:r>
            <a:r>
              <a:rPr lang="en-US" dirty="0">
                <a:latin typeface="Times New Roman" panose="02020603050405020304" pitchFamily="18" charset="0"/>
                <a:cs typeface="Times New Roman" panose="02020603050405020304" pitchFamily="18" charset="0"/>
              </a:rPr>
              <a:t>drugs and/or reduce their risks, like multiple pregnancies </a:t>
            </a:r>
            <a:r>
              <a:rPr lang="en-US" dirty="0" smtClean="0">
                <a:latin typeface="Times New Roman" panose="02020603050405020304" pitchFamily="18" charset="0"/>
                <a:cs typeface="Times New Roman" panose="02020603050405020304" pitchFamily="18" charset="0"/>
              </a:rPr>
              <a:t>or ovarian </a:t>
            </a:r>
            <a:r>
              <a:rPr lang="en-US" dirty="0" err="1">
                <a:latin typeface="Times New Roman" panose="02020603050405020304" pitchFamily="18" charset="0"/>
                <a:cs typeface="Times New Roman" panose="02020603050405020304" pitchFamily="18" charset="0"/>
              </a:rPr>
              <a:t>hyperstimulation</a:t>
            </a:r>
            <a:r>
              <a:rPr lang="en-US" dirty="0">
                <a:latin typeface="Times New Roman" panose="02020603050405020304" pitchFamily="18" charset="0"/>
                <a:cs typeface="Times New Roman" panose="02020603050405020304" pitchFamily="18" charset="0"/>
              </a:rPr>
              <a:t> syndrome.</a:t>
            </a:r>
          </a:p>
        </p:txBody>
      </p:sp>
    </p:spTree>
    <p:extLst>
      <p:ext uri="{BB962C8B-B14F-4D97-AF65-F5344CB8AC3E}">
        <p14:creationId xmlns:p14="http://schemas.microsoft.com/office/powerpoint/2010/main" val="574079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800" dirty="0"/>
              <a:t>Polycystic </a:t>
            </a:r>
            <a:r>
              <a:rPr lang="en-US" sz="2800" dirty="0">
                <a:latin typeface="Times New Roman" panose="02020603050405020304" pitchFamily="18" charset="0"/>
                <a:cs typeface="Times New Roman" panose="02020603050405020304" pitchFamily="18" charset="0"/>
              </a:rPr>
              <a:t>ovary syndrome (PCOS) is the leading cause</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of </a:t>
            </a:r>
            <a:r>
              <a:rPr lang="en-US" sz="2800" dirty="0" err="1">
                <a:latin typeface="Times New Roman" panose="02020603050405020304" pitchFamily="18" charset="0"/>
                <a:cs typeface="Times New Roman" panose="02020603050405020304" pitchFamily="18" charset="0"/>
              </a:rPr>
              <a:t>anovulatory</a:t>
            </a:r>
            <a:r>
              <a:rPr lang="en-US" sz="2800" dirty="0">
                <a:latin typeface="Times New Roman" panose="02020603050405020304" pitchFamily="18" charset="0"/>
                <a:cs typeface="Times New Roman" panose="02020603050405020304" pitchFamily="18" charset="0"/>
              </a:rPr>
              <a:t> infertility, which shows a 72% prevalence in</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PCOS versus 16% in the general </a:t>
            </a:r>
            <a:r>
              <a:rPr lang="en-US" sz="2800" dirty="0" smtClean="0">
                <a:latin typeface="Times New Roman" panose="02020603050405020304" pitchFamily="18" charset="0"/>
                <a:cs typeface="Times New Roman" panose="02020603050405020304" pitchFamily="18" charset="0"/>
              </a:rPr>
              <a:t>population.</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Healthy lifestyle behaviors, like regular physical activity</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and healthy eating, should be </a:t>
            </a:r>
            <a:r>
              <a:rPr lang="en-US" sz="2800" dirty="0" smtClean="0">
                <a:latin typeface="Times New Roman" panose="02020603050405020304" pitchFamily="18" charset="0"/>
                <a:cs typeface="Times New Roman" panose="02020603050405020304" pitchFamily="18" charset="0"/>
              </a:rPr>
              <a:t>recommended </a:t>
            </a:r>
            <a:r>
              <a:rPr lang="en-US" sz="2800" dirty="0" err="1" smtClean="0">
                <a:latin typeface="Times New Roman" panose="02020603050405020304" pitchFamily="18" charset="0"/>
                <a:cs typeface="Times New Roman" panose="02020603050405020304" pitchFamily="18" charset="0"/>
              </a:rPr>
              <a:t>preconceptionally</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in all PCOS patients in order to optimize metabolic and </a:t>
            </a:r>
            <a:r>
              <a:rPr lang="en-US" sz="2800" dirty="0" smtClean="0">
                <a:latin typeface="Times New Roman" panose="02020603050405020304" pitchFamily="18" charset="0"/>
                <a:cs typeface="Times New Roman" panose="02020603050405020304" pitchFamily="18" charset="0"/>
              </a:rPr>
              <a:t>hormonal outcomes</a:t>
            </a:r>
            <a:r>
              <a:rPr lang="en-US" sz="2800" dirty="0">
                <a:latin typeface="Times New Roman" panose="02020603050405020304" pitchFamily="18" charset="0"/>
                <a:cs typeface="Times New Roman" panose="02020603050405020304" pitchFamily="18" charset="0"/>
              </a:rPr>
              <a:t>, general health, and quality of </a:t>
            </a:r>
            <a:r>
              <a:rPr lang="en-US" sz="2800" dirty="0" smtClean="0">
                <a:latin typeface="Times New Roman" panose="02020603050405020304" pitchFamily="18" charset="0"/>
                <a:cs typeface="Times New Roman" panose="02020603050405020304" pitchFamily="18" charset="0"/>
              </a:rPr>
              <a:t>life.</a:t>
            </a:r>
            <a:endParaRPr lang="en-US" sz="2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51217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Times New Roman" panose="02020603050405020304" pitchFamily="18" charset="0"/>
                <a:cs typeface="Times New Roman" panose="02020603050405020304" pitchFamily="18" charset="0"/>
              </a:rPr>
              <a:t>Increase physical exercise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The most important lifestyle advice to give to </a:t>
            </a:r>
            <a:r>
              <a:rPr lang="en-US" b="1" dirty="0" smtClean="0">
                <a:latin typeface="Times New Roman" panose="02020603050405020304" pitchFamily="18" charset="0"/>
                <a:cs typeface="Times New Roman" panose="02020603050405020304" pitchFamily="18" charset="0"/>
              </a:rPr>
              <a:t>women with </a:t>
            </a:r>
            <a:r>
              <a:rPr lang="en-US" b="1" dirty="0">
                <a:latin typeface="Times New Roman" panose="02020603050405020304" pitchFamily="18" charset="0"/>
                <a:cs typeface="Times New Roman" panose="02020603050405020304" pitchFamily="18" charset="0"/>
              </a:rPr>
              <a:t>PCOS is to increase their physical activity (PA</a:t>
            </a:r>
            <a:r>
              <a:rPr lang="en-US" b="1" dirty="0" smtClean="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After a 20-week exercise period, half (49%) of patients </a:t>
            </a:r>
            <a:r>
              <a:rPr lang="en-US" dirty="0" smtClean="0">
                <a:latin typeface="Times New Roman" panose="02020603050405020304" pitchFamily="18" charset="0"/>
                <a:cs typeface="Times New Roman" panose="02020603050405020304" pitchFamily="18" charset="0"/>
              </a:rPr>
              <a:t>reported ovulation </a:t>
            </a:r>
            <a:r>
              <a:rPr lang="en-US" dirty="0">
                <a:latin typeface="Times New Roman" panose="02020603050405020304" pitchFamily="18" charset="0"/>
                <a:cs typeface="Times New Roman" panose="02020603050405020304" pitchFamily="18" charset="0"/>
              </a:rPr>
              <a:t>and menstrual cycle improvements [8]; </a:t>
            </a:r>
            <a:r>
              <a:rPr lang="en-US" dirty="0" smtClean="0">
                <a:latin typeface="Times New Roman" panose="02020603050405020304" pitchFamily="18" charset="0"/>
                <a:cs typeface="Times New Roman" panose="02020603050405020304" pitchFamily="18" charset="0"/>
              </a:rPr>
              <a:t>furthermore, vigorous </a:t>
            </a:r>
            <a:r>
              <a:rPr lang="en-US" dirty="0">
                <a:latin typeface="Times New Roman" panose="02020603050405020304" pitchFamily="18" charset="0"/>
                <a:cs typeface="Times New Roman" panose="02020603050405020304" pitchFamily="18" charset="0"/>
              </a:rPr>
              <a:t>PA was associated with reduced odds of IR </a:t>
            </a:r>
            <a:r>
              <a:rPr lang="en-US" dirty="0" smtClean="0">
                <a:latin typeface="Times New Roman" panose="02020603050405020304" pitchFamily="18" charset="0"/>
                <a:cs typeface="Times New Roman" panose="02020603050405020304" pitchFamily="18" charset="0"/>
              </a:rPr>
              <a:t>and metabolic </a:t>
            </a:r>
            <a:r>
              <a:rPr lang="en-US" dirty="0">
                <a:latin typeface="Times New Roman" panose="02020603050405020304" pitchFamily="18" charset="0"/>
                <a:cs typeface="Times New Roman" panose="02020603050405020304" pitchFamily="18" charset="0"/>
              </a:rPr>
              <a:t>syndrome (</a:t>
            </a:r>
            <a:r>
              <a:rPr lang="en-US" dirty="0" err="1">
                <a:latin typeface="Times New Roman" panose="02020603050405020304" pitchFamily="18" charset="0"/>
                <a:cs typeface="Times New Roman" panose="02020603050405020304" pitchFamily="18" charset="0"/>
              </a:rPr>
              <a:t>MetS</a:t>
            </a:r>
            <a:r>
              <a:rPr lang="en-US" dirty="0">
                <a:latin typeface="Times New Roman" panose="02020603050405020304" pitchFamily="18" charset="0"/>
                <a:cs typeface="Times New Roman" panose="02020603050405020304" pitchFamily="18" charset="0"/>
              </a:rPr>
              <a:t>) in </a:t>
            </a:r>
            <a:r>
              <a:rPr lang="en-US" dirty="0" smtClean="0">
                <a:latin typeface="Times New Roman" panose="02020603050405020304" pitchFamily="18" charset="0"/>
                <a:cs typeface="Times New Roman" panose="02020603050405020304" pitchFamily="18" charset="0"/>
              </a:rPr>
              <a:t>PCOS</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4145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imes New Roman" panose="02020603050405020304" pitchFamily="18" charset="0"/>
                <a:cs typeface="Times New Roman" panose="02020603050405020304" pitchFamily="18" charset="0"/>
              </a:rPr>
              <a:t>Keep body </a:t>
            </a:r>
            <a:r>
              <a:rPr lang="en-US" sz="3200" dirty="0" err="1" smtClean="0">
                <a:latin typeface="Times New Roman" panose="02020603050405020304" pitchFamily="18" charset="0"/>
                <a:cs typeface="Times New Roman" panose="02020603050405020304" pitchFamily="18" charset="0"/>
              </a:rPr>
              <a:t>wt</a:t>
            </a:r>
            <a:r>
              <a:rPr lang="en-US" sz="3200" dirty="0" smtClean="0">
                <a:latin typeface="Times New Roman" panose="02020603050405020304" pitchFamily="18" charset="0"/>
                <a:cs typeface="Times New Roman" panose="02020603050405020304" pitchFamily="18" charset="0"/>
              </a:rPr>
              <a:t> within normal limits</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800" dirty="0" err="1" smtClean="0">
                <a:latin typeface="Times New Roman" panose="02020603050405020304" pitchFamily="18" charset="0"/>
                <a:cs typeface="Times New Roman" panose="02020603050405020304" pitchFamily="18" charset="0"/>
              </a:rPr>
              <a:t>Archivable</a:t>
            </a:r>
            <a:r>
              <a:rPr lang="en-US" sz="2800" dirty="0" smtClean="0">
                <a:latin typeface="Times New Roman" panose="02020603050405020304" pitchFamily="18" charset="0"/>
                <a:cs typeface="Times New Roman" panose="02020603050405020304" pitchFamily="18" charset="0"/>
              </a:rPr>
              <a:t> goals 5% to 10% </a:t>
            </a:r>
            <a:r>
              <a:rPr lang="en-US" sz="2800" dirty="0" err="1" smtClean="0">
                <a:latin typeface="Times New Roman" panose="02020603050405020304" pitchFamily="18" charset="0"/>
                <a:cs typeface="Times New Roman" panose="02020603050405020304" pitchFamily="18" charset="0"/>
              </a:rPr>
              <a:t>wt</a:t>
            </a:r>
            <a:r>
              <a:rPr lang="en-US" sz="2800" dirty="0" smtClean="0">
                <a:latin typeface="Times New Roman" panose="02020603050405020304" pitchFamily="18" charset="0"/>
                <a:cs typeface="Times New Roman" panose="02020603050405020304" pitchFamily="18" charset="0"/>
              </a:rPr>
              <a:t> loss within 6month</a:t>
            </a:r>
          </a:p>
          <a:p>
            <a:pPr marL="0" indent="0">
              <a:buNone/>
            </a:pPr>
            <a:endParaRPr lang="en-US" sz="2800" dirty="0" smtClean="0">
              <a:latin typeface="Times New Roman" panose="02020603050405020304" pitchFamily="18" charset="0"/>
              <a:cs typeface="Times New Roman" panose="02020603050405020304" pitchFamily="18" charset="0"/>
            </a:endParaRPr>
          </a:p>
          <a:p>
            <a:r>
              <a:rPr lang="en-US" sz="2800" dirty="0" err="1" smtClean="0">
                <a:latin typeface="Times New Roman" panose="02020603050405020304" pitchFamily="18" charset="0"/>
                <a:cs typeface="Times New Roman" panose="02020603050405020304" pitchFamily="18" charset="0"/>
              </a:rPr>
              <a:t>Biatric</a:t>
            </a:r>
            <a:r>
              <a:rPr lang="en-US" sz="2800" dirty="0" smtClean="0">
                <a:latin typeface="Times New Roman" panose="02020603050405020304" pitchFamily="18" charset="0"/>
                <a:cs typeface="Times New Roman" panose="02020603050405020304" pitchFamily="18" charset="0"/>
              </a:rPr>
              <a:t> surgery is a option for patient that has BMI more than 35 after the failure of structured life style intervention.</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1375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imes New Roman" panose="02020603050405020304" pitchFamily="18" charset="0"/>
                <a:cs typeface="Times New Roman" panose="02020603050405020304" pitchFamily="18" charset="0"/>
              </a:rPr>
              <a:t>Eat healthy foods have a low glycemic index</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400" dirty="0" err="1" smtClean="0">
                <a:latin typeface="Times New Roman" panose="02020603050405020304" pitchFamily="18" charset="0"/>
                <a:cs typeface="Times New Roman" panose="02020603050405020304" pitchFamily="18" charset="0"/>
              </a:rPr>
              <a:t>Mediteranean</a:t>
            </a:r>
            <a:r>
              <a:rPr lang="en-US" sz="2400" dirty="0" smtClean="0">
                <a:latin typeface="Times New Roman" panose="02020603050405020304" pitchFamily="18" charset="0"/>
                <a:cs typeface="Times New Roman" panose="02020603050405020304" pitchFamily="18" charset="0"/>
              </a:rPr>
              <a:t> diet is an anti inflammatory diet is rich in complex carbohydrates, fiber, vitamins, antioxidant and monounsaturated fat. </a:t>
            </a:r>
          </a:p>
          <a:p>
            <a:pPr marL="0" indent="0">
              <a:buNone/>
            </a:pP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Low carbohydrate and low glycemic index diets have been shown to improve menstrual regularity.</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8030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imes New Roman" panose="02020603050405020304" pitchFamily="18" charset="0"/>
                <a:cs typeface="Times New Roman" panose="02020603050405020304" pitchFamily="18" charset="0"/>
              </a:rPr>
              <a:t>Supplement inositol</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Inositol is nutritional supplement </a:t>
            </a:r>
            <a:r>
              <a:rPr lang="en-US" sz="2400" dirty="0" err="1" smtClean="0">
                <a:latin typeface="Times New Roman" panose="02020603050405020304" pitchFamily="18" charset="0"/>
                <a:cs typeface="Times New Roman" panose="02020603050405020304" pitchFamily="18" charset="0"/>
              </a:rPr>
              <a:t>wich</a:t>
            </a:r>
            <a:r>
              <a:rPr lang="en-US" sz="2400" dirty="0" smtClean="0">
                <a:latin typeface="Times New Roman" panose="02020603050405020304" pitchFamily="18" charset="0"/>
                <a:cs typeface="Times New Roman" panose="02020603050405020304" pitchFamily="18" charset="0"/>
              </a:rPr>
              <a:t> act as insulin sensitizers and improve ovulatory function by increase glucose cellular uptake and acting as a second messenger of follicle </a:t>
            </a:r>
            <a:r>
              <a:rPr lang="en-US" sz="2400" dirty="0" err="1" smtClean="0">
                <a:latin typeface="Times New Roman" panose="02020603050405020304" pitchFamily="18" charset="0"/>
                <a:cs typeface="Times New Roman" panose="02020603050405020304" pitchFamily="18" charset="0"/>
              </a:rPr>
              <a:t>stimulatin</a:t>
            </a:r>
            <a:r>
              <a:rPr lang="en-US" sz="2400" dirty="0" smtClean="0">
                <a:latin typeface="Times New Roman" panose="02020603050405020304" pitchFamily="18" charset="0"/>
                <a:cs typeface="Times New Roman" panose="02020603050405020304" pitchFamily="18" charset="0"/>
              </a:rPr>
              <a:t> hormone. </a:t>
            </a:r>
          </a:p>
          <a:p>
            <a:pPr marL="0" indent="0">
              <a:buNone/>
            </a:pP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Metformin could be recommended for the </a:t>
            </a:r>
            <a:r>
              <a:rPr lang="en-US" sz="2400" dirty="0" err="1" smtClean="0">
                <a:latin typeface="Times New Roman" panose="02020603050405020304" pitchFamily="18" charset="0"/>
                <a:cs typeface="Times New Roman" panose="02020603050405020304" pitchFamily="18" charset="0"/>
              </a:rPr>
              <a:t>treatmet</a:t>
            </a:r>
            <a:r>
              <a:rPr lang="en-US" sz="2400" dirty="0" smtClean="0">
                <a:latin typeface="Times New Roman" panose="02020603050405020304" pitchFamily="18" charset="0"/>
                <a:cs typeface="Times New Roman" panose="02020603050405020304" pitchFamily="18" charset="0"/>
              </a:rPr>
              <a:t> of  weight , hormonal and metabolic imbalance , it also decrease their risk of cardiovascular disease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6498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Times New Roman" panose="02020603050405020304" pitchFamily="18" charset="0"/>
                <a:cs typeface="Times New Roman" panose="02020603050405020304" pitchFamily="18" charset="0"/>
              </a:rPr>
              <a:t>Sleep adequately and take melatonin</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Poor sleep can cause menstrual and reproductive dysfunction.</a:t>
            </a:r>
          </a:p>
          <a:p>
            <a:pPr marL="0" indent="0">
              <a:buNone/>
            </a:pPr>
            <a:r>
              <a:rPr lang="en-US" sz="2400" dirty="0" smtClean="0">
                <a:latin typeface="Times New Roman" panose="02020603050405020304" pitchFamily="18" charset="0"/>
                <a:cs typeface="Times New Roman" panose="02020603050405020304" pitchFamily="18" charset="0"/>
              </a:rPr>
              <a:t>Melatonin supplementation could help to improve sleep and oocyte and embryo quality, the number of mature oocyte, the </a:t>
            </a:r>
            <a:r>
              <a:rPr lang="en-US" sz="2400" dirty="0" err="1" smtClean="0">
                <a:latin typeface="Times New Roman" panose="02020603050405020304" pitchFamily="18" charset="0"/>
                <a:cs typeface="Times New Roman" panose="02020603050405020304" pitchFamily="18" charset="0"/>
              </a:rPr>
              <a:t>producyion</a:t>
            </a:r>
            <a:r>
              <a:rPr lang="en-US" sz="2400" dirty="0" smtClean="0">
                <a:latin typeface="Times New Roman" panose="02020603050405020304" pitchFamily="18" charset="0"/>
                <a:cs typeface="Times New Roman" panose="02020603050405020304" pitchFamily="18" charset="0"/>
              </a:rPr>
              <a:t> of progesterone from the </a:t>
            </a:r>
            <a:r>
              <a:rPr lang="en-US" sz="2400" dirty="0" err="1" smtClean="0">
                <a:latin typeface="Times New Roman" panose="02020603050405020304" pitchFamily="18" charset="0"/>
                <a:cs typeface="Times New Roman" panose="02020603050405020304" pitchFamily="18" charset="0"/>
              </a:rPr>
              <a:t>corpos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luteum</a:t>
            </a:r>
            <a:r>
              <a:rPr lang="en-US" sz="2400" dirty="0" smtClean="0">
                <a:latin typeface="Times New Roman" panose="02020603050405020304" pitchFamily="18" charset="0"/>
                <a:cs typeface="Times New Roman" panose="02020603050405020304" pitchFamily="18" charset="0"/>
              </a:rPr>
              <a:t> and fertilization and pregnancy rates in PCOS patient.</a:t>
            </a:r>
          </a:p>
          <a:p>
            <a:pPr marL="0" indent="0">
              <a:buNone/>
            </a:pPr>
            <a:r>
              <a:rPr lang="en-US" sz="2400" dirty="0" smtClean="0">
                <a:latin typeface="Times New Roman" panose="02020603050405020304" pitchFamily="18" charset="0"/>
                <a:cs typeface="Times New Roman" panose="02020603050405020304" pitchFamily="18" charset="0"/>
              </a:rPr>
              <a:t>Melatonin and inositol synergistically enhance oocyte and embryo quality and improve ART outcome in PCOS.</a:t>
            </a:r>
          </a:p>
          <a:p>
            <a:pPr marL="0" indent="0">
              <a:buNone/>
            </a:pPr>
            <a:r>
              <a:rPr lang="en-US" sz="2400" dirty="0" smtClean="0">
                <a:latin typeface="Times New Roman" panose="02020603050405020304" pitchFamily="18" charset="0"/>
                <a:cs typeface="Times New Roman" panose="02020603050405020304" pitchFamily="18" charset="0"/>
              </a:rPr>
              <a:t>Melatonin has an aromatase modulating activity , reduces </a:t>
            </a:r>
            <a:r>
              <a:rPr lang="en-US" sz="2400" dirty="0" err="1" smtClean="0">
                <a:latin typeface="Times New Roman" panose="02020603050405020304" pitchFamily="18" charset="0"/>
                <a:cs typeface="Times New Roman" panose="02020603050405020304" pitchFamily="18" charset="0"/>
              </a:rPr>
              <a:t>insulinemia</a:t>
            </a:r>
            <a:r>
              <a:rPr lang="en-US" sz="2400" dirty="0" smtClean="0">
                <a:latin typeface="Times New Roman" panose="02020603050405020304" pitchFamily="18" charset="0"/>
                <a:cs typeface="Times New Roman" panose="02020603050405020304" pitchFamily="18" charset="0"/>
              </a:rPr>
              <a:t>, improve insulin resistance and reduces testosterone levels.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6837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Times New Roman" panose="02020603050405020304" pitchFamily="18" charset="0"/>
                <a:cs typeface="Times New Roman" panose="02020603050405020304" pitchFamily="18" charset="0"/>
              </a:rPr>
              <a:t>Normalize endocrine dysfunction </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200" dirty="0" err="1" smtClean="0">
                <a:latin typeface="Times New Roman" panose="02020603050405020304" pitchFamily="18" charset="0"/>
                <a:cs typeface="Times New Roman" panose="02020603050405020304" pitchFamily="18" charset="0"/>
              </a:rPr>
              <a:t>Hyperandrogenism</a:t>
            </a:r>
            <a:r>
              <a:rPr lang="en-US" sz="3200" dirty="0" smtClean="0">
                <a:latin typeface="Times New Roman" panose="02020603050405020304" pitchFamily="18" charset="0"/>
                <a:cs typeface="Times New Roman" panose="02020603050405020304" pitchFamily="18" charset="0"/>
              </a:rPr>
              <a:t> </a:t>
            </a:r>
          </a:p>
          <a:p>
            <a:pPr marL="0" indent="0">
              <a:buNone/>
            </a:pPr>
            <a:r>
              <a:rPr lang="en-US" sz="3200" dirty="0" smtClean="0">
                <a:latin typeface="Times New Roman" panose="02020603050405020304" pitchFamily="18" charset="0"/>
                <a:cs typeface="Times New Roman" panose="02020603050405020304" pitchFamily="18" charset="0"/>
              </a:rPr>
              <a:t>Thyroid disease </a:t>
            </a:r>
          </a:p>
          <a:p>
            <a:pPr marL="0" indent="0">
              <a:buNone/>
            </a:pPr>
            <a:r>
              <a:rPr lang="en-US" sz="3200" dirty="0" err="1" smtClean="0">
                <a:latin typeface="Times New Roman" panose="02020603050405020304" pitchFamily="18" charset="0"/>
                <a:cs typeface="Times New Roman" panose="02020603050405020304" pitchFamily="18" charset="0"/>
              </a:rPr>
              <a:t>Hyperprolactinemia</a:t>
            </a:r>
            <a:endParaRPr lang="en-US" sz="3200" dirty="0" smtClean="0">
              <a:latin typeface="Times New Roman" panose="02020603050405020304" pitchFamily="18" charset="0"/>
              <a:cs typeface="Times New Roman" panose="02020603050405020304" pitchFamily="18" charset="0"/>
            </a:endParaRPr>
          </a:p>
          <a:p>
            <a:pPr marL="0" indent="0">
              <a:buNone/>
            </a:pPr>
            <a:r>
              <a:rPr lang="en-US" sz="3200" dirty="0" err="1" smtClean="0">
                <a:latin typeface="Times New Roman" panose="02020603050405020304" pitchFamily="18" charset="0"/>
                <a:cs typeface="Times New Roman" panose="02020603050405020304" pitchFamily="18" charset="0"/>
              </a:rPr>
              <a:t>Hypovitaminosis</a:t>
            </a:r>
            <a:r>
              <a:rPr lang="en-US" sz="3200" dirty="0" smtClean="0">
                <a:latin typeface="Times New Roman" panose="02020603050405020304" pitchFamily="18" charset="0"/>
                <a:cs typeface="Times New Roman" panose="02020603050405020304" pitchFamily="18" charset="0"/>
              </a:rPr>
              <a:t> D</a:t>
            </a:r>
          </a:p>
          <a:p>
            <a:pPr marL="0" indent="0">
              <a:buNone/>
            </a:pPr>
            <a:endParaRPr lang="en-US"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3760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imes New Roman" panose="02020603050405020304" pitchFamily="18" charset="0"/>
                <a:cs typeface="Times New Roman" panose="02020603050405020304" pitchFamily="18" charset="0"/>
              </a:rPr>
              <a:t>Limit exposure to </a:t>
            </a:r>
            <a:r>
              <a:rPr lang="en-US" sz="3200" dirty="0" err="1" smtClean="0">
                <a:latin typeface="Times New Roman" panose="02020603050405020304" pitchFamily="18" charset="0"/>
                <a:cs typeface="Times New Roman" panose="02020603050405020304" pitchFamily="18" charset="0"/>
              </a:rPr>
              <a:t>envirmental</a:t>
            </a:r>
            <a:r>
              <a:rPr lang="en-US" sz="3200" dirty="0" smtClean="0">
                <a:latin typeface="Times New Roman" panose="02020603050405020304" pitchFamily="18" charset="0"/>
                <a:cs typeface="Times New Roman" panose="02020603050405020304" pitchFamily="18" charset="0"/>
              </a:rPr>
              <a:t> pollution especially in vulnerable period</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anose="02020603050405020304" pitchFamily="18" charset="0"/>
                <a:cs typeface="Times New Roman" panose="02020603050405020304" pitchFamily="18" charset="0"/>
              </a:rPr>
              <a:t>Polychlorinated biphenyl exposure is associated with menstrual cycle abnormalities and failure of implantation in in vitro fertilization procedures.</a:t>
            </a:r>
          </a:p>
          <a:p>
            <a:r>
              <a:rPr lang="en-US" sz="2800" dirty="0" smtClean="0">
                <a:latin typeface="Times New Roman" panose="02020603050405020304" pitchFamily="18" charset="0"/>
                <a:cs typeface="Times New Roman" panose="02020603050405020304" pitchFamily="18" charset="0"/>
              </a:rPr>
              <a:t>Serum </a:t>
            </a:r>
            <a:r>
              <a:rPr lang="en-US" sz="2800" dirty="0" err="1" smtClean="0">
                <a:latin typeface="Times New Roman" panose="02020603050405020304" pitchFamily="18" charset="0"/>
                <a:cs typeface="Times New Roman" panose="02020603050405020304" pitchFamily="18" charset="0"/>
              </a:rPr>
              <a:t>bisphenol</a:t>
            </a:r>
            <a:r>
              <a:rPr lang="en-US" sz="2800" dirty="0" smtClean="0">
                <a:latin typeface="Times New Roman" panose="02020603050405020304" pitchFamily="18" charset="0"/>
                <a:cs typeface="Times New Roman" panose="02020603050405020304" pitchFamily="18" charset="0"/>
              </a:rPr>
              <a:t> A is associated with PCOS  and it might be involve in the insulin resistance and </a:t>
            </a:r>
            <a:r>
              <a:rPr lang="en-US" sz="2800" dirty="0" err="1" smtClean="0">
                <a:latin typeface="Times New Roman" panose="02020603050405020304" pitchFamily="18" charset="0"/>
                <a:cs typeface="Times New Roman" panose="02020603050405020304" pitchFamily="18" charset="0"/>
              </a:rPr>
              <a:t>hyperandrogenism</a:t>
            </a:r>
            <a:r>
              <a:rPr lang="en-US" sz="2800" dirty="0" smtClean="0">
                <a:latin typeface="Times New Roman" panose="02020603050405020304" pitchFamily="18" charset="0"/>
                <a:cs typeface="Times New Roman" panose="02020603050405020304" pitchFamily="18" charset="0"/>
              </a:rPr>
              <a:t> of PCOS.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07688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95</TotalTime>
  <Words>622</Words>
  <Application>Microsoft Office PowerPoint</Application>
  <PresentationFormat>Widescreen</PresentationFormat>
  <Paragraphs>44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Times New Roman</vt:lpstr>
      <vt:lpstr>Wingdings 3</vt:lpstr>
      <vt:lpstr>Ion</vt:lpstr>
      <vt:lpstr>How to improve fertility in women with anovulatory polycystic ovary syndrome. </vt:lpstr>
      <vt:lpstr>Polycystic ovary syndrome (PCOS) is the leading cause of anovulatory infertility, which shows a 72% prevalence in PCOS versus 16% in the general population. Healthy lifestyle behaviors, like regular physical activity and healthy eating, should be recommended preconceptionally in all PCOS patients in order to optimize metabolic and hormonal outcomes, general health, and quality of life.</vt:lpstr>
      <vt:lpstr>Increase physical exercise</vt:lpstr>
      <vt:lpstr>Keep body wt within normal limits</vt:lpstr>
      <vt:lpstr>Eat healthy foods have a low glycemic index</vt:lpstr>
      <vt:lpstr>Supplement inositol</vt:lpstr>
      <vt:lpstr>Sleep adequately and take melatonin</vt:lpstr>
      <vt:lpstr>Normalize endocrine dysfunction </vt:lpstr>
      <vt:lpstr>Limit exposure to envirmental pollution especially in vulnerable period</vt:lpstr>
      <vt:lpstr>Discussion </vt:lpstr>
      <vt:lpstr>Limits to the advice given are that PCOS is a multifaceted and heterogenous disease and different phenotypes may respond differently to interventions . Cochrane reviews found low quality evidence and no study showing that lifestyle directly affects live birth rates ; however, this may have been underestimated because of low adherence.</vt:lpstr>
      <vt:lpstr>Infertile patients could be further motivated to improve lifestyle informing them that, it not only increases spontaneous fertility, it also decreases their risk of obstetric and cardiovascular diseases and that of cancers associated with physical inactivity, adiposity, insulin resistance and infertility.</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18</cp:revision>
  <dcterms:created xsi:type="dcterms:W3CDTF">2020-12-27T14:49:03Z</dcterms:created>
  <dcterms:modified xsi:type="dcterms:W3CDTF">2020-12-27T16:24:22Z</dcterms:modified>
</cp:coreProperties>
</file>