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6" r:id="rId21"/>
    <p:sldId id="285" r:id="rId22"/>
    <p:sldId id="287"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5"/>
    <p:restoredTop sz="94671"/>
  </p:normalViewPr>
  <p:slideViewPr>
    <p:cSldViewPr snapToGrid="0" snapToObjects="1">
      <p:cViewPr varScale="1">
        <p:scale>
          <a:sx n="51" d="100"/>
          <a:sy n="51" d="100"/>
        </p:scale>
        <p:origin x="224"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3C5BE-A412-074D-A986-4490FC0DA655}" type="datetimeFigureOut">
              <a:rPr lang="en-US" smtClean="0"/>
              <a:t>2/15/21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029FF-74F9-7B43-AD5A-EEA362FCE87D}" type="slidenum">
              <a:rPr lang="en-US" smtClean="0"/>
              <a:t>‹#›</a:t>
            </a:fld>
            <a:endParaRPr lang="en-US"/>
          </a:p>
        </p:txBody>
      </p:sp>
    </p:spTree>
    <p:extLst>
      <p:ext uri="{BB962C8B-B14F-4D97-AF65-F5344CB8AC3E}">
        <p14:creationId xmlns:p14="http://schemas.microsoft.com/office/powerpoint/2010/main" val="146904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2/15/21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ciencedirect.com/science/article/pii/S0015028220306270#bib2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ciencedirect.com/science/article/pii/S0015028220306270#bib2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6" y="1359243"/>
            <a:ext cx="7766936" cy="1567128"/>
          </a:xfrm>
        </p:spPr>
        <p:txBody>
          <a:bodyPr/>
          <a:lstStyle/>
          <a:p>
            <a:pPr algn="l"/>
            <a:r>
              <a:rPr lang="en-US" sz="1600" b="1" dirty="0"/>
              <a:t>Rate of true recurrent implantation failure is low: results of three successive frozen </a:t>
            </a:r>
            <a:r>
              <a:rPr lang="en-US" sz="1600" b="1" dirty="0" err="1"/>
              <a:t>euploid</a:t>
            </a:r>
            <a:r>
              <a:rPr lang="en-US" sz="1600" b="1" dirty="0"/>
              <a:t> single embryo </a:t>
            </a:r>
            <a:r>
              <a:rPr lang="en-US" sz="1600" b="1" dirty="0" smtClean="0"/>
              <a:t>transfers</a:t>
            </a:r>
            <a:br>
              <a:rPr lang="en-US" sz="1600" b="1" dirty="0" smtClean="0"/>
            </a:br>
            <a:r>
              <a:rPr lang="en-US" sz="1600" dirty="0">
                <a:solidFill>
                  <a:schemeClr val="bg2">
                    <a:lumMod val="10000"/>
                  </a:schemeClr>
                </a:solidFill>
              </a:rPr>
              <a:t>Received 2 March 2020, Revised 13 June 2020, Accepted 2 July 2020, Available online 16 October 2020</a:t>
            </a:r>
            <a:r>
              <a:rPr lang="en-US" sz="1600" b="1" dirty="0"/>
              <a:t/>
            </a:r>
            <a:br>
              <a:rPr lang="en-US" sz="1600" b="1" dirty="0"/>
            </a:br>
            <a:endParaRPr lang="en-US" sz="1600" dirty="0"/>
          </a:p>
        </p:txBody>
      </p:sp>
      <p:sp>
        <p:nvSpPr>
          <p:cNvPr id="3" name="Subtitle 2"/>
          <p:cNvSpPr>
            <a:spLocks noGrp="1"/>
          </p:cNvSpPr>
          <p:nvPr>
            <p:ph type="subTitle" idx="1"/>
          </p:nvPr>
        </p:nvSpPr>
        <p:spPr>
          <a:xfrm>
            <a:off x="1284646" y="3729558"/>
            <a:ext cx="7766936" cy="1818626"/>
          </a:xfrm>
        </p:spPr>
        <p:txBody>
          <a:bodyPr>
            <a:normAutofit fontScale="40000" lnSpcReduction="20000"/>
          </a:bodyPr>
          <a:lstStyle/>
          <a:p>
            <a:pPr algn="l"/>
            <a:r>
              <a:rPr lang="en-US" sz="4300" b="1" dirty="0">
                <a:solidFill>
                  <a:srgbClr val="FF0000"/>
                </a:solidFill>
              </a:rPr>
              <a:t>Dr. Maryam </a:t>
            </a:r>
            <a:r>
              <a:rPr lang="en-US" sz="4300" b="1" dirty="0" err="1">
                <a:solidFill>
                  <a:srgbClr val="FF0000"/>
                </a:solidFill>
              </a:rPr>
              <a:t>Razavi</a:t>
            </a:r>
            <a:endParaRPr lang="en-US" sz="4300" b="1" dirty="0">
              <a:solidFill>
                <a:srgbClr val="FF0000"/>
              </a:solidFill>
            </a:endParaRPr>
          </a:p>
          <a:p>
            <a:pPr algn="l"/>
            <a:r>
              <a:rPr lang="en-US" sz="4300" b="1" dirty="0">
                <a:solidFill>
                  <a:srgbClr val="0070C0"/>
                </a:solidFill>
              </a:rPr>
              <a:t>Fellow in Infertility</a:t>
            </a:r>
          </a:p>
          <a:p>
            <a:pPr algn="l"/>
            <a:endParaRPr lang="en-US" sz="4300" b="1" dirty="0">
              <a:solidFill>
                <a:srgbClr val="0070C0"/>
              </a:solidFill>
            </a:endParaRPr>
          </a:p>
          <a:p>
            <a:pPr algn="l"/>
            <a:r>
              <a:rPr lang="en-US" sz="5600" dirty="0" err="1"/>
              <a:t>Emam</a:t>
            </a:r>
            <a:r>
              <a:rPr lang="en-US" sz="5600" dirty="0"/>
              <a:t> Hospital</a:t>
            </a:r>
          </a:p>
          <a:p>
            <a:pPr algn="l"/>
            <a:r>
              <a:rPr lang="en-US" sz="5600" dirty="0"/>
              <a:t>Tehran University of Medical Sciences </a:t>
            </a:r>
            <a:endParaRPr lang="fa-IR" sz="5600" dirty="0"/>
          </a:p>
          <a:p>
            <a:pPr marL="0" indent="0" algn="l" defTabSz="457200" eaLnBrk="1" latinLnBrk="0" hangingPunct="1">
              <a:spcBef>
                <a:spcPts val="1000"/>
              </a:spcBef>
              <a:spcAft>
                <a:spcPts val="0"/>
              </a:spcAft>
              <a:buClr>
                <a:schemeClr val="accent1"/>
              </a:buClr>
              <a:buSzPct val="80000"/>
              <a:buFont typeface="Wingdings 3" charset="2"/>
              <a:buNone/>
            </a:pPr>
            <a:endParaRPr lang="en-US" dirty="0"/>
          </a:p>
        </p:txBody>
      </p:sp>
    </p:spTree>
    <p:extLst>
      <p:ext uri="{BB962C8B-B14F-4D97-AF65-F5344CB8AC3E}">
        <p14:creationId xmlns:p14="http://schemas.microsoft.com/office/powerpoint/2010/main" val="146904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a:t>Exclusion criteria: </a:t>
            </a:r>
            <a:br>
              <a:rPr lang="en-US" dirty="0"/>
            </a:br>
            <a:endParaRPr lang="en-US" dirty="0"/>
          </a:p>
        </p:txBody>
      </p:sp>
      <p:sp>
        <p:nvSpPr>
          <p:cNvPr id="3" name="Content Placeholder 2"/>
          <p:cNvSpPr>
            <a:spLocks noGrp="1"/>
          </p:cNvSpPr>
          <p:nvPr>
            <p:ph idx="1"/>
          </p:nvPr>
        </p:nvSpPr>
        <p:spPr/>
        <p:txBody>
          <a:bodyPr/>
          <a:lstStyle/>
          <a:p>
            <a:pPr lvl="0"/>
            <a:r>
              <a:rPr lang="en-US" dirty="0"/>
              <a:t>egg donation,</a:t>
            </a:r>
          </a:p>
          <a:p>
            <a:pPr lvl="0"/>
            <a:r>
              <a:rPr lang="en-US" dirty="0"/>
              <a:t>gestational carriers, </a:t>
            </a:r>
          </a:p>
          <a:p>
            <a:pPr lvl="0"/>
            <a:r>
              <a:rPr lang="en-US" dirty="0"/>
              <a:t>patients using preimplantation genetic testing for monogenic diseases</a:t>
            </a:r>
          </a:p>
          <a:p>
            <a:pPr lvl="0"/>
            <a:r>
              <a:rPr lang="en-US" dirty="0"/>
              <a:t>women with congenital uterine abnormalities, </a:t>
            </a:r>
          </a:p>
          <a:p>
            <a:pPr lvl="0"/>
            <a:r>
              <a:rPr lang="en-US" dirty="0"/>
              <a:t>endometrium thickness was &lt;7 mm after </a:t>
            </a:r>
            <a:r>
              <a:rPr lang="en-US" dirty="0" err="1"/>
              <a:t>estrogenization</a:t>
            </a:r>
            <a:r>
              <a:rPr lang="en-US" dirty="0"/>
              <a:t> </a:t>
            </a:r>
          </a:p>
          <a:p>
            <a:pPr marL="342900" indent="-342900" algn="r" defTabSz="457200" rtl="1"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64319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b="1" dirty="0"/>
              <a:t>Patient Treatment</a:t>
            </a:r>
            <a:br>
              <a:rPr lang="en-US" b="1" dirty="0"/>
            </a:br>
            <a:endParaRPr lang="en-US" dirty="0"/>
          </a:p>
        </p:txBody>
      </p:sp>
      <p:sp>
        <p:nvSpPr>
          <p:cNvPr id="3" name="Content Placeholder 2"/>
          <p:cNvSpPr>
            <a:spLocks noGrp="1"/>
          </p:cNvSpPr>
          <p:nvPr>
            <p:ph idx="1"/>
          </p:nvPr>
        </p:nvSpPr>
        <p:spPr/>
        <p:txBody>
          <a:bodyPr/>
          <a:lstStyle/>
          <a:p>
            <a:r>
              <a:rPr lang="en-US" b="1" dirty="0"/>
              <a:t>Ovarian stimulation</a:t>
            </a:r>
          </a:p>
          <a:p>
            <a:pPr lvl="0"/>
            <a:r>
              <a:rPr lang="en-US" dirty="0"/>
              <a:t>hormones were used, ranging from 150–450 IU/d of FSH in an antagonist protocol. </a:t>
            </a:r>
          </a:p>
          <a:p>
            <a:pPr lvl="0"/>
            <a:r>
              <a:rPr lang="en-US" dirty="0"/>
              <a:t>Development of ovarian follicles was monitored by transvaginal ultrasonography beginning on the sixth day of OS. </a:t>
            </a:r>
          </a:p>
          <a:p>
            <a:r>
              <a:rPr lang="en-US" dirty="0"/>
              <a:t>The gonadotropin-releasing hormone (GnRH) antagonist was introduced as soon as one follicle reached 14 mm in diameter</a:t>
            </a:r>
            <a:r>
              <a:rPr lang="en-US" dirty="0"/>
              <a:t> </a:t>
            </a:r>
          </a:p>
        </p:txBody>
      </p:sp>
    </p:spTree>
    <p:extLst>
      <p:ext uri="{BB962C8B-B14F-4D97-AF65-F5344CB8AC3E}">
        <p14:creationId xmlns:p14="http://schemas.microsoft.com/office/powerpoint/2010/main" val="187672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Transvaginal oocyte retrieval (TVOR) was performed 36 hours after human chorionic gonadotropin and or GnRH agonist administration.</a:t>
            </a:r>
          </a:p>
          <a:p>
            <a:pPr lvl="0"/>
            <a:r>
              <a:rPr lang="en-US" dirty="0"/>
              <a:t>When GnRH agonist was used, a second dose of Lupron (2 mg) was administered 12 hours after the first trigger.</a:t>
            </a:r>
          </a:p>
          <a:p>
            <a:pPr marL="342900" indent="-342900" algn="l" defTabSz="457200" rtl="0"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180853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 </a:t>
            </a:r>
            <a:br>
              <a:rPr lang="en-US" dirty="0"/>
            </a:br>
            <a:endParaRPr lang="en-US" dirty="0"/>
          </a:p>
        </p:txBody>
      </p:sp>
      <p:sp>
        <p:nvSpPr>
          <p:cNvPr id="3" name="Content Placeholder 2"/>
          <p:cNvSpPr>
            <a:spLocks noGrp="1"/>
          </p:cNvSpPr>
          <p:nvPr>
            <p:ph idx="1"/>
          </p:nvPr>
        </p:nvSpPr>
        <p:spPr/>
        <p:txBody>
          <a:bodyPr/>
          <a:lstStyle/>
          <a:p>
            <a:r>
              <a:rPr lang="en-US" dirty="0"/>
              <a:t> with intracytoplasmic sperm injection given the intent to perform PGT-A. Normally fertilized zygotes were cultured in cleavage medium in a low oxygen (5%) tension environment. On day 3 of embryo development, all cleaved embryos underwent laser-assisted hatching of the zona </a:t>
            </a:r>
            <a:r>
              <a:rPr lang="en-US" dirty="0" err="1"/>
              <a:t>pellucida</a:t>
            </a:r>
            <a:r>
              <a:rPr lang="en-US" dirty="0"/>
              <a:t>.</a:t>
            </a:r>
          </a:p>
          <a:p>
            <a:r>
              <a:rPr lang="en-US" dirty="0"/>
              <a:t> All embryos were then placed in extended culture</a:t>
            </a:r>
          </a:p>
          <a:p>
            <a:r>
              <a:rPr lang="en-US" dirty="0"/>
              <a:t>. All usable expanded blastocysts with an inner cell mass and </a:t>
            </a:r>
            <a:r>
              <a:rPr lang="en-US" dirty="0" err="1"/>
              <a:t>trophectoderm</a:t>
            </a:r>
            <a:r>
              <a:rPr lang="en-US" dirty="0"/>
              <a:t> grade C or better underwent PGT-A (</a:t>
            </a:r>
            <a:r>
              <a:rPr lang="en-US" u="sng" dirty="0">
                <a:hlinkClick r:id="rId2"/>
              </a:rPr>
              <a:t>26</a:t>
            </a:r>
            <a:r>
              <a:rPr lang="en-US" dirty="0"/>
              <a:t>).</a:t>
            </a:r>
          </a:p>
          <a:p>
            <a:endParaRPr lang="en-US" dirty="0"/>
          </a:p>
        </p:txBody>
      </p:sp>
    </p:spTree>
    <p:extLst>
      <p:ext uri="{BB962C8B-B14F-4D97-AF65-F5344CB8AC3E}">
        <p14:creationId xmlns:p14="http://schemas.microsoft.com/office/powerpoint/2010/main" val="62338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Embryo genetic testing</a:t>
            </a:r>
            <a:br>
              <a:rPr lang="en-US" b="1" dirty="0"/>
            </a:br>
            <a:endParaRPr lang="en-US" dirty="0"/>
          </a:p>
        </p:txBody>
      </p:sp>
      <p:sp>
        <p:nvSpPr>
          <p:cNvPr id="3" name="Content Placeholder 2"/>
          <p:cNvSpPr>
            <a:spLocks noGrp="1"/>
          </p:cNvSpPr>
          <p:nvPr>
            <p:ph idx="1"/>
          </p:nvPr>
        </p:nvSpPr>
        <p:spPr/>
        <p:txBody>
          <a:bodyPr/>
          <a:lstStyle/>
          <a:p>
            <a:r>
              <a:rPr lang="en-US" dirty="0"/>
              <a:t>Preimplantation genetic testing for aneuploidy was performed at the blastocyst stage and involved sampling and testing of 5–10 </a:t>
            </a:r>
            <a:r>
              <a:rPr lang="en-US" dirty="0" err="1"/>
              <a:t>trophectoderm</a:t>
            </a:r>
            <a:r>
              <a:rPr lang="en-US" dirty="0"/>
              <a:t> cells (</a:t>
            </a:r>
            <a:r>
              <a:rPr lang="en-US" u="sng" dirty="0">
                <a:hlinkClick r:id="rId2"/>
              </a:rPr>
              <a:t>27</a:t>
            </a:r>
            <a:r>
              <a:rPr lang="en-US" dirty="0"/>
              <a:t>).</a:t>
            </a:r>
          </a:p>
          <a:p>
            <a:r>
              <a:rPr lang="en-US" dirty="0"/>
              <a:t> </a:t>
            </a:r>
          </a:p>
          <a:p>
            <a:endParaRPr lang="en-US" dirty="0"/>
          </a:p>
        </p:txBody>
      </p:sp>
    </p:spTree>
    <p:extLst>
      <p:ext uri="{BB962C8B-B14F-4D97-AF65-F5344CB8AC3E}">
        <p14:creationId xmlns:p14="http://schemas.microsoft.com/office/powerpoint/2010/main" val="176964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Endometrial preparation for embryo transfer</a:t>
            </a:r>
            <a:br>
              <a:rPr lang="en-US" b="1" dirty="0"/>
            </a:br>
            <a:endParaRPr lang="en-US" dirty="0"/>
          </a:p>
        </p:txBody>
      </p:sp>
      <p:sp>
        <p:nvSpPr>
          <p:cNvPr id="3" name="Content Placeholder 2"/>
          <p:cNvSpPr>
            <a:spLocks noGrp="1"/>
          </p:cNvSpPr>
          <p:nvPr>
            <p:ph idx="1"/>
          </p:nvPr>
        </p:nvSpPr>
        <p:spPr/>
        <p:txBody>
          <a:bodyPr/>
          <a:lstStyle/>
          <a:p>
            <a:pPr lvl="0"/>
            <a:r>
              <a:rPr lang="en-US" dirty="0"/>
              <a:t>Patients began oral estrogen (2 mg twice daily estradiol) for the first 4–6 days and three times a day thereafter to induce endometrial proliferation </a:t>
            </a:r>
          </a:p>
          <a:p>
            <a:pPr lvl="0"/>
            <a:r>
              <a:rPr lang="en-US" dirty="0"/>
              <a:t>The duration of estrogen only therapy ranged from a minimum of 12 to 25 days.</a:t>
            </a:r>
          </a:p>
          <a:p>
            <a:pPr lvl="0"/>
            <a:r>
              <a:rPr lang="en-US" dirty="0"/>
              <a:t>Endometrial thickness was monitored on transvaginal ultrasonography,</a:t>
            </a:r>
          </a:p>
          <a:p>
            <a:pPr lvl="0"/>
            <a:r>
              <a:rPr lang="en-US" dirty="0"/>
              <a:t>Progesterone was administered by intramuscular injections of 50 mg once daily starting 5 days before FE-SET.</a:t>
            </a:r>
          </a:p>
          <a:p>
            <a:endParaRPr lang="en-US" dirty="0"/>
          </a:p>
        </p:txBody>
      </p:sp>
    </p:spTree>
    <p:extLst>
      <p:ext uri="{BB962C8B-B14F-4D97-AF65-F5344CB8AC3E}">
        <p14:creationId xmlns:p14="http://schemas.microsoft.com/office/powerpoint/2010/main" val="52675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On the sixth day of progesterone administration, a warmed </a:t>
            </a:r>
            <a:r>
              <a:rPr lang="en-US" dirty="0" err="1"/>
              <a:t>euploid</a:t>
            </a:r>
            <a:r>
              <a:rPr lang="en-US" dirty="0"/>
              <a:t> blastocyst was transferred. </a:t>
            </a:r>
          </a:p>
          <a:p>
            <a:pPr lvl="0"/>
            <a:r>
              <a:rPr lang="en-US" dirty="0"/>
              <a:t>Daily estrogen and progesterone administration were continued until the pregnancy test. If pregnancy was achieved, hormone administration was continued until the expected </a:t>
            </a:r>
            <a:r>
              <a:rPr lang="en-US" dirty="0" err="1"/>
              <a:t>luteoplacental</a:t>
            </a:r>
            <a:r>
              <a:rPr lang="en-US" dirty="0"/>
              <a:t> shift, at 8 to 9 weeks of gestation.</a:t>
            </a:r>
          </a:p>
          <a:p>
            <a:endParaRPr lang="en-US" dirty="0"/>
          </a:p>
        </p:txBody>
      </p:sp>
    </p:spTree>
    <p:extLst>
      <p:ext uri="{BB962C8B-B14F-4D97-AF65-F5344CB8AC3E}">
        <p14:creationId xmlns:p14="http://schemas.microsoft.com/office/powerpoint/2010/main" val="250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Results</a:t>
            </a:r>
            <a:br>
              <a:rPr lang="en-US" b="1" dirty="0"/>
            </a:br>
            <a:r>
              <a:rPr lang="en-US" b="1" dirty="0"/>
              <a:t>Patient Characteristics</a:t>
            </a:r>
            <a:br>
              <a:rPr lang="en-US" b="1" dirty="0"/>
            </a:br>
            <a:endParaRPr lang="en-US" dirty="0"/>
          </a:p>
        </p:txBody>
      </p:sp>
      <p:sp>
        <p:nvSpPr>
          <p:cNvPr id="3" name="Content Placeholder 2"/>
          <p:cNvSpPr>
            <a:spLocks noGrp="1"/>
          </p:cNvSpPr>
          <p:nvPr>
            <p:ph idx="1"/>
          </p:nvPr>
        </p:nvSpPr>
        <p:spPr/>
        <p:txBody>
          <a:bodyPr/>
          <a:lstStyle/>
          <a:p>
            <a:pPr lvl="0"/>
            <a:r>
              <a:rPr lang="en-US" dirty="0"/>
              <a:t>A total of 4,429 women who met the inclusion criteria were included in the study. </a:t>
            </a:r>
          </a:p>
          <a:p>
            <a:pPr lvl="0"/>
            <a:r>
              <a:rPr lang="en-US" dirty="0"/>
              <a:t>Among them, 4,111 used embryo(s) from a single TVOR cycle, </a:t>
            </a:r>
          </a:p>
          <a:p>
            <a:pPr lvl="0"/>
            <a:r>
              <a:rPr lang="en-US" dirty="0"/>
              <a:t>297 patients used embryos from 2 different TVORs, </a:t>
            </a:r>
          </a:p>
          <a:p>
            <a:pPr lvl="0"/>
            <a:r>
              <a:rPr lang="en-US" dirty="0"/>
              <a:t>and 21 patients used embryos from 3 TVORs.</a:t>
            </a:r>
          </a:p>
          <a:p>
            <a:pPr lvl="0"/>
            <a:r>
              <a:rPr lang="en-US" dirty="0"/>
              <a:t>The TVOR dates span (time span between first and last TVOR) are, as follows: 0–1 year, 287 patients; 1–2 years, 29 patients; &gt;2 years, 2 patients.</a:t>
            </a:r>
          </a:p>
          <a:p>
            <a:endParaRPr lang="en-US" dirty="0"/>
          </a:p>
        </p:txBody>
      </p:sp>
    </p:spTree>
    <p:extLst>
      <p:ext uri="{BB962C8B-B14F-4D97-AF65-F5344CB8AC3E}">
        <p14:creationId xmlns:p14="http://schemas.microsoft.com/office/powerpoint/2010/main" val="135196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average patient age in the study cohort was 35.4 ± 4.2 years </a:t>
            </a:r>
          </a:p>
          <a:p>
            <a:pPr lvl="0"/>
            <a:r>
              <a:rPr lang="en-US" dirty="0"/>
              <a:t>and the average BMI was 25.46 ± 5.36 kg/m</a:t>
            </a:r>
            <a:r>
              <a:rPr lang="en-US" baseline="30000" dirty="0"/>
              <a:t>2</a:t>
            </a:r>
            <a:r>
              <a:rPr lang="en-US" dirty="0"/>
              <a:t>.</a:t>
            </a:r>
          </a:p>
          <a:p>
            <a:pPr lvl="0"/>
            <a:r>
              <a:rPr lang="en-US" dirty="0"/>
              <a:t>Other demographic information and markers of ovarian reserve were collected, including age (in years), BMI, minimum </a:t>
            </a:r>
            <a:r>
              <a:rPr lang="en-US" dirty="0" err="1"/>
              <a:t>antimüllerian</a:t>
            </a:r>
            <a:r>
              <a:rPr lang="en-US" dirty="0"/>
              <a:t> hormone level (in </a:t>
            </a:r>
            <a:r>
              <a:rPr lang="en-US" dirty="0" err="1"/>
              <a:t>nanograms</a:t>
            </a:r>
            <a:r>
              <a:rPr lang="en-US" dirty="0"/>
              <a:t> per milliliter), and maximum day 3 FSH level</a:t>
            </a:r>
          </a:p>
          <a:p>
            <a:endParaRPr lang="en-US" dirty="0"/>
          </a:p>
        </p:txBody>
      </p:sp>
    </p:spTree>
    <p:extLst>
      <p:ext uri="{BB962C8B-B14F-4D97-AF65-F5344CB8AC3E}">
        <p14:creationId xmlns:p14="http://schemas.microsoft.com/office/powerpoint/2010/main" val="28424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Implantation Rate</a:t>
            </a:r>
            <a:br>
              <a:rPr lang="en-US" b="1" dirty="0"/>
            </a:br>
            <a:endParaRPr lang="en-US" dirty="0"/>
          </a:p>
        </p:txBody>
      </p:sp>
      <p:sp>
        <p:nvSpPr>
          <p:cNvPr id="3" name="Content Placeholder 2"/>
          <p:cNvSpPr>
            <a:spLocks noGrp="1"/>
          </p:cNvSpPr>
          <p:nvPr>
            <p:ph idx="1"/>
          </p:nvPr>
        </p:nvSpPr>
        <p:spPr/>
        <p:txBody>
          <a:bodyPr/>
          <a:lstStyle/>
          <a:p>
            <a:r>
              <a:rPr lang="en-US" dirty="0"/>
              <a:t>after the first, second, and third FE-SET were 69.9%, 59.8%, and 60.3% per transfer, </a:t>
            </a:r>
            <a:r>
              <a:rPr lang="en-US" dirty="0" smtClean="0"/>
              <a:t>respectively</a:t>
            </a:r>
            <a:r>
              <a:rPr lang="en-US" dirty="0"/>
              <a:t> </a:t>
            </a:r>
          </a:p>
          <a:p>
            <a:r>
              <a:rPr lang="en-US" b="1" dirty="0"/>
              <a:t>Live Birth Rate</a:t>
            </a:r>
          </a:p>
          <a:p>
            <a:r>
              <a:rPr lang="en-US" dirty="0"/>
              <a:t>The LBR results after the first, second, and third FE-SET were 64.8%, 54.4%, and 54.1% per transfer, </a:t>
            </a:r>
          </a:p>
          <a:p>
            <a:endParaRPr lang="en-US" dirty="0"/>
          </a:p>
        </p:txBody>
      </p:sp>
    </p:spTree>
    <p:extLst>
      <p:ext uri="{BB962C8B-B14F-4D97-AF65-F5344CB8AC3E}">
        <p14:creationId xmlns:p14="http://schemas.microsoft.com/office/powerpoint/2010/main" val="131862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29369" b="29369"/>
          <a:stretch>
            <a:fillRect/>
          </a:stretch>
        </p:blipFill>
        <p:spPr/>
      </p:pic>
    </p:spTree>
    <p:extLst>
      <p:ext uri="{BB962C8B-B14F-4D97-AF65-F5344CB8AC3E}">
        <p14:creationId xmlns:p14="http://schemas.microsoft.com/office/powerpoint/2010/main" val="241715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ttps://ars.els-cdn.com/content/image/1-s2.0-S0015028220306270-gr2_lr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00" y="609600"/>
            <a:ext cx="10642599"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5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ars.els-cdn.com/content/image/1-s2.0-S0015028220306270-gr1_lr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4200" y="812800"/>
            <a:ext cx="1003300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4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tps://ars.els-cdn.com/content/image/1-s2.0-S0015028220306270-gr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2200" y="863600"/>
            <a:ext cx="8181801"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2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Cumulative SIR and LBR</a:t>
            </a:r>
            <a:br>
              <a:rPr lang="en-US" b="1" dirty="0"/>
            </a:br>
            <a:endParaRPr lang="en-US" dirty="0"/>
          </a:p>
        </p:txBody>
      </p:sp>
      <p:sp>
        <p:nvSpPr>
          <p:cNvPr id="3" name="Content Placeholder 2"/>
          <p:cNvSpPr>
            <a:spLocks noGrp="1"/>
          </p:cNvSpPr>
          <p:nvPr>
            <p:ph idx="1"/>
          </p:nvPr>
        </p:nvSpPr>
        <p:spPr/>
        <p:txBody>
          <a:bodyPr/>
          <a:lstStyle/>
          <a:p>
            <a:pPr lvl="0"/>
            <a:r>
              <a:rPr lang="en-US" dirty="0"/>
              <a:t>The cumulative SIR after up to three consecutive FE-SETs was 95.2% and </a:t>
            </a:r>
          </a:p>
          <a:p>
            <a:pPr lvl="0"/>
            <a:r>
              <a:rPr lang="en-US" dirty="0"/>
              <a:t>after the second 87.9% FE-SET </a:t>
            </a:r>
          </a:p>
          <a:p>
            <a:pPr lvl="0"/>
            <a:r>
              <a:rPr lang="en-US" dirty="0"/>
              <a:t>The cumulative LBR after up to three consecutive FE-SETs was 92.6%</a:t>
            </a:r>
          </a:p>
          <a:p>
            <a:pPr lvl="0"/>
            <a:r>
              <a:rPr lang="en-US" dirty="0"/>
              <a:t>The miscarriage rate after observing a positive heart beat was of 7.2%</a:t>
            </a:r>
          </a:p>
          <a:p>
            <a:endParaRPr lang="en-US" dirty="0"/>
          </a:p>
        </p:txBody>
      </p:sp>
    </p:spTree>
    <p:extLst>
      <p:ext uri="{BB962C8B-B14F-4D97-AF65-F5344CB8AC3E}">
        <p14:creationId xmlns:p14="http://schemas.microsoft.com/office/powerpoint/2010/main" val="145930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br>
              <a:rPr lang="en-US" b="1" dirty="0"/>
            </a:br>
            <a:endParaRPr lang="en-US" dirty="0"/>
          </a:p>
        </p:txBody>
      </p:sp>
      <p:sp>
        <p:nvSpPr>
          <p:cNvPr id="3" name="Content Placeholder 2"/>
          <p:cNvSpPr>
            <a:spLocks noGrp="1"/>
          </p:cNvSpPr>
          <p:nvPr>
            <p:ph idx="1"/>
          </p:nvPr>
        </p:nvSpPr>
        <p:spPr/>
        <p:txBody>
          <a:bodyPr/>
          <a:lstStyle/>
          <a:p>
            <a:pPr lvl="0"/>
            <a:r>
              <a:rPr lang="en-US" dirty="0"/>
              <a:t>Recurrent implantation failure is an important clinical entity with no universally established definition. </a:t>
            </a:r>
          </a:p>
          <a:p>
            <a:pPr lvl="0"/>
            <a:r>
              <a:rPr lang="en-US" dirty="0"/>
              <a:t>The incidence of RIF is unknown,</a:t>
            </a:r>
          </a:p>
          <a:p>
            <a:pPr lvl="0"/>
            <a:r>
              <a:rPr lang="en-US" dirty="0"/>
              <a:t>In a total of 4,229 women who underwent up to three successive FE-SETs, we found a cumulative SIR of 95.2%. In light of these numbers, RIF rates after three FE-SETs seems to have an incidence of &lt;5%. </a:t>
            </a:r>
          </a:p>
          <a:p>
            <a:pPr lvl="0"/>
            <a:r>
              <a:rPr lang="en-US" dirty="0"/>
              <a:t>uterine origin is not a common entity in women whose uterus appears normal on saline sonography and/or hysteroscopy.</a:t>
            </a:r>
          </a:p>
          <a:p>
            <a:endParaRPr lang="en-US" dirty="0"/>
          </a:p>
        </p:txBody>
      </p:sp>
    </p:spTree>
    <p:extLst>
      <p:ext uri="{BB962C8B-B14F-4D97-AF65-F5344CB8AC3E}">
        <p14:creationId xmlns:p14="http://schemas.microsoft.com/office/powerpoint/2010/main" val="86297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investigators who point at various causes of endometrial alterations as putative explanation(s) for implantation failures </a:t>
            </a:r>
          </a:p>
          <a:p>
            <a:pPr lvl="0"/>
            <a:r>
              <a:rPr lang="en-US" dirty="0"/>
              <a:t>endometrial immune function by </a:t>
            </a:r>
            <a:r>
              <a:rPr lang="en-US" dirty="0" err="1"/>
              <a:t>measuring:natural</a:t>
            </a:r>
            <a:r>
              <a:rPr lang="en-US" dirty="0"/>
              <a:t> killer cells and other inflammation markers in end-luteal phase endometrial biopsies. </a:t>
            </a:r>
          </a:p>
          <a:p>
            <a:pPr lvl="0"/>
            <a:r>
              <a:rPr lang="en-US" dirty="0"/>
              <a:t>options for treating dysregulation of the uterine immune response ranging </a:t>
            </a:r>
            <a:r>
              <a:rPr lang="en-US" dirty="0" err="1"/>
              <a:t>from:increasing</a:t>
            </a:r>
            <a:r>
              <a:rPr lang="en-US" dirty="0"/>
              <a:t> the vaginal progesterone dose to </a:t>
            </a:r>
            <a:r>
              <a:rPr lang="en-US" dirty="0" err="1"/>
              <a:t>intralipid</a:t>
            </a:r>
            <a:r>
              <a:rPr lang="en-US" dirty="0"/>
              <a:t> administration and corticoid therapies.</a:t>
            </a:r>
          </a:p>
          <a:p>
            <a:pPr lvl="0"/>
            <a:r>
              <a:rPr lang="en-US" dirty="0" err="1"/>
              <a:t>thrombophilic</a:t>
            </a:r>
            <a:r>
              <a:rPr lang="en-US" dirty="0"/>
              <a:t> conditions cause implantation failures </a:t>
            </a:r>
          </a:p>
          <a:p>
            <a:pPr lvl="0"/>
            <a:r>
              <a:rPr lang="en-US" dirty="0"/>
              <a:t>alteration of endometrial function in case of endometriosis, </a:t>
            </a:r>
          </a:p>
          <a:p>
            <a:endParaRPr lang="en-US" dirty="0"/>
          </a:p>
        </p:txBody>
      </p:sp>
    </p:spTree>
    <p:extLst>
      <p:ext uri="{BB962C8B-B14F-4D97-AF65-F5344CB8AC3E}">
        <p14:creationId xmlns:p14="http://schemas.microsoft.com/office/powerpoint/2010/main" val="90372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excessive endometrial expression of BCL6 in such cases and altered endometrial receptivity.</a:t>
            </a:r>
          </a:p>
          <a:p>
            <a:pPr lvl="0"/>
            <a:r>
              <a:rPr lang="en-US" dirty="0"/>
              <a:t>Gene assessments made in </a:t>
            </a:r>
            <a:r>
              <a:rPr lang="en-US" dirty="0" err="1"/>
              <a:t>midluteal</a:t>
            </a:r>
            <a:r>
              <a:rPr lang="en-US" dirty="0"/>
              <a:t> endometrial findings are reported as either </a:t>
            </a:r>
            <a:r>
              <a:rPr lang="en-US" dirty="0" err="1"/>
              <a:t>prereceptive</a:t>
            </a:r>
            <a:r>
              <a:rPr lang="en-US" dirty="0"/>
              <a:t>, receptive, or </a:t>
            </a:r>
            <a:r>
              <a:rPr lang="en-US" dirty="0" err="1"/>
              <a:t>postreceptive</a:t>
            </a:r>
            <a:r>
              <a:rPr lang="en-US" dirty="0"/>
              <a:t>. </a:t>
            </a:r>
          </a:p>
          <a:p>
            <a:pPr lvl="0"/>
            <a:r>
              <a:rPr lang="en-US" dirty="0"/>
              <a:t>adjustments need to be made in the timing of embryo transfers to achieve a synchronous window of implantation </a:t>
            </a:r>
          </a:p>
          <a:p>
            <a:r>
              <a:rPr lang="en-US" dirty="0"/>
              <a:t> </a:t>
            </a:r>
          </a:p>
          <a:p>
            <a:pPr marL="342900" indent="-342900" algn="r" defTabSz="457200" rtl="1"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46864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1"/>
            <a:r>
              <a:rPr lang="en-US" dirty="0"/>
              <a:t>These tests include :</a:t>
            </a:r>
            <a:br>
              <a:rPr lang="en-US" dirty="0"/>
            </a:br>
            <a:endParaRPr lang="en-US" dirty="0"/>
          </a:p>
        </p:txBody>
      </p:sp>
      <p:sp>
        <p:nvSpPr>
          <p:cNvPr id="3" name="Content Placeholder 2"/>
          <p:cNvSpPr>
            <a:spLocks noGrp="1"/>
          </p:cNvSpPr>
          <p:nvPr>
            <p:ph idx="1"/>
          </p:nvPr>
        </p:nvSpPr>
        <p:spPr/>
        <p:txBody>
          <a:bodyPr/>
          <a:lstStyle/>
          <a:p>
            <a:pPr lvl="0"/>
            <a:r>
              <a:rPr lang="en-US" dirty="0"/>
              <a:t>endometrial immunology testing ,markers of endometrial alterations in endometriosis, and window of implantation testing for potential </a:t>
            </a:r>
          </a:p>
          <a:p>
            <a:pPr marL="342900" indent="-342900" algn="l" defTabSz="457200" rtl="0"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170352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 suggest that</a:t>
            </a:r>
            <a:br>
              <a:rPr lang="en-US" dirty="0"/>
            </a:br>
            <a:endParaRPr lang="en-US" dirty="0"/>
          </a:p>
        </p:txBody>
      </p:sp>
      <p:sp>
        <p:nvSpPr>
          <p:cNvPr id="3" name="Content Placeholder 2"/>
          <p:cNvSpPr>
            <a:spLocks noGrp="1"/>
          </p:cNvSpPr>
          <p:nvPr>
            <p:ph idx="1"/>
          </p:nvPr>
        </p:nvSpPr>
        <p:spPr/>
        <p:txBody>
          <a:bodyPr/>
          <a:lstStyle/>
          <a:p>
            <a:pPr lvl="0"/>
            <a:r>
              <a:rPr lang="en-US" dirty="0"/>
              <a:t>RIF observed after untested embryo transfers is likely due to an embryonic factor, and do not support the broad deployment of clinical measures targeting the endometrium—ranging from immunologic to hormonal treatments, and personalized transfers.</a:t>
            </a:r>
          </a:p>
          <a:p>
            <a:pPr lvl="0"/>
            <a:r>
              <a:rPr lang="en-US" dirty="0"/>
              <a:t>In addition, finding a &lt;5% incidence of RIF after three consecutive </a:t>
            </a:r>
            <a:r>
              <a:rPr lang="en-US" dirty="0" err="1"/>
              <a:t>euploid</a:t>
            </a:r>
            <a:r>
              <a:rPr lang="en-US" dirty="0"/>
              <a:t> embryo transfers, our study supports the concept that RIF due to a pathology inherent to the endometrium is rare. </a:t>
            </a:r>
          </a:p>
          <a:p>
            <a:endParaRPr lang="en-US" dirty="0"/>
          </a:p>
        </p:txBody>
      </p:sp>
    </p:spTree>
    <p:extLst>
      <p:ext uri="{BB962C8B-B14F-4D97-AF65-F5344CB8AC3E}">
        <p14:creationId xmlns:p14="http://schemas.microsoft.com/office/powerpoint/2010/main" val="867399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potential limitation of the study </a:t>
            </a:r>
            <a:br>
              <a:rPr lang="en-US" dirty="0"/>
            </a:br>
            <a:endParaRPr lang="en-US" dirty="0"/>
          </a:p>
        </p:txBody>
      </p:sp>
      <p:sp>
        <p:nvSpPr>
          <p:cNvPr id="3" name="Content Placeholder 2"/>
          <p:cNvSpPr>
            <a:spLocks noGrp="1"/>
          </p:cNvSpPr>
          <p:nvPr>
            <p:ph idx="1"/>
          </p:nvPr>
        </p:nvSpPr>
        <p:spPr/>
        <p:txBody>
          <a:bodyPr/>
          <a:lstStyle/>
          <a:p>
            <a:pPr lvl="0"/>
            <a:r>
              <a:rPr lang="en-US" dirty="0"/>
              <a:t>some patients who failed their first or second cycle dropped out.</a:t>
            </a:r>
          </a:p>
          <a:p>
            <a:pPr lvl="0"/>
            <a:r>
              <a:rPr lang="en-US" dirty="0"/>
              <a:t>Some of these patients underwent non-PGT-A procedures or reverted to donor egg, or lastly, ran out of funds for conducting further FE-SET with PGT-A-tested embryos. </a:t>
            </a:r>
          </a:p>
          <a:p>
            <a:pPr lvl="0"/>
            <a:r>
              <a:rPr lang="en-US" dirty="0"/>
              <a:t>Finally, the impact of potential confounders, such as obesity or smoking, was also not evaluated, and although psychological support was available to all patients, a standardized assessment or intervention was not part of the study.</a:t>
            </a:r>
          </a:p>
          <a:p>
            <a:endParaRPr lang="en-US" dirty="0"/>
          </a:p>
        </p:txBody>
      </p:sp>
    </p:spTree>
    <p:extLst>
      <p:ext uri="{BB962C8B-B14F-4D97-AF65-F5344CB8AC3E}">
        <p14:creationId xmlns:p14="http://schemas.microsoft.com/office/powerpoint/2010/main" val="126447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intruduction</a:t>
            </a:r>
            <a:endParaRPr lang="en-US" dirty="0"/>
          </a:p>
        </p:txBody>
      </p:sp>
      <p:sp>
        <p:nvSpPr>
          <p:cNvPr id="3" name="Content Placeholder 2"/>
          <p:cNvSpPr>
            <a:spLocks noGrp="1"/>
          </p:cNvSpPr>
          <p:nvPr>
            <p:ph idx="1"/>
          </p:nvPr>
        </p:nvSpPr>
        <p:spPr/>
        <p:txBody>
          <a:bodyPr/>
          <a:lstStyle/>
          <a:p>
            <a:r>
              <a:rPr lang="en-US" dirty="0"/>
              <a:t>The infertile population is a highly heterogeneous group who’s widely varying pathologies result in their inability to conceive and deliver a healthy child. </a:t>
            </a:r>
          </a:p>
          <a:p>
            <a:r>
              <a:rPr lang="en-US" dirty="0"/>
              <a:t>With some diagnoses, directed treatments provide an effective means to attaining excellent clinical outcomes (e.g., ovulation induction for anovulation),</a:t>
            </a:r>
          </a:p>
          <a:p>
            <a:r>
              <a:rPr lang="en-US" dirty="0"/>
              <a:t> but in many others, a specific etiology may not be evident (ART)— used to optimize clinical outcomes.</a:t>
            </a:r>
          </a:p>
          <a:p>
            <a:endParaRPr lang="en-US" dirty="0"/>
          </a:p>
        </p:txBody>
      </p:sp>
    </p:spTree>
    <p:extLst>
      <p:ext uri="{BB962C8B-B14F-4D97-AF65-F5344CB8AC3E}">
        <p14:creationId xmlns:p14="http://schemas.microsoft.com/office/powerpoint/2010/main" val="873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 </a:t>
            </a:r>
            <a:br>
              <a:rPr lang="en-US" dirty="0"/>
            </a:br>
            <a:endParaRPr lang="en-US" dirty="0"/>
          </a:p>
        </p:txBody>
      </p:sp>
      <p:sp>
        <p:nvSpPr>
          <p:cNvPr id="3" name="Content Placeholder 2"/>
          <p:cNvSpPr>
            <a:spLocks noGrp="1"/>
          </p:cNvSpPr>
          <p:nvPr>
            <p:ph idx="1"/>
          </p:nvPr>
        </p:nvSpPr>
        <p:spPr/>
        <p:txBody>
          <a:bodyPr/>
          <a:lstStyle/>
          <a:p>
            <a:pPr lvl="0"/>
            <a:r>
              <a:rPr lang="en-US" dirty="0"/>
              <a:t>expensive endometrial testing and ensuing therapies that have been broadly deployed for diagnosing and treating RIF of endometrial origin. </a:t>
            </a:r>
          </a:p>
          <a:p>
            <a:pPr lvl="0"/>
            <a:r>
              <a:rPr lang="en-US" dirty="0"/>
              <a:t>On the contrary, our results suggest that most RIFs are of embryonic origin, which can be minimized by transferring </a:t>
            </a:r>
            <a:r>
              <a:rPr lang="en-US" dirty="0" err="1"/>
              <a:t>euploid</a:t>
            </a:r>
            <a:r>
              <a:rPr lang="en-US" dirty="0"/>
              <a:t> embryos.</a:t>
            </a:r>
          </a:p>
          <a:p>
            <a:r>
              <a:rPr lang="en-US" dirty="0"/>
              <a:t> </a:t>
            </a:r>
          </a:p>
          <a:p>
            <a:endParaRPr lang="en-US" dirty="0"/>
          </a:p>
        </p:txBody>
      </p:sp>
    </p:spTree>
    <p:extLst>
      <p:ext uri="{BB962C8B-B14F-4D97-AF65-F5344CB8AC3E}">
        <p14:creationId xmlns:p14="http://schemas.microsoft.com/office/powerpoint/2010/main" val="178651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goals </a:t>
            </a:r>
            <a:r>
              <a:rPr lang="en-US" dirty="0"/>
              <a:t>of ART for most couples is</a:t>
            </a:r>
            <a:br>
              <a:rPr lang="en-US" dirty="0"/>
            </a:br>
            <a:endParaRPr lang="en-US" dirty="0"/>
          </a:p>
        </p:txBody>
      </p:sp>
      <p:sp>
        <p:nvSpPr>
          <p:cNvPr id="3" name="Content Placeholder 2"/>
          <p:cNvSpPr>
            <a:spLocks noGrp="1"/>
          </p:cNvSpPr>
          <p:nvPr>
            <p:ph idx="1"/>
          </p:nvPr>
        </p:nvSpPr>
        <p:spPr/>
        <p:txBody>
          <a:bodyPr/>
          <a:lstStyle/>
          <a:p>
            <a:pPr lvl="0"/>
            <a:r>
              <a:rPr lang="en-US" dirty="0"/>
              <a:t>to overcome or bypass the factors impairing their fertility </a:t>
            </a:r>
          </a:p>
          <a:p>
            <a:pPr lvl="0"/>
            <a:r>
              <a:rPr lang="en-US" dirty="0"/>
              <a:t>by attaining chromosomally and morphologically normal embryos </a:t>
            </a:r>
          </a:p>
          <a:p>
            <a:pPr lvl="0"/>
            <a:r>
              <a:rPr lang="en-US" dirty="0"/>
              <a:t>and transferring them under optimal conditions.</a:t>
            </a:r>
          </a:p>
          <a:p>
            <a:endParaRPr lang="en-US" dirty="0"/>
          </a:p>
        </p:txBody>
      </p:sp>
    </p:spTree>
    <p:extLst>
      <p:ext uri="{BB962C8B-B14F-4D97-AF65-F5344CB8AC3E}">
        <p14:creationId xmlns:p14="http://schemas.microsoft.com/office/powerpoint/2010/main" val="72392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dirty="0"/>
              <a:t> recurrent implantation failure (RIF) definition:</a:t>
            </a:r>
            <a:br>
              <a:rPr lang="en-US" dirty="0"/>
            </a:br>
            <a:endParaRPr lang="en-US" dirty="0"/>
          </a:p>
        </p:txBody>
      </p:sp>
      <p:sp>
        <p:nvSpPr>
          <p:cNvPr id="3" name="Content Placeholder 2"/>
          <p:cNvSpPr>
            <a:spLocks noGrp="1"/>
          </p:cNvSpPr>
          <p:nvPr>
            <p:ph idx="1"/>
          </p:nvPr>
        </p:nvSpPr>
        <p:spPr/>
        <p:txBody>
          <a:bodyPr/>
          <a:lstStyle/>
          <a:p>
            <a:pPr lvl="0"/>
            <a:r>
              <a:rPr lang="en-US" dirty="0"/>
              <a:t>there is as yet no universally accepted definition. </a:t>
            </a:r>
          </a:p>
          <a:p>
            <a:pPr lvl="0"/>
            <a:r>
              <a:rPr lang="en-US" dirty="0"/>
              <a:t>In the past </a:t>
            </a:r>
            <a:r>
              <a:rPr lang="en-US" dirty="0" err="1"/>
              <a:t>difine</a:t>
            </a:r>
            <a:r>
              <a:rPr lang="en-US" dirty="0"/>
              <a:t>  RIF as:</a:t>
            </a:r>
          </a:p>
          <a:p>
            <a:r>
              <a:rPr lang="en-US" dirty="0"/>
              <a:t>failure to achieve a clinical pregnancy after ≥10 embryos had been transferred </a:t>
            </a:r>
          </a:p>
          <a:p>
            <a:pPr lvl="0"/>
            <a:r>
              <a:rPr lang="en-US" dirty="0"/>
              <a:t>Recently define RIF as: </a:t>
            </a:r>
          </a:p>
          <a:p>
            <a:r>
              <a:rPr lang="en-US" dirty="0"/>
              <a:t>failure to achieve a clinical pregnancy after transfer of at least four good-quality embryos (based on morphological assessment) in a minimum of three fresh or frozen cycles in a woman &lt;40 years of age .</a:t>
            </a:r>
          </a:p>
          <a:p>
            <a:pPr marL="342900" indent="-342900" algn="r" defTabSz="457200" rtl="1"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141609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a:t>RIF causes:</a:t>
            </a:r>
            <a:br>
              <a:rPr lang="en-US" dirty="0"/>
            </a:br>
            <a:endParaRPr lang="en-US" dirty="0"/>
          </a:p>
        </p:txBody>
      </p:sp>
      <p:sp>
        <p:nvSpPr>
          <p:cNvPr id="3" name="Content Placeholder 2"/>
          <p:cNvSpPr>
            <a:spLocks noGrp="1"/>
          </p:cNvSpPr>
          <p:nvPr>
            <p:ph idx="1"/>
          </p:nvPr>
        </p:nvSpPr>
        <p:spPr/>
        <p:txBody>
          <a:bodyPr/>
          <a:lstStyle/>
          <a:p>
            <a:pPr lvl="0"/>
            <a:r>
              <a:rPr lang="en-US" dirty="0" err="1"/>
              <a:t>aneuploid</a:t>
            </a:r>
            <a:r>
              <a:rPr lang="en-US" dirty="0"/>
              <a:t> embryos which now identified before transfer through preimplantation genetic testing for aneuploidy (PGT-A).</a:t>
            </a:r>
          </a:p>
          <a:p>
            <a:pPr lvl="0"/>
            <a:r>
              <a:rPr lang="en-US" dirty="0"/>
              <a:t>uterine aspects :This may be true even when the uterus is morphologically normal as defined per ultrasound and/or hysteroscopy findings. </a:t>
            </a:r>
          </a:p>
          <a:p>
            <a:pPr lvl="0"/>
            <a:r>
              <a:rPr lang="en-US" dirty="0"/>
              <a:t>immunologic factors and notably, endometrial natural killer cell concentration or cytokine imbalance in helper T lymphocytes </a:t>
            </a:r>
          </a:p>
          <a:p>
            <a:pPr lvl="0"/>
            <a:r>
              <a:rPr lang="en-US" dirty="0" err="1"/>
              <a:t>thrombophilic</a:t>
            </a:r>
            <a:r>
              <a:rPr lang="en-US" dirty="0"/>
              <a:t> conditions including the antiphospholipid antibody syndrome</a:t>
            </a:r>
          </a:p>
          <a:p>
            <a:pPr lvl="0"/>
            <a:r>
              <a:rPr lang="en-US" dirty="0"/>
              <a:t>endometriosis-associated impairment of endometrial receptivity </a:t>
            </a:r>
          </a:p>
          <a:p>
            <a:pPr marL="342900" indent="-342900" algn="r" defTabSz="457200" rtl="1"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41863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a:t>This study seeks to determine:</a:t>
            </a:r>
            <a:br>
              <a:rPr lang="en-US" dirty="0"/>
            </a:br>
            <a:endParaRPr lang="en-US" dirty="0"/>
          </a:p>
        </p:txBody>
      </p:sp>
      <p:sp>
        <p:nvSpPr>
          <p:cNvPr id="3" name="Content Placeholder 2"/>
          <p:cNvSpPr>
            <a:spLocks noGrp="1"/>
          </p:cNvSpPr>
          <p:nvPr>
            <p:ph idx="1"/>
          </p:nvPr>
        </p:nvSpPr>
        <p:spPr/>
        <p:txBody>
          <a:bodyPr/>
          <a:lstStyle/>
          <a:p>
            <a:r>
              <a:rPr lang="en-US" dirty="0"/>
              <a:t>the cumulative outcomes after up to three successive frozen </a:t>
            </a:r>
            <a:r>
              <a:rPr lang="en-US" dirty="0" err="1"/>
              <a:t>euploid</a:t>
            </a:r>
            <a:r>
              <a:rPr lang="en-US" dirty="0"/>
              <a:t> single embryo transfers (FE-SETs) </a:t>
            </a:r>
          </a:p>
          <a:p>
            <a:pPr marL="342900" indent="-342900" algn="l" defTabSz="457200" rtl="0"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83406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Materials and methods</a:t>
            </a:r>
            <a:br>
              <a:rPr lang="en-US" b="1" dirty="0"/>
            </a:br>
            <a:endParaRPr lang="en-US" dirty="0"/>
          </a:p>
        </p:txBody>
      </p:sp>
      <p:sp>
        <p:nvSpPr>
          <p:cNvPr id="3" name="Content Placeholder 2"/>
          <p:cNvSpPr>
            <a:spLocks noGrp="1"/>
          </p:cNvSpPr>
          <p:nvPr>
            <p:ph idx="1"/>
          </p:nvPr>
        </p:nvSpPr>
        <p:spPr/>
        <p:txBody>
          <a:bodyPr/>
          <a:lstStyle/>
          <a:p>
            <a:r>
              <a:rPr lang="en-US" b="1" dirty="0"/>
              <a:t>Study Population</a:t>
            </a:r>
          </a:p>
          <a:p>
            <a:r>
              <a:rPr lang="en-US" dirty="0"/>
              <a:t>This study spans January 2012 to July 2018 at a private ART center ( New Jersey).</a:t>
            </a:r>
          </a:p>
          <a:p>
            <a:endParaRPr lang="en-US" dirty="0"/>
          </a:p>
        </p:txBody>
      </p:sp>
    </p:spTree>
    <p:extLst>
      <p:ext uri="{BB962C8B-B14F-4D97-AF65-F5344CB8AC3E}">
        <p14:creationId xmlns:p14="http://schemas.microsoft.com/office/powerpoint/2010/main" val="86063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a:t>Inclusion criteria </a:t>
            </a:r>
            <a:br>
              <a:rPr lang="en-US" dirty="0"/>
            </a:br>
            <a:endParaRPr lang="en-US" dirty="0"/>
          </a:p>
        </p:txBody>
      </p:sp>
      <p:sp>
        <p:nvSpPr>
          <p:cNvPr id="3" name="Content Placeholder 2"/>
          <p:cNvSpPr>
            <a:spLocks noGrp="1"/>
          </p:cNvSpPr>
          <p:nvPr>
            <p:ph idx="1"/>
          </p:nvPr>
        </p:nvSpPr>
        <p:spPr/>
        <p:txBody>
          <a:bodyPr/>
          <a:lstStyle/>
          <a:p>
            <a:pPr lvl="0"/>
            <a:r>
              <a:rPr lang="en-US" dirty="0" smtClean="0"/>
              <a:t>were </a:t>
            </a:r>
            <a:r>
              <a:rPr lang="en-US" dirty="0"/>
              <a:t>between the age of 18 and 45 years, </a:t>
            </a:r>
          </a:p>
          <a:p>
            <a:pPr lvl="0"/>
            <a:r>
              <a:rPr lang="en-US" dirty="0"/>
              <a:t>had a body mass index (BMI) of &gt;18 kg/m</a:t>
            </a:r>
            <a:r>
              <a:rPr lang="en-US" baseline="30000" dirty="0"/>
              <a:t>2</a:t>
            </a:r>
            <a:r>
              <a:rPr lang="en-US" dirty="0"/>
              <a:t> and &lt;40 kg/m</a:t>
            </a:r>
            <a:r>
              <a:rPr lang="en-US" baseline="30000" dirty="0"/>
              <a:t>2</a:t>
            </a:r>
            <a:r>
              <a:rPr lang="en-US" dirty="0"/>
              <a:t>,</a:t>
            </a:r>
          </a:p>
          <a:p>
            <a:pPr lvl="0"/>
            <a:r>
              <a:rPr lang="en-US" dirty="0"/>
              <a:t>and a morphologically normal uterus on saline sonography and/or hysteroscopy.</a:t>
            </a:r>
          </a:p>
          <a:p>
            <a:pPr marL="342900" indent="-342900" algn="r" defTabSz="457200" rtl="1" eaLnBrk="1" latinLnBrk="0" hangingPunct="1">
              <a:spcBef>
                <a:spcPts val="1000"/>
              </a:spcBef>
              <a:spcAft>
                <a:spcPts val="0"/>
              </a:spcAft>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11815673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69</TotalTime>
  <Words>1319</Words>
  <Application>Microsoft Macintosh PowerPoint</Application>
  <PresentationFormat>Widescreen</PresentationFormat>
  <Paragraphs>107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Tahoma</vt:lpstr>
      <vt:lpstr>Trebuchet MS</vt:lpstr>
      <vt:lpstr>Wingdings 3</vt:lpstr>
      <vt:lpstr>Arial</vt:lpstr>
      <vt:lpstr>Facet</vt:lpstr>
      <vt:lpstr>Rate of true recurrent implantation failure is low: results of three successive frozen euploid single embryo transfers Received 2 March 2020, Revised 13 June 2020, Accepted 2 July 2020, Available online 16 October 2020 </vt:lpstr>
      <vt:lpstr>PowerPoint Presentation</vt:lpstr>
      <vt:lpstr>intruduction</vt:lpstr>
      <vt:lpstr>The goals of ART for most couples is </vt:lpstr>
      <vt:lpstr> recurrent implantation failure (RIF) definition: </vt:lpstr>
      <vt:lpstr>RIF causes: </vt:lpstr>
      <vt:lpstr>This study seeks to determine: </vt:lpstr>
      <vt:lpstr>Materials and methods </vt:lpstr>
      <vt:lpstr>Inclusion criteria  </vt:lpstr>
      <vt:lpstr>Exclusion criteria:  </vt:lpstr>
      <vt:lpstr>Patient Treatment </vt:lpstr>
      <vt:lpstr>PowerPoint Presentation</vt:lpstr>
      <vt:lpstr>Fertilization  </vt:lpstr>
      <vt:lpstr>Embryo genetic testing </vt:lpstr>
      <vt:lpstr>  Endometrial preparation for embryo transfer </vt:lpstr>
      <vt:lpstr>PowerPoint Presentation</vt:lpstr>
      <vt:lpstr>Results Patient Characteristics </vt:lpstr>
      <vt:lpstr>PowerPoint Presentation</vt:lpstr>
      <vt:lpstr>Implantation Rate </vt:lpstr>
      <vt:lpstr>PowerPoint Presentation</vt:lpstr>
      <vt:lpstr>PowerPoint Presentation</vt:lpstr>
      <vt:lpstr>PowerPoint Presentation</vt:lpstr>
      <vt:lpstr>Cumulative SIR and LBR </vt:lpstr>
      <vt:lpstr>Discussion </vt:lpstr>
      <vt:lpstr>PowerPoint Presentation</vt:lpstr>
      <vt:lpstr>PowerPoint Presentation</vt:lpstr>
      <vt:lpstr>These tests include : </vt:lpstr>
      <vt:lpstr>Our results suggest that </vt:lpstr>
      <vt:lpstr>A potential limitation of the study  </vt:lpstr>
      <vt:lpstr>In conclusion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parastesh makhzani</dc:creator>
  <cp:lastModifiedBy>parastesh makhzani</cp:lastModifiedBy>
  <cp:revision>5</cp:revision>
  <dcterms:created xsi:type="dcterms:W3CDTF">2021-02-15T17:23:19Z</dcterms:created>
  <dcterms:modified xsi:type="dcterms:W3CDTF">2021-02-15T18:32:19Z</dcterms:modified>
</cp:coreProperties>
</file>