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73" r:id="rId5"/>
    <p:sldId id="289" r:id="rId6"/>
    <p:sldId id="287" r:id="rId7"/>
    <p:sldId id="281" r:id="rId8"/>
    <p:sldId id="275" r:id="rId9"/>
    <p:sldId id="266" r:id="rId10"/>
    <p:sldId id="294" r:id="rId11"/>
    <p:sldId id="264" r:id="rId12"/>
    <p:sldId id="262" r:id="rId13"/>
    <p:sldId id="293" r:id="rId14"/>
    <p:sldId id="268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800080"/>
    <a:srgbClr val="000099"/>
    <a:srgbClr val="990099"/>
    <a:srgbClr val="F3E7FF"/>
    <a:srgbClr val="E8D1FF"/>
    <a:srgbClr val="FFE7FF"/>
    <a:srgbClr val="FFE1FF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20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3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0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070"/>
            <a:ext cx="9119937" cy="968625"/>
          </a:xfrm>
        </p:spPr>
        <p:txBody>
          <a:bodyPr/>
          <a:lstStyle>
            <a:lvl1pPr>
              <a:defRPr b="1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7" y="1138989"/>
            <a:ext cx="8863263" cy="5638799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4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buFontTx/>
              <a:buBlip>
                <a:blip r:embed="rId3"/>
              </a:buBlip>
              <a:defRPr sz="400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buFontTx/>
              <a:buBlip>
                <a:blip r:embed="rId4"/>
              </a:buBlip>
              <a:defRPr sz="4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buFontTx/>
              <a:buBlip>
                <a:blip r:embed="rId5"/>
              </a:buBlip>
              <a:defRPr sz="4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buFontTx/>
              <a:buBlip>
                <a:blip r:embed="rId6"/>
              </a:buBlip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15" y="154489"/>
            <a:ext cx="1239096" cy="169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00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FF"/>
            </a:gs>
            <a:gs pos="51000">
              <a:srgbClr val="FFF7FF"/>
            </a:gs>
            <a:gs pos="10000">
              <a:srgbClr val="FFE7FF"/>
            </a:gs>
            <a:gs pos="90000">
              <a:srgbClr val="FFE1FF"/>
            </a:gs>
            <a:gs pos="100000">
              <a:srgbClr val="FFB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951EF-1359-42E2-AF0D-C8B001BC0816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69987-5726-41B9-8348-80E203FF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1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gif"/><Relationship Id="rId7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2000" l="26190" r="634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98" t="23428" r="32653" b="13486"/>
          <a:stretch/>
        </p:blipFill>
        <p:spPr>
          <a:xfrm>
            <a:off x="6794516" y="3692836"/>
            <a:ext cx="2349484" cy="27711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172" y="461956"/>
            <a:ext cx="8543109" cy="3387635"/>
          </a:xfrm>
        </p:spPr>
        <p:txBody>
          <a:bodyPr>
            <a:noAutofit/>
          </a:bodyPr>
          <a:lstStyle/>
          <a:p>
            <a:pPr algn="r"/>
            <a:r>
              <a:rPr lang="en-US" sz="4800" b="1" i="1" cap="all" dirty="0">
                <a:ln w="38100" cmpd="sng">
                  <a:solidFill>
                    <a:srgbClr val="990099"/>
                  </a:solidFill>
                  <a:prstDash val="solid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Assisted Reproductive </a:t>
            </a:r>
            <a:r>
              <a:rPr lang="en-US" sz="4800" b="1" i="1" cap="all" dirty="0" smtClean="0">
                <a:ln w="38100" cmpd="sng">
                  <a:solidFill>
                    <a:srgbClr val="990099"/>
                  </a:solidFill>
                  <a:prstDash val="solid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Technology (ART</a:t>
            </a:r>
            <a:r>
              <a:rPr lang="en-US" sz="4800" b="1" i="1" cap="all" dirty="0" smtClean="0">
                <a:ln w="38100" cmpd="sng">
                  <a:solidFill>
                    <a:srgbClr val="990099"/>
                  </a:solidFill>
                  <a:prstDash val="solid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):</a:t>
            </a:r>
            <a:br>
              <a:rPr lang="en-US" sz="4800" b="1" i="1" cap="all" dirty="0" smtClean="0">
                <a:ln w="38100" cmpd="sng">
                  <a:solidFill>
                    <a:srgbClr val="990099"/>
                  </a:solidFill>
                  <a:prstDash val="solid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en-US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A </a:t>
            </a:r>
            <a:r>
              <a:rPr lang="en-US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Risk Factor for Breast Cancer </a:t>
            </a:r>
            <a:r>
              <a:rPr lang="en-US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4800" b="1" i="1" cap="all" dirty="0" smtClean="0">
                <a:ln w="9000" cmpd="sng">
                  <a:solidFill>
                    <a:srgbClr val="FF66FF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 Not?</a:t>
            </a:r>
            <a:endParaRPr lang="en-US" sz="4800" b="1" i="1" cap="all" dirty="0">
              <a:ln w="9000" cmpd="sng">
                <a:solidFill>
                  <a:srgbClr val="FF66FF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96" y="3923211"/>
            <a:ext cx="6688182" cy="293478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Sadaf Alipour</a:t>
            </a:r>
          </a:p>
          <a:p>
            <a:pPr algn="l"/>
            <a:r>
              <a:rPr lang="en-US" b="1" dirty="0" smtClean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Oncologic Surgeon</a:t>
            </a:r>
          </a:p>
          <a:p>
            <a:pPr algn="l"/>
            <a:r>
              <a:rPr lang="en-US" b="1" dirty="0" smtClean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 Disease Research Center</a:t>
            </a:r>
            <a:endParaRPr lang="en-US" b="1" dirty="0">
              <a:ln>
                <a:solidFill>
                  <a:srgbClr val="990099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b="1" dirty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Tehran University of Medical </a:t>
            </a:r>
            <a:r>
              <a:rPr lang="en-US" b="1" dirty="0" smtClean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Sciences</a:t>
            </a:r>
          </a:p>
          <a:p>
            <a:pPr algn="l"/>
            <a:r>
              <a:rPr lang="en-US" sz="2800" b="1" i="1" dirty="0" smtClean="0">
                <a:ln>
                  <a:solidFill>
                    <a:srgbClr val="990099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August 2020</a:t>
            </a:r>
            <a:endParaRPr lang="en-US" sz="2800" b="1" i="1" dirty="0">
              <a:ln>
                <a:solidFill>
                  <a:srgbClr val="990099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b="1" dirty="0">
              <a:ln>
                <a:solidFill>
                  <a:srgbClr val="990099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b="1" dirty="0">
              <a:ln>
                <a:solidFill>
                  <a:srgbClr val="990099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2" t="4648" r="13529" b="3322"/>
          <a:stretch/>
        </p:blipFill>
        <p:spPr bwMode="auto">
          <a:xfrm rot="499138">
            <a:off x="-96541" y="-108944"/>
            <a:ext cx="1487669" cy="371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7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" y="3071236"/>
            <a:ext cx="9119937" cy="75182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4000" dirty="0" err="1"/>
              <a:t>Gennari</a:t>
            </a:r>
            <a:r>
              <a:rPr lang="en-US" sz="4000" dirty="0"/>
              <a:t> </a:t>
            </a:r>
            <a:r>
              <a:rPr lang="en-US" sz="4000" dirty="0" smtClean="0"/>
              <a:t>et al, 2015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0" y="3971109"/>
            <a:ext cx="8863263" cy="2886891"/>
          </a:xfrm>
        </p:spPr>
        <p:txBody>
          <a:bodyPr>
            <a:noAutofit/>
          </a:bodyPr>
          <a:lstStyle/>
          <a:p>
            <a:r>
              <a:rPr lang="en-US" sz="3200" dirty="0" smtClean="0"/>
              <a:t>Systematic </a:t>
            </a:r>
            <a:r>
              <a:rPr lang="en-US" sz="3200" dirty="0"/>
              <a:t>review and meta-analysis of population-based </a:t>
            </a:r>
            <a:r>
              <a:rPr lang="en-US" sz="3200" dirty="0" smtClean="0"/>
              <a:t>studies till </a:t>
            </a:r>
            <a:r>
              <a:rPr lang="en-US" sz="3200" dirty="0"/>
              <a:t>end 2014</a:t>
            </a:r>
            <a:endParaRPr lang="en-US" sz="3200" dirty="0" smtClean="0"/>
          </a:p>
          <a:p>
            <a:pPr lvl="1"/>
            <a:r>
              <a:rPr lang="en-US" sz="3200" dirty="0" smtClean="0"/>
              <a:t>7 </a:t>
            </a:r>
            <a:r>
              <a:rPr lang="en-US" sz="3200" dirty="0" smtClean="0"/>
              <a:t>studies </a:t>
            </a:r>
            <a:r>
              <a:rPr lang="en-US" sz="3200" dirty="0"/>
              <a:t>with </a:t>
            </a:r>
            <a:r>
              <a:rPr lang="en-US" sz="3200" dirty="0" smtClean="0"/>
              <a:t>IVF</a:t>
            </a:r>
            <a:r>
              <a:rPr lang="en-US" sz="3200" dirty="0" smtClean="0"/>
              <a:t>: no </a:t>
            </a:r>
            <a:r>
              <a:rPr lang="en-US" sz="3200" dirty="0"/>
              <a:t>increase in BC </a:t>
            </a:r>
            <a:r>
              <a:rPr lang="en-US" sz="3200" dirty="0" smtClean="0"/>
              <a:t>risk </a:t>
            </a:r>
          </a:p>
          <a:p>
            <a:pPr lvl="1"/>
            <a:r>
              <a:rPr lang="en-US" sz="3200" dirty="0" smtClean="0"/>
              <a:t>3 NO IVF studies: </a:t>
            </a:r>
            <a:r>
              <a:rPr lang="en-US" sz="3200" dirty="0" smtClean="0"/>
              <a:t>increased </a:t>
            </a:r>
            <a:r>
              <a:rPr lang="en-US" sz="3200" dirty="0"/>
              <a:t>BC risk </a:t>
            </a:r>
            <a:endParaRPr lang="en-US" sz="3200" dirty="0" smtClean="0"/>
          </a:p>
          <a:p>
            <a:pPr lvl="1"/>
            <a:r>
              <a:rPr lang="en-US" sz="3200" dirty="0" smtClean="0"/>
              <a:t>Overall 20 </a:t>
            </a:r>
            <a:r>
              <a:rPr lang="en-US" sz="3200" dirty="0"/>
              <a:t>eligible </a:t>
            </a:r>
            <a:r>
              <a:rPr lang="en-US" sz="3200" dirty="0" err="1" smtClean="0"/>
              <a:t>studies:no</a:t>
            </a:r>
            <a:r>
              <a:rPr lang="en-US" sz="3200" dirty="0" smtClean="0"/>
              <a:t> </a:t>
            </a:r>
            <a:r>
              <a:rPr lang="en-US" sz="3200" dirty="0"/>
              <a:t>increased </a:t>
            </a:r>
            <a:r>
              <a:rPr lang="en-US" sz="3200" dirty="0" smtClean="0"/>
              <a:t>BC risk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8071"/>
            <a:ext cx="9119937" cy="61249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Orgeas et al, 2009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9629" y="755813"/>
            <a:ext cx="8863263" cy="2257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Prospective cohort of 1135 cases in Sweden</a:t>
            </a:r>
          </a:p>
          <a:p>
            <a:pPr lvl="1"/>
            <a:r>
              <a:rPr lang="en-US" sz="3200" dirty="0" smtClean="0"/>
              <a:t>No increased risk for BC with infertility </a:t>
            </a:r>
            <a:r>
              <a:rPr lang="en-US" sz="3200" dirty="0" err="1" smtClean="0"/>
              <a:t>Tx</a:t>
            </a:r>
            <a:endParaRPr lang="en-US" sz="3200" dirty="0" smtClean="0"/>
          </a:p>
          <a:p>
            <a:pPr lvl="2"/>
            <a:r>
              <a:rPr lang="en-US" sz="3200" dirty="0" smtClean="0"/>
              <a:t>May elevated risk for BC in non-ovulatory causes treated with high-dose clomiphene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44872" y="3811012"/>
            <a:ext cx="8612776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increased BC risk with IVF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BC risk </a:t>
            </a:r>
            <a:r>
              <a:rPr lang="en-US" sz="3200" i="1" dirty="0" smtClean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be ruled out </a:t>
            </a:r>
            <a:r>
              <a:rPr lang="en-US" sz="3200" dirty="0" smtClean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older treatments based on clomiphene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clomiphene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indications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discouraged due to possible 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 risk</a:t>
            </a:r>
            <a:endParaRPr lang="en-US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386492">
            <a:off x="7440796" y="3398094"/>
            <a:ext cx="618309" cy="88725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73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19937" cy="670560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Lundberg et </a:t>
            </a:r>
            <a:r>
              <a:rPr lang="en-US" dirty="0"/>
              <a:t>al, 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8309"/>
            <a:ext cx="9143999" cy="1759132"/>
          </a:xfrm>
        </p:spPr>
        <p:txBody>
          <a:bodyPr>
            <a:normAutofit/>
          </a:bodyPr>
          <a:lstStyle/>
          <a:p>
            <a:r>
              <a:rPr lang="en-US" sz="3200" dirty="0"/>
              <a:t>Nationwide </a:t>
            </a:r>
            <a:r>
              <a:rPr lang="en-US" sz="3200" dirty="0" smtClean="0"/>
              <a:t>cohort of </a:t>
            </a:r>
            <a:r>
              <a:rPr lang="en-US" sz="3200" dirty="0"/>
              <a:t>1,340,211 mothers </a:t>
            </a:r>
            <a:endParaRPr lang="en-US" sz="3200" dirty="0" smtClean="0"/>
          </a:p>
          <a:p>
            <a:pPr lvl="1"/>
            <a:r>
              <a:rPr lang="en-US" sz="3200" dirty="0"/>
              <a:t>To </a:t>
            </a:r>
            <a:r>
              <a:rPr lang="en-US" sz="3200" dirty="0" smtClean="0"/>
              <a:t>see whether </a:t>
            </a:r>
            <a:r>
              <a:rPr lang="en-US" sz="3200" dirty="0"/>
              <a:t>ART </a:t>
            </a:r>
            <a:r>
              <a:rPr lang="en-US" sz="3200" dirty="0" smtClean="0"/>
              <a:t>and OS in inf. increases BC</a:t>
            </a:r>
          </a:p>
          <a:p>
            <a:pPr lvl="2"/>
            <a:r>
              <a:rPr lang="en-US" sz="3200" dirty="0" smtClean="0"/>
              <a:t>Results: no </a:t>
            </a:r>
            <a:r>
              <a:rPr lang="en-US" sz="3200" dirty="0"/>
              <a:t>increased </a:t>
            </a:r>
            <a:r>
              <a:rPr lang="en-US" sz="3200" dirty="0" smtClean="0"/>
              <a:t>BC </a:t>
            </a:r>
            <a:r>
              <a:rPr lang="en-US" sz="3200" dirty="0" smtClean="0"/>
              <a:t>with OS </a:t>
            </a:r>
            <a:r>
              <a:rPr lang="en-US" sz="3200" dirty="0" smtClean="0"/>
              <a:t>or any ART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" y="2322298"/>
            <a:ext cx="9144000" cy="66474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Hanson et al, 2017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063" y="2873828"/>
            <a:ext cx="9119937" cy="18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Literature review for inf. and some diseases </a:t>
            </a:r>
          </a:p>
          <a:p>
            <a:pPr lvl="1"/>
            <a:r>
              <a:rPr lang="en-US" sz="3200" dirty="0" smtClean="0"/>
              <a:t>26 studies included</a:t>
            </a:r>
          </a:p>
          <a:p>
            <a:pPr lvl="2"/>
            <a:r>
              <a:rPr lang="en-US" sz="3200" dirty="0" smtClean="0"/>
              <a:t>Results: conflicting data about BC and inf.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032" y="4554582"/>
            <a:ext cx="9119937" cy="64443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000" dirty="0" smtClean="0"/>
              <a:t>Lundberg et al,  2019</a:t>
            </a:r>
            <a:endParaRPr lang="en-US" sz="4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0920" y="5105744"/>
            <a:ext cx="8863263" cy="1752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Cohort of 2,882,847 women</a:t>
            </a:r>
          </a:p>
          <a:p>
            <a:pPr lvl="1"/>
            <a:r>
              <a:rPr lang="en-US" sz="3200" dirty="0" smtClean="0"/>
              <a:t>Inf. causes more ovarian and endometrial cancer </a:t>
            </a:r>
          </a:p>
          <a:p>
            <a:pPr lvl="2"/>
            <a:r>
              <a:rPr lang="en-US" sz="3200" dirty="0" smtClean="0"/>
              <a:t>but NOT BC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 rot="1178485">
            <a:off x="7385390" y="4921007"/>
            <a:ext cx="1727963" cy="6469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last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621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63543" y="-72558"/>
            <a:ext cx="1595731" cy="2267118"/>
          </a:xfrm>
          <a:prstGeom prst="rect">
            <a:avLst/>
          </a:prstGeom>
          <a:gradFill>
            <a:gsLst>
              <a:gs pos="0">
                <a:srgbClr val="FFE1FF"/>
              </a:gs>
              <a:gs pos="96000">
                <a:srgbClr val="FFE7FF"/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" y="4534277"/>
            <a:ext cx="9119937" cy="66474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4000" dirty="0" err="1"/>
              <a:t>Ghanbari</a:t>
            </a:r>
            <a:r>
              <a:rPr lang="en-US" sz="4000" dirty="0"/>
              <a:t> </a:t>
            </a:r>
            <a:r>
              <a:rPr lang="en-US" sz="4000" dirty="0" smtClean="0"/>
              <a:t>et al, 2019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7" y="5229499"/>
            <a:ext cx="8863263" cy="1706878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Study </a:t>
            </a:r>
            <a:r>
              <a:rPr lang="en-US" sz="3200" dirty="0" smtClean="0"/>
              <a:t>of hormonal RFs in </a:t>
            </a:r>
            <a:r>
              <a:rPr lang="en-US" sz="3200" dirty="0" smtClean="0"/>
              <a:t>2400 BCs and controls</a:t>
            </a:r>
            <a:endParaRPr lang="en-US" sz="3200" dirty="0" smtClean="0"/>
          </a:p>
          <a:p>
            <a:pPr marL="339725" lvl="1" indent="-57150"/>
            <a:r>
              <a:rPr lang="en-US" sz="3200" dirty="0" smtClean="0"/>
              <a:t>Inf. </a:t>
            </a:r>
            <a:r>
              <a:rPr lang="en-US" sz="3200" dirty="0"/>
              <a:t>history was </a:t>
            </a:r>
            <a:r>
              <a:rPr lang="en-US" sz="3200" dirty="0" smtClean="0"/>
              <a:t>a risk factor for BC</a:t>
            </a:r>
          </a:p>
          <a:p>
            <a:pPr marL="739775" lvl="2" indent="174625"/>
            <a:r>
              <a:rPr lang="en-US" sz="3200" dirty="0" smtClean="0"/>
              <a:t>Conclusion: inf. </a:t>
            </a:r>
            <a:r>
              <a:rPr lang="en-US" sz="3200" dirty="0"/>
              <a:t>may be </a:t>
            </a:r>
            <a:r>
              <a:rPr lang="en-US" sz="3200" dirty="0" smtClean="0"/>
              <a:t>a </a:t>
            </a:r>
            <a:r>
              <a:rPr lang="en-US" sz="3200" dirty="0" smtClean="0"/>
              <a:t>main RF </a:t>
            </a:r>
            <a:r>
              <a:rPr lang="en-US" sz="3200" dirty="0" smtClean="0"/>
              <a:t>for BC in </a:t>
            </a:r>
            <a:r>
              <a:rPr lang="en-US" sz="3200" dirty="0" smtClean="0"/>
              <a:t>Iran</a:t>
            </a:r>
            <a:endParaRPr lang="en-US" sz="3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17205" y="3666308"/>
            <a:ext cx="6418217" cy="867354"/>
          </a:xfrm>
          <a:prstGeom prst="trapezoid">
            <a:avLst/>
          </a:prstGeom>
          <a:solidFill>
            <a:srgbClr val="F3E7FF"/>
          </a:solidFill>
          <a:ln w="57150">
            <a:solidFill>
              <a:srgbClr val="9900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Inf. and BC in </a:t>
            </a:r>
            <a:r>
              <a:rPr lang="en-US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iran</a:t>
            </a:r>
            <a:endParaRPr lang="en-US" sz="4800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" y="1898469"/>
            <a:ext cx="9143999" cy="1881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Case–control study of 1,380 pairs of BRCA+ </a:t>
            </a:r>
          </a:p>
          <a:p>
            <a:pPr marL="517525" lvl="1"/>
            <a:r>
              <a:rPr lang="en-US" sz="3200" dirty="0" err="1" smtClean="0"/>
              <a:t>Inf</a:t>
            </a:r>
            <a:r>
              <a:rPr lang="en-US" sz="3200" dirty="0" smtClean="0"/>
              <a:t> </a:t>
            </a:r>
            <a:r>
              <a:rPr lang="en-US" sz="3200" dirty="0" err="1" smtClean="0"/>
              <a:t>Tx</a:t>
            </a:r>
            <a:r>
              <a:rPr lang="en-US" sz="3200" dirty="0" smtClean="0"/>
              <a:t> did not increase BC in BRCA +</a:t>
            </a:r>
          </a:p>
          <a:p>
            <a:pPr marL="688975" lvl="2"/>
            <a:r>
              <a:rPr lang="en-US" sz="3200" dirty="0" smtClean="0"/>
              <a:t>But small sample size; further studies required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314994"/>
            <a:ext cx="9119937" cy="65603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Kotsopoulos et al, 2008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8566" y="261257"/>
            <a:ext cx="7515497" cy="934634"/>
          </a:xfrm>
          <a:prstGeom prst="ellipse">
            <a:avLst/>
          </a:prstGeom>
          <a:solidFill>
            <a:srgbClr val="E8D1FF"/>
          </a:solidFill>
          <a:ln w="57150">
            <a:solidFill>
              <a:srgbClr val="99009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nf. </a:t>
            </a:r>
            <a:r>
              <a:rPr lang="en-US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</a:t>
            </a:r>
            <a:r>
              <a:rPr lang="en-US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en-US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in BRCA(+)</a:t>
            </a:r>
            <a:endParaRPr lang="en-US" sz="4800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2000" l="26190" r="634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98" t="23428" r="32653" b="13486"/>
          <a:stretch/>
        </p:blipFill>
        <p:spPr>
          <a:xfrm rot="838460">
            <a:off x="1258287" y="3516912"/>
            <a:ext cx="988691" cy="11661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2000" l="26190" r="634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98" t="23428" r="32653" b="13486"/>
          <a:stretch/>
        </p:blipFill>
        <p:spPr>
          <a:xfrm rot="20761540" flipH="1">
            <a:off x="7055985" y="145500"/>
            <a:ext cx="988691" cy="11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6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070"/>
            <a:ext cx="9144000" cy="1727187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Our first and main question:</a:t>
            </a:r>
            <a:br>
              <a:rPr lang="en-US" dirty="0" smtClean="0"/>
            </a:br>
            <a:r>
              <a:rPr lang="en-US" i="1" u="sng" dirty="0" smtClean="0">
                <a:ln w="12700">
                  <a:solidFill>
                    <a:srgbClr val="9900CC"/>
                  </a:solidFill>
                </a:ln>
                <a:solidFill>
                  <a:srgbClr val="0070C0"/>
                </a:solidFill>
              </a:rPr>
              <a:t>ART: a RF for BC or </a:t>
            </a:r>
            <a:r>
              <a:rPr lang="en-US" i="1" u="sng" dirty="0">
                <a:ln w="12700">
                  <a:solidFill>
                    <a:srgbClr val="9900CC"/>
                  </a:solidFill>
                </a:ln>
                <a:solidFill>
                  <a:srgbClr val="0070C0"/>
                </a:solidFill>
              </a:rPr>
              <a:t>n</a:t>
            </a:r>
            <a:r>
              <a:rPr lang="en-US" i="1" u="sng" dirty="0" smtClean="0">
                <a:ln w="12700">
                  <a:solidFill>
                    <a:srgbClr val="9900CC"/>
                  </a:solidFill>
                </a:ln>
                <a:solidFill>
                  <a:srgbClr val="0070C0"/>
                </a:solidFill>
              </a:rPr>
              <a:t>ot?</a:t>
            </a:r>
            <a:endParaRPr lang="en-US" i="1" u="sng" dirty="0">
              <a:ln w="12700">
                <a:solidFill>
                  <a:srgbClr val="9900CC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7" y="2403566"/>
            <a:ext cx="8863263" cy="399723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 For now, </a:t>
            </a:r>
          </a:p>
          <a:p>
            <a:pPr lvl="1"/>
            <a:r>
              <a:rPr lang="en-US" sz="4400" dirty="0" smtClean="0"/>
              <a:t>No, </a:t>
            </a:r>
          </a:p>
          <a:p>
            <a:pPr lvl="2"/>
            <a:r>
              <a:rPr lang="en-US" sz="4400" dirty="0" smtClean="0"/>
              <a:t>Probable exception for long-term use of clomiphene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625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7" y="957943"/>
            <a:ext cx="8863263" cy="5819845"/>
          </a:xfrm>
        </p:spPr>
        <p:txBody>
          <a:bodyPr>
            <a:normAutofit/>
          </a:bodyPr>
          <a:lstStyle/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1.	</a:t>
            </a:r>
            <a:r>
              <a:rPr lang="en-US" sz="1000" dirty="0" err="1">
                <a:solidFill>
                  <a:schemeClr val="tx1"/>
                </a:solidFill>
              </a:rPr>
              <a:t>Andarieh</a:t>
            </a:r>
            <a:r>
              <a:rPr lang="en-US" sz="1000" dirty="0">
                <a:solidFill>
                  <a:schemeClr val="tx1"/>
                </a:solidFill>
              </a:rPr>
              <a:t> MG, </a:t>
            </a:r>
            <a:r>
              <a:rPr lang="en-US" sz="1000" dirty="0" err="1">
                <a:solidFill>
                  <a:schemeClr val="tx1"/>
                </a:solidFill>
              </a:rPr>
              <a:t>Delavar</a:t>
            </a:r>
            <a:r>
              <a:rPr lang="en-US" sz="1000" dirty="0">
                <a:solidFill>
                  <a:schemeClr val="tx1"/>
                </a:solidFill>
              </a:rPr>
              <a:t> MA, </a:t>
            </a:r>
            <a:r>
              <a:rPr lang="en-US" sz="1000" dirty="0" err="1">
                <a:solidFill>
                  <a:schemeClr val="tx1"/>
                </a:solidFill>
              </a:rPr>
              <a:t>Moslemi</a:t>
            </a:r>
            <a:r>
              <a:rPr lang="en-US" sz="1000" dirty="0">
                <a:solidFill>
                  <a:schemeClr val="tx1"/>
                </a:solidFill>
              </a:rPr>
              <a:t> D, </a:t>
            </a:r>
            <a:r>
              <a:rPr lang="en-US" sz="1000" dirty="0" err="1">
                <a:solidFill>
                  <a:schemeClr val="tx1"/>
                </a:solidFill>
              </a:rPr>
              <a:t>Ahmadi</a:t>
            </a:r>
            <a:r>
              <a:rPr lang="en-US" sz="1000" dirty="0">
                <a:solidFill>
                  <a:schemeClr val="tx1"/>
                </a:solidFill>
              </a:rPr>
              <a:t> MH, </a:t>
            </a:r>
            <a:r>
              <a:rPr lang="en-US" sz="1000" dirty="0" err="1">
                <a:solidFill>
                  <a:schemeClr val="tx1"/>
                </a:solidFill>
              </a:rPr>
              <a:t>Zabihi</a:t>
            </a:r>
            <a:r>
              <a:rPr lang="en-US" sz="1000" dirty="0">
                <a:solidFill>
                  <a:schemeClr val="tx1"/>
                </a:solidFill>
              </a:rPr>
              <a:t> E, </a:t>
            </a:r>
            <a:r>
              <a:rPr lang="en-US" sz="1000" dirty="0" err="1">
                <a:solidFill>
                  <a:schemeClr val="tx1"/>
                </a:solidFill>
              </a:rPr>
              <a:t>Esmaeilzadeh</a:t>
            </a:r>
            <a:r>
              <a:rPr lang="en-US" sz="1000" dirty="0">
                <a:solidFill>
                  <a:schemeClr val="tx1"/>
                </a:solidFill>
              </a:rPr>
              <a:t> S. Infertility as a risk factor for breast cancer: Results from a hospital-based case–control study. Journal of cancer research and therapeutics. 2019 Jul 1;15(5):976.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2.	Brinton La, Melton Iii </a:t>
            </a:r>
            <a:r>
              <a:rPr lang="en-US" sz="1000" dirty="0" err="1">
                <a:solidFill>
                  <a:schemeClr val="tx1"/>
                </a:solidFill>
              </a:rPr>
              <a:t>Lj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Malkasian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Jr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Gd</a:t>
            </a:r>
            <a:r>
              <a:rPr lang="en-US" sz="1000" dirty="0">
                <a:solidFill>
                  <a:schemeClr val="tx1"/>
                </a:solidFill>
              </a:rPr>
              <a:t>, Bond A, Hoover R. Cancer risk after evaluation for infertility. American Journal of Epidemiology. 1989 Apr 1;129(4):712-22.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3.	Cowan LD, </a:t>
            </a:r>
            <a:r>
              <a:rPr lang="en-US" sz="1000" dirty="0" err="1">
                <a:solidFill>
                  <a:schemeClr val="tx1"/>
                </a:solidFill>
              </a:rPr>
              <a:t>Gordis</a:t>
            </a:r>
            <a:r>
              <a:rPr lang="en-US" sz="1000" dirty="0">
                <a:solidFill>
                  <a:schemeClr val="tx1"/>
                </a:solidFill>
              </a:rPr>
              <a:t> L, </a:t>
            </a:r>
            <a:r>
              <a:rPr lang="en-US" sz="1000" dirty="0" err="1">
                <a:solidFill>
                  <a:schemeClr val="tx1"/>
                </a:solidFill>
              </a:rPr>
              <a:t>Tonascia</a:t>
            </a:r>
            <a:r>
              <a:rPr lang="en-US" sz="1000" dirty="0">
                <a:solidFill>
                  <a:schemeClr val="tx1"/>
                </a:solidFill>
              </a:rPr>
              <a:t> JA, Jones GS. Breast cancer incidence in women with a history of progesterone deficiency. American Journal of Epidemiology. 1981 Aug 1;114(2):209-17.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4.	Gammon </a:t>
            </a:r>
            <a:r>
              <a:rPr lang="en-US" sz="1000" dirty="0" err="1">
                <a:solidFill>
                  <a:schemeClr val="tx1"/>
                </a:solidFill>
              </a:rPr>
              <a:t>Md</a:t>
            </a:r>
            <a:r>
              <a:rPr lang="en-US" sz="1000" dirty="0">
                <a:solidFill>
                  <a:schemeClr val="tx1"/>
                </a:solidFill>
              </a:rPr>
              <a:t>, Thompson Wd. Infertility and breast cancer: a population-based case-control study. American journal of epidemiology. 1990 Oct 1;132(4):708-16.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5.	Gauthier E, </a:t>
            </a:r>
            <a:r>
              <a:rPr lang="en-US" sz="1000" dirty="0" err="1">
                <a:solidFill>
                  <a:schemeClr val="tx1"/>
                </a:solidFill>
              </a:rPr>
              <a:t>Paoletti</a:t>
            </a:r>
            <a:r>
              <a:rPr lang="en-US" sz="1000" dirty="0">
                <a:solidFill>
                  <a:schemeClr val="tx1"/>
                </a:solidFill>
              </a:rPr>
              <a:t> X, </a:t>
            </a:r>
            <a:r>
              <a:rPr lang="en-US" sz="1000" dirty="0" err="1">
                <a:solidFill>
                  <a:schemeClr val="tx1"/>
                </a:solidFill>
              </a:rPr>
              <a:t>Clavel-Chapelon</a:t>
            </a:r>
            <a:r>
              <a:rPr lang="en-US" sz="1000" dirty="0">
                <a:solidFill>
                  <a:schemeClr val="tx1"/>
                </a:solidFill>
              </a:rPr>
              <a:t> F. Breast cancer risk associated with being treated for infertility: results from the French E3N cohort study. Human reproduction. 2004 Oct 1;19(10):2216-21.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6.	</a:t>
            </a:r>
            <a:r>
              <a:rPr lang="en-US" sz="1000" dirty="0" err="1">
                <a:solidFill>
                  <a:schemeClr val="tx1"/>
                </a:solidFill>
              </a:rPr>
              <a:t>Gennari</a:t>
            </a:r>
            <a:r>
              <a:rPr lang="en-US" sz="1000" dirty="0">
                <a:solidFill>
                  <a:schemeClr val="tx1"/>
                </a:solidFill>
              </a:rPr>
              <a:t> A, Costa M, </a:t>
            </a:r>
            <a:r>
              <a:rPr lang="en-US" sz="1000" dirty="0" err="1">
                <a:solidFill>
                  <a:schemeClr val="tx1"/>
                </a:solidFill>
              </a:rPr>
              <a:t>Puntoni</a:t>
            </a:r>
            <a:r>
              <a:rPr lang="en-US" sz="1000" dirty="0">
                <a:solidFill>
                  <a:schemeClr val="tx1"/>
                </a:solidFill>
              </a:rPr>
              <a:t> M, </a:t>
            </a:r>
            <a:r>
              <a:rPr lang="en-US" sz="1000" dirty="0" err="1">
                <a:solidFill>
                  <a:schemeClr val="tx1"/>
                </a:solidFill>
              </a:rPr>
              <a:t>Paleari</a:t>
            </a:r>
            <a:r>
              <a:rPr lang="en-US" sz="1000" dirty="0">
                <a:solidFill>
                  <a:schemeClr val="tx1"/>
                </a:solidFill>
              </a:rPr>
              <a:t> L, De </a:t>
            </a:r>
            <a:r>
              <a:rPr lang="en-US" sz="1000" dirty="0" err="1">
                <a:solidFill>
                  <a:schemeClr val="tx1"/>
                </a:solidFill>
              </a:rPr>
              <a:t>Censi</a:t>
            </a:r>
            <a:r>
              <a:rPr lang="en-US" sz="1000" dirty="0">
                <a:solidFill>
                  <a:schemeClr val="tx1"/>
                </a:solidFill>
              </a:rPr>
              <a:t> A, </a:t>
            </a:r>
            <a:r>
              <a:rPr lang="en-US" sz="1000" dirty="0" err="1">
                <a:solidFill>
                  <a:schemeClr val="tx1"/>
                </a:solidFill>
              </a:rPr>
              <a:t>Sormani</a:t>
            </a:r>
            <a:r>
              <a:rPr lang="en-US" sz="1000" dirty="0">
                <a:solidFill>
                  <a:schemeClr val="tx1"/>
                </a:solidFill>
              </a:rPr>
              <a:t> MP, </a:t>
            </a:r>
            <a:r>
              <a:rPr lang="en-US" sz="1000" dirty="0" err="1">
                <a:solidFill>
                  <a:schemeClr val="tx1"/>
                </a:solidFill>
              </a:rPr>
              <a:t>Provinciali</a:t>
            </a:r>
            <a:r>
              <a:rPr lang="en-US" sz="1000" dirty="0">
                <a:solidFill>
                  <a:schemeClr val="tx1"/>
                </a:solidFill>
              </a:rPr>
              <a:t> N, </a:t>
            </a:r>
            <a:r>
              <a:rPr lang="en-US" sz="1000" dirty="0" err="1">
                <a:solidFill>
                  <a:schemeClr val="tx1"/>
                </a:solidFill>
              </a:rPr>
              <a:t>Bruzzi</a:t>
            </a:r>
            <a:r>
              <a:rPr lang="en-US" sz="1000" dirty="0">
                <a:solidFill>
                  <a:schemeClr val="tx1"/>
                </a:solidFill>
              </a:rPr>
              <a:t> P. Breast cancer incidence after hormonal treatments for infertility: systematic review and meta-analysis of population-based studies. Breast cancer research and treatment. 2015 Apr 1;150(2):405-13.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7.	Hanson B, </a:t>
            </a:r>
            <a:r>
              <a:rPr lang="en-US" sz="1000" dirty="0" err="1">
                <a:solidFill>
                  <a:schemeClr val="tx1"/>
                </a:solidFill>
              </a:rPr>
              <a:t>Johnstone</a:t>
            </a:r>
            <a:r>
              <a:rPr lang="en-US" sz="1000" dirty="0">
                <a:solidFill>
                  <a:schemeClr val="tx1"/>
                </a:solidFill>
              </a:rPr>
              <a:t> E, </a:t>
            </a:r>
            <a:r>
              <a:rPr lang="en-US" sz="1000" dirty="0" err="1">
                <a:solidFill>
                  <a:schemeClr val="tx1"/>
                </a:solidFill>
              </a:rPr>
              <a:t>Dorais</a:t>
            </a:r>
            <a:r>
              <a:rPr lang="en-US" sz="1000" dirty="0">
                <a:solidFill>
                  <a:schemeClr val="tx1"/>
                </a:solidFill>
              </a:rPr>
              <a:t> J, Silver B, Peterson CM, </a:t>
            </a:r>
            <a:r>
              <a:rPr lang="en-US" sz="1000" dirty="0" err="1">
                <a:solidFill>
                  <a:schemeClr val="tx1"/>
                </a:solidFill>
              </a:rPr>
              <a:t>Hotaling</a:t>
            </a:r>
            <a:r>
              <a:rPr lang="en-US" sz="1000" dirty="0">
                <a:solidFill>
                  <a:schemeClr val="tx1"/>
                </a:solidFill>
              </a:rPr>
              <a:t> J. Female infertility, infertility-associated diagnoses, and comorbidities: a review. Journal of assisted reproduction and genetics. 2017 Feb 1;34(2):167-77.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8.	</a:t>
            </a:r>
            <a:r>
              <a:rPr lang="en-US" sz="1000" dirty="0" err="1">
                <a:solidFill>
                  <a:schemeClr val="tx1"/>
                </a:solidFill>
              </a:rPr>
              <a:t>Kotsopoulos</a:t>
            </a:r>
            <a:r>
              <a:rPr lang="en-US" sz="1000" dirty="0">
                <a:solidFill>
                  <a:schemeClr val="tx1"/>
                </a:solidFill>
              </a:rPr>
              <a:t> J, </a:t>
            </a:r>
            <a:r>
              <a:rPr lang="en-US" sz="1000" dirty="0" err="1">
                <a:solidFill>
                  <a:schemeClr val="tx1"/>
                </a:solidFill>
              </a:rPr>
              <a:t>Librach</a:t>
            </a:r>
            <a:r>
              <a:rPr lang="en-US" sz="1000" dirty="0">
                <a:solidFill>
                  <a:schemeClr val="tx1"/>
                </a:solidFill>
              </a:rPr>
              <a:t> CL, </a:t>
            </a:r>
            <a:r>
              <a:rPr lang="en-US" sz="1000" dirty="0" err="1">
                <a:solidFill>
                  <a:schemeClr val="tx1"/>
                </a:solidFill>
              </a:rPr>
              <a:t>Lubinski</a:t>
            </a:r>
            <a:r>
              <a:rPr lang="en-US" sz="1000" dirty="0">
                <a:solidFill>
                  <a:schemeClr val="tx1"/>
                </a:solidFill>
              </a:rPr>
              <a:t> J, </a:t>
            </a:r>
            <a:r>
              <a:rPr lang="en-US" sz="1000" dirty="0" err="1">
                <a:solidFill>
                  <a:schemeClr val="tx1"/>
                </a:solidFill>
              </a:rPr>
              <a:t>Gronwald</a:t>
            </a:r>
            <a:r>
              <a:rPr lang="en-US" sz="1000" dirty="0">
                <a:solidFill>
                  <a:schemeClr val="tx1"/>
                </a:solidFill>
              </a:rPr>
              <a:t> J, Kim-Sing C, </a:t>
            </a:r>
            <a:r>
              <a:rPr lang="en-US" sz="1000" dirty="0" err="1">
                <a:solidFill>
                  <a:schemeClr val="tx1"/>
                </a:solidFill>
              </a:rPr>
              <a:t>Ghadirian</a:t>
            </a:r>
            <a:r>
              <a:rPr lang="en-US" sz="1000" dirty="0">
                <a:solidFill>
                  <a:schemeClr val="tx1"/>
                </a:solidFill>
              </a:rPr>
              <a:t> P, Lynch HT, Moller P, </a:t>
            </a:r>
            <a:r>
              <a:rPr lang="en-US" sz="1000" dirty="0" err="1">
                <a:solidFill>
                  <a:schemeClr val="tx1"/>
                </a:solidFill>
              </a:rPr>
              <a:t>Foulkes</a:t>
            </a:r>
            <a:r>
              <a:rPr lang="en-US" sz="1000" dirty="0">
                <a:solidFill>
                  <a:schemeClr val="tx1"/>
                </a:solidFill>
              </a:rPr>
              <a:t> WD, Randall S, </a:t>
            </a:r>
            <a:r>
              <a:rPr lang="en-US" sz="1000" dirty="0" err="1">
                <a:solidFill>
                  <a:schemeClr val="tx1"/>
                </a:solidFill>
              </a:rPr>
              <a:t>Manoukian</a:t>
            </a:r>
            <a:r>
              <a:rPr lang="en-US" sz="1000" dirty="0">
                <a:solidFill>
                  <a:schemeClr val="tx1"/>
                </a:solidFill>
              </a:rPr>
              <a:t> S. Infertility, treatment of infertility, and the risk of breast cancer among women with BRCA1 and BRCA2 mutations: a case–control study. Cancer Causes &amp; Control. 2008 Dec 1;19(10):1111-9.</a:t>
            </a:r>
          </a:p>
          <a:p>
            <a:pPr marL="112713" indent="-112713">
              <a:buNone/>
            </a:pPr>
            <a:r>
              <a:rPr lang="en-US" sz="1000" dirty="0">
                <a:solidFill>
                  <a:schemeClr val="tx1"/>
                </a:solidFill>
              </a:rPr>
              <a:t>9.	Lerner-</a:t>
            </a:r>
            <a:r>
              <a:rPr lang="en-US" sz="1000" dirty="0" err="1">
                <a:solidFill>
                  <a:schemeClr val="tx1"/>
                </a:solidFill>
              </a:rPr>
              <a:t>Geva</a:t>
            </a:r>
            <a:r>
              <a:rPr lang="en-US" sz="1000" dirty="0">
                <a:solidFill>
                  <a:schemeClr val="tx1"/>
                </a:solidFill>
              </a:rPr>
              <a:t> L, </a:t>
            </a:r>
            <a:r>
              <a:rPr lang="en-US" sz="1000" dirty="0" err="1">
                <a:solidFill>
                  <a:schemeClr val="tx1"/>
                </a:solidFill>
              </a:rPr>
              <a:t>Keinan-Boker</a:t>
            </a:r>
            <a:r>
              <a:rPr lang="en-US" sz="1000" dirty="0">
                <a:solidFill>
                  <a:schemeClr val="tx1"/>
                </a:solidFill>
              </a:rPr>
              <a:t> L, Blumstein T, </a:t>
            </a:r>
            <a:r>
              <a:rPr lang="en-US" sz="1000" dirty="0" err="1">
                <a:solidFill>
                  <a:schemeClr val="tx1"/>
                </a:solidFill>
              </a:rPr>
              <a:t>Boyko</a:t>
            </a:r>
            <a:r>
              <a:rPr lang="en-US" sz="1000" dirty="0">
                <a:solidFill>
                  <a:schemeClr val="tx1"/>
                </a:solidFill>
              </a:rPr>
              <a:t> V, </a:t>
            </a:r>
            <a:r>
              <a:rPr lang="en-US" sz="1000" dirty="0" err="1">
                <a:solidFill>
                  <a:schemeClr val="tx1"/>
                </a:solidFill>
              </a:rPr>
              <a:t>Olmar</a:t>
            </a:r>
            <a:r>
              <a:rPr lang="en-US" sz="1000" dirty="0">
                <a:solidFill>
                  <a:schemeClr val="tx1"/>
                </a:solidFill>
              </a:rPr>
              <a:t> L, </a:t>
            </a:r>
            <a:r>
              <a:rPr lang="en-US" sz="1000" dirty="0" err="1">
                <a:solidFill>
                  <a:schemeClr val="tx1"/>
                </a:solidFill>
              </a:rPr>
              <a:t>Mashiach</a:t>
            </a:r>
            <a:r>
              <a:rPr lang="en-US" sz="1000" dirty="0">
                <a:solidFill>
                  <a:schemeClr val="tx1"/>
                </a:solidFill>
              </a:rPr>
              <a:t> S, </a:t>
            </a:r>
            <a:r>
              <a:rPr lang="en-US" sz="1000" dirty="0" err="1">
                <a:solidFill>
                  <a:schemeClr val="tx1"/>
                </a:solidFill>
              </a:rPr>
              <a:t>Rabinovici</a:t>
            </a:r>
            <a:r>
              <a:rPr lang="en-US" sz="1000" dirty="0">
                <a:solidFill>
                  <a:schemeClr val="tx1"/>
                </a:solidFill>
              </a:rPr>
              <a:t> J, </a:t>
            </a:r>
            <a:r>
              <a:rPr lang="en-US" sz="1000" dirty="0" err="1">
                <a:solidFill>
                  <a:schemeClr val="tx1"/>
                </a:solidFill>
              </a:rPr>
              <a:t>Potashnik</a:t>
            </a:r>
            <a:r>
              <a:rPr lang="en-US" sz="1000" dirty="0">
                <a:solidFill>
                  <a:schemeClr val="tx1"/>
                </a:solidFill>
              </a:rPr>
              <a:t> G, </a:t>
            </a:r>
            <a:r>
              <a:rPr lang="en-US" sz="1000" dirty="0" err="1">
                <a:solidFill>
                  <a:schemeClr val="tx1"/>
                </a:solidFill>
              </a:rPr>
              <a:t>Lunenfeld</a:t>
            </a:r>
            <a:r>
              <a:rPr lang="en-US" sz="1000" dirty="0">
                <a:solidFill>
                  <a:schemeClr val="tx1"/>
                </a:solidFill>
              </a:rPr>
              <a:t> E, </a:t>
            </a:r>
            <a:r>
              <a:rPr lang="en-US" sz="1000" dirty="0" err="1">
                <a:solidFill>
                  <a:schemeClr val="tx1"/>
                </a:solidFill>
              </a:rPr>
              <a:t>Schenker</a:t>
            </a:r>
            <a:r>
              <a:rPr lang="en-US" sz="1000" dirty="0">
                <a:solidFill>
                  <a:schemeClr val="tx1"/>
                </a:solidFill>
              </a:rPr>
              <a:t> JG, </a:t>
            </a:r>
            <a:r>
              <a:rPr lang="en-US" sz="1000" dirty="0" err="1">
                <a:solidFill>
                  <a:schemeClr val="tx1"/>
                </a:solidFill>
              </a:rPr>
              <a:t>Shushan</a:t>
            </a:r>
            <a:r>
              <a:rPr lang="en-US" sz="1000" dirty="0">
                <a:solidFill>
                  <a:schemeClr val="tx1"/>
                </a:solidFill>
              </a:rPr>
              <a:t> A. Infertility, ovulation induction treatments and the incidence of breast cancer—a historical prospective cohort of Israeli women. Breast cancer research and treatment. 2006 Nov 1;100(2):201-12.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10.	</a:t>
            </a:r>
            <a:r>
              <a:rPr lang="en-US" sz="1000" dirty="0" err="1">
                <a:solidFill>
                  <a:schemeClr val="tx1"/>
                </a:solidFill>
              </a:rPr>
              <a:t>Liat</a:t>
            </a:r>
            <a:r>
              <a:rPr lang="en-US" sz="1000" dirty="0">
                <a:solidFill>
                  <a:schemeClr val="tx1"/>
                </a:solidFill>
              </a:rPr>
              <a:t> LG, </a:t>
            </a:r>
            <a:r>
              <a:rPr lang="en-US" sz="1000" dirty="0" err="1">
                <a:solidFill>
                  <a:schemeClr val="tx1"/>
                </a:solidFill>
              </a:rPr>
              <a:t>Jaron</a:t>
            </a:r>
            <a:r>
              <a:rPr lang="en-US" sz="1000" dirty="0">
                <a:solidFill>
                  <a:schemeClr val="tx1"/>
                </a:solidFill>
              </a:rPr>
              <a:t> R, </a:t>
            </a:r>
            <a:r>
              <a:rPr lang="en-US" sz="1000" dirty="0" err="1">
                <a:solidFill>
                  <a:schemeClr val="tx1"/>
                </a:solidFill>
              </a:rPr>
              <a:t>Liraz</a:t>
            </a:r>
            <a:r>
              <a:rPr lang="en-US" sz="1000" dirty="0">
                <a:solidFill>
                  <a:schemeClr val="tx1"/>
                </a:solidFill>
              </a:rPr>
              <a:t> O, </a:t>
            </a:r>
            <a:r>
              <a:rPr lang="en-US" sz="1000" dirty="0" err="1">
                <a:solidFill>
                  <a:schemeClr val="tx1"/>
                </a:solidFill>
              </a:rPr>
              <a:t>Tzvia</a:t>
            </a:r>
            <a:r>
              <a:rPr lang="en-US" sz="1000" dirty="0">
                <a:solidFill>
                  <a:schemeClr val="tx1"/>
                </a:solidFill>
              </a:rPr>
              <a:t> B, </a:t>
            </a:r>
            <a:r>
              <a:rPr lang="en-US" sz="1000" dirty="0" err="1">
                <a:solidFill>
                  <a:schemeClr val="tx1"/>
                </a:solidFill>
              </a:rPr>
              <a:t>Shlomo</a:t>
            </a:r>
            <a:r>
              <a:rPr lang="en-US" sz="1000" dirty="0">
                <a:solidFill>
                  <a:schemeClr val="tx1"/>
                </a:solidFill>
              </a:rPr>
              <a:t> M, Bruno L. Are infertility treatments a potential risk factor for cancer development? Perspective of 30 years of follow-up. Gynecological Endocrinology. 2012 Oct 1;28(10):809-14.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11.	Lundberg FE, Johansson AL, Rodriguez-</a:t>
            </a:r>
            <a:r>
              <a:rPr lang="en-US" sz="1000" dirty="0" err="1">
                <a:solidFill>
                  <a:schemeClr val="tx1"/>
                </a:solidFill>
              </a:rPr>
              <a:t>Wallberg</a:t>
            </a:r>
            <a:r>
              <a:rPr lang="en-US" sz="1000" dirty="0">
                <a:solidFill>
                  <a:schemeClr val="tx1"/>
                </a:solidFill>
              </a:rPr>
              <a:t> K, Brand JS, </a:t>
            </a:r>
            <a:r>
              <a:rPr lang="en-US" sz="1000" dirty="0" err="1">
                <a:solidFill>
                  <a:schemeClr val="tx1"/>
                </a:solidFill>
              </a:rPr>
              <a:t>Czene</a:t>
            </a:r>
            <a:r>
              <a:rPr lang="en-US" sz="1000" dirty="0">
                <a:solidFill>
                  <a:schemeClr val="tx1"/>
                </a:solidFill>
              </a:rPr>
              <a:t> K, Hall P, </a:t>
            </a:r>
            <a:r>
              <a:rPr lang="en-US" sz="1000" dirty="0" err="1">
                <a:solidFill>
                  <a:schemeClr val="tx1"/>
                </a:solidFill>
              </a:rPr>
              <a:t>Iliadou</a:t>
            </a:r>
            <a:r>
              <a:rPr lang="en-US" sz="1000" dirty="0">
                <a:solidFill>
                  <a:schemeClr val="tx1"/>
                </a:solidFill>
              </a:rPr>
              <a:t> AN. Association of infertility and fertility treatment with mammographic density in a large screening-based cohort of women: a cross-sectional study. Breast Cancer Research. 2016 Dec 1;18(1):36.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12.	Lundberg FE, </a:t>
            </a:r>
            <a:r>
              <a:rPr lang="en-US" sz="1000" dirty="0" err="1">
                <a:solidFill>
                  <a:schemeClr val="tx1"/>
                </a:solidFill>
              </a:rPr>
              <a:t>Iliadou</a:t>
            </a:r>
            <a:r>
              <a:rPr lang="en-US" sz="1000" dirty="0">
                <a:solidFill>
                  <a:schemeClr val="tx1"/>
                </a:solidFill>
              </a:rPr>
              <a:t> AN, Rodriguez-</a:t>
            </a:r>
            <a:r>
              <a:rPr lang="en-US" sz="1000" dirty="0" err="1">
                <a:solidFill>
                  <a:schemeClr val="tx1"/>
                </a:solidFill>
              </a:rPr>
              <a:t>Wallberg</a:t>
            </a:r>
            <a:r>
              <a:rPr lang="en-US" sz="1000" dirty="0">
                <a:solidFill>
                  <a:schemeClr val="tx1"/>
                </a:solidFill>
              </a:rPr>
              <a:t> K, Bergh C, </a:t>
            </a:r>
            <a:r>
              <a:rPr lang="en-US" sz="1000" dirty="0" err="1">
                <a:solidFill>
                  <a:schemeClr val="tx1"/>
                </a:solidFill>
              </a:rPr>
              <a:t>Gemzell-Danielsson</a:t>
            </a:r>
            <a:r>
              <a:rPr lang="en-US" sz="1000" dirty="0">
                <a:solidFill>
                  <a:schemeClr val="tx1"/>
                </a:solidFill>
              </a:rPr>
              <a:t> K, Johansson AL. Ovarian stimulation and risk of breast cancer in Swedish women. Fertility and sterility. 2017 Jul 1;108(1):137-44.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13.	Lundberg FE, </a:t>
            </a:r>
            <a:r>
              <a:rPr lang="en-US" sz="1000" dirty="0" err="1">
                <a:solidFill>
                  <a:schemeClr val="tx1"/>
                </a:solidFill>
              </a:rPr>
              <a:t>Iliadou</a:t>
            </a:r>
            <a:r>
              <a:rPr lang="en-US" sz="1000" dirty="0">
                <a:solidFill>
                  <a:schemeClr val="tx1"/>
                </a:solidFill>
              </a:rPr>
              <a:t> AN, Rodriguez-</a:t>
            </a:r>
            <a:r>
              <a:rPr lang="en-US" sz="1000" dirty="0" err="1">
                <a:solidFill>
                  <a:schemeClr val="tx1"/>
                </a:solidFill>
              </a:rPr>
              <a:t>Wallberg</a:t>
            </a:r>
            <a:r>
              <a:rPr lang="en-US" sz="1000" dirty="0">
                <a:solidFill>
                  <a:schemeClr val="tx1"/>
                </a:solidFill>
              </a:rPr>
              <a:t> K, </a:t>
            </a:r>
            <a:r>
              <a:rPr lang="en-US" sz="1000" dirty="0" err="1">
                <a:solidFill>
                  <a:schemeClr val="tx1"/>
                </a:solidFill>
              </a:rPr>
              <a:t>Gemzell-Danielsson</a:t>
            </a:r>
            <a:r>
              <a:rPr lang="en-US" sz="1000" dirty="0">
                <a:solidFill>
                  <a:schemeClr val="tx1"/>
                </a:solidFill>
              </a:rPr>
              <a:t> K, Johansson AL. The risk of breast and gynecological cancer in women with a diagnosis of infertility: a nationwide population-based study. European journal of epidemiology. 2019 May 15;34(5):499-507.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14.	</a:t>
            </a:r>
            <a:r>
              <a:rPr lang="en-US" sz="1000" dirty="0" err="1">
                <a:solidFill>
                  <a:schemeClr val="tx1"/>
                </a:solidFill>
              </a:rPr>
              <a:t>Orgéas</a:t>
            </a:r>
            <a:r>
              <a:rPr lang="en-US" sz="1000" dirty="0">
                <a:solidFill>
                  <a:schemeClr val="tx1"/>
                </a:solidFill>
              </a:rPr>
              <a:t> CC, </a:t>
            </a:r>
            <a:r>
              <a:rPr lang="en-US" sz="1000" dirty="0" err="1">
                <a:solidFill>
                  <a:schemeClr val="tx1"/>
                </a:solidFill>
              </a:rPr>
              <a:t>Sanner</a:t>
            </a:r>
            <a:r>
              <a:rPr lang="en-US" sz="1000" dirty="0">
                <a:solidFill>
                  <a:schemeClr val="tx1"/>
                </a:solidFill>
              </a:rPr>
              <a:t> K, Hall P, Conner P, </a:t>
            </a:r>
            <a:r>
              <a:rPr lang="en-US" sz="1000" dirty="0" err="1">
                <a:solidFill>
                  <a:schemeClr val="tx1"/>
                </a:solidFill>
              </a:rPr>
              <a:t>Holte</a:t>
            </a:r>
            <a:r>
              <a:rPr lang="en-US" sz="1000" dirty="0">
                <a:solidFill>
                  <a:schemeClr val="tx1"/>
                </a:solidFill>
              </a:rPr>
              <a:t> J, Nilsson SJ, </a:t>
            </a:r>
            <a:r>
              <a:rPr lang="en-US" sz="1000" dirty="0" err="1">
                <a:solidFill>
                  <a:schemeClr val="tx1"/>
                </a:solidFill>
              </a:rPr>
              <a:t>Sundfeldt</a:t>
            </a:r>
            <a:r>
              <a:rPr lang="en-US" sz="1000" dirty="0">
                <a:solidFill>
                  <a:schemeClr val="tx1"/>
                </a:solidFill>
              </a:rPr>
              <a:t> K, </a:t>
            </a:r>
            <a:r>
              <a:rPr lang="en-US" sz="1000" dirty="0" err="1">
                <a:solidFill>
                  <a:schemeClr val="tx1"/>
                </a:solidFill>
              </a:rPr>
              <a:t>Persson</a:t>
            </a:r>
            <a:r>
              <a:rPr lang="en-US" sz="1000" dirty="0">
                <a:solidFill>
                  <a:schemeClr val="tx1"/>
                </a:solidFill>
              </a:rPr>
              <a:t> I, Chia KS, </a:t>
            </a:r>
            <a:r>
              <a:rPr lang="en-US" sz="1000" dirty="0" err="1">
                <a:solidFill>
                  <a:schemeClr val="tx1"/>
                </a:solidFill>
              </a:rPr>
              <a:t>Wedren</a:t>
            </a:r>
            <a:r>
              <a:rPr lang="en-US" sz="1000" dirty="0">
                <a:solidFill>
                  <a:schemeClr val="tx1"/>
                </a:solidFill>
              </a:rPr>
              <a:t> S, </a:t>
            </a:r>
            <a:r>
              <a:rPr lang="en-US" sz="1000" dirty="0" err="1">
                <a:solidFill>
                  <a:schemeClr val="tx1"/>
                </a:solidFill>
              </a:rPr>
              <a:t>Dickman</a:t>
            </a:r>
            <a:r>
              <a:rPr lang="en-US" sz="1000" dirty="0">
                <a:solidFill>
                  <a:schemeClr val="tx1"/>
                </a:solidFill>
              </a:rPr>
              <a:t> PW. Breast cancer incidence after hormonal infertility treatment in Sweden: a cohort study. American journal of obstetrics and gynecology. 2009 Jan 1;200(1):72-e1.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15.	Ron E, </a:t>
            </a:r>
            <a:r>
              <a:rPr lang="en-US" sz="1000" dirty="0" err="1">
                <a:solidFill>
                  <a:schemeClr val="tx1"/>
                </a:solidFill>
              </a:rPr>
              <a:t>Lunenfeld</a:t>
            </a:r>
            <a:r>
              <a:rPr lang="en-US" sz="1000" dirty="0">
                <a:solidFill>
                  <a:schemeClr val="tx1"/>
                </a:solidFill>
              </a:rPr>
              <a:t> B, </a:t>
            </a:r>
            <a:r>
              <a:rPr lang="en-US" sz="1000" dirty="0" err="1">
                <a:solidFill>
                  <a:schemeClr val="tx1"/>
                </a:solidFill>
              </a:rPr>
              <a:t>Menczer</a:t>
            </a:r>
            <a:r>
              <a:rPr lang="en-US" sz="1000" dirty="0">
                <a:solidFill>
                  <a:schemeClr val="tx1"/>
                </a:solidFill>
              </a:rPr>
              <a:t> J, Blumstein T, Katz L, </a:t>
            </a:r>
            <a:r>
              <a:rPr lang="en-US" sz="1000" dirty="0" err="1">
                <a:solidFill>
                  <a:schemeClr val="tx1"/>
                </a:solidFill>
              </a:rPr>
              <a:t>Oelsner</a:t>
            </a:r>
            <a:r>
              <a:rPr lang="en-US" sz="1000" dirty="0">
                <a:solidFill>
                  <a:schemeClr val="tx1"/>
                </a:solidFill>
              </a:rPr>
              <a:t> G, </a:t>
            </a:r>
            <a:r>
              <a:rPr lang="en-US" sz="1000" dirty="0" err="1">
                <a:solidFill>
                  <a:schemeClr val="tx1"/>
                </a:solidFill>
              </a:rPr>
              <a:t>Serr</a:t>
            </a:r>
            <a:r>
              <a:rPr lang="en-US" sz="1000" dirty="0">
                <a:solidFill>
                  <a:schemeClr val="tx1"/>
                </a:solidFill>
              </a:rPr>
              <a:t> D. Cancer incidence in a cohort of infertile women. American journal of epidemiology. 1987 May 1;125(5):780-90.</a:t>
            </a:r>
          </a:p>
          <a:p>
            <a:pPr marL="174625" indent="-174625">
              <a:buNone/>
            </a:pPr>
            <a:r>
              <a:rPr lang="en-US" sz="1000" dirty="0">
                <a:solidFill>
                  <a:schemeClr val="tx1"/>
                </a:solidFill>
              </a:rPr>
              <a:t>16.	Venn A, Watson L, Lumley J, Gilles G, King C, Healy D. Breast and ovarian cancer incidence after infertility and in vitro </a:t>
            </a:r>
            <a:r>
              <a:rPr lang="en-US" sz="1000" dirty="0" err="1">
                <a:solidFill>
                  <a:schemeClr val="tx1"/>
                </a:solidFill>
              </a:rPr>
              <a:t>fertilisation</a:t>
            </a:r>
            <a:r>
              <a:rPr lang="en-US" sz="1000" dirty="0">
                <a:solidFill>
                  <a:schemeClr val="tx1"/>
                </a:solidFill>
              </a:rPr>
              <a:t>. The Lancet. 1995 Oct 14;346(8981):995-1000.</a:t>
            </a:r>
          </a:p>
        </p:txBody>
      </p:sp>
    </p:spTree>
    <p:extLst>
      <p:ext uri="{BB962C8B-B14F-4D97-AF65-F5344CB8AC3E}">
        <p14:creationId xmlns:p14="http://schemas.microsoft.com/office/powerpoint/2010/main" val="19783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890" y="2596398"/>
            <a:ext cx="6195206" cy="46404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63543" y="-72558"/>
            <a:ext cx="1595731" cy="2267118"/>
          </a:xfrm>
          <a:prstGeom prst="rect">
            <a:avLst/>
          </a:prstGeom>
          <a:gradFill>
            <a:gsLst>
              <a:gs pos="0">
                <a:srgbClr val="FFE1FF"/>
              </a:gs>
              <a:gs pos="96000">
                <a:srgbClr val="FFE7FF"/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022"/>
            <a:ext cx="9259274" cy="316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5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Hormonal risk factors of 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56407"/>
            <a:ext cx="5355774" cy="5638799"/>
          </a:xfrm>
        </p:spPr>
        <p:txBody>
          <a:bodyPr>
            <a:normAutofit/>
          </a:bodyPr>
          <a:lstStyle/>
          <a:p>
            <a:r>
              <a:rPr lang="en-US" dirty="0" smtClean="0"/>
              <a:t>Nulliparity</a:t>
            </a:r>
          </a:p>
          <a:p>
            <a:r>
              <a:rPr lang="en-US" dirty="0" smtClean="0"/>
              <a:t>Early </a:t>
            </a:r>
            <a:r>
              <a:rPr lang="en-US" dirty="0"/>
              <a:t>menarche 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ate </a:t>
            </a:r>
            <a:r>
              <a:rPr lang="en-US" dirty="0" smtClean="0"/>
              <a:t>menopause</a:t>
            </a:r>
            <a:endParaRPr lang="en-US" dirty="0"/>
          </a:p>
          <a:p>
            <a:r>
              <a:rPr lang="en-US" dirty="0" smtClean="0"/>
              <a:t>higher </a:t>
            </a:r>
            <a:r>
              <a:rPr lang="en-US" dirty="0"/>
              <a:t>age at </a:t>
            </a:r>
            <a:r>
              <a:rPr lang="en-US" dirty="0" smtClean="0"/>
              <a:t>first </a:t>
            </a:r>
            <a:r>
              <a:rPr lang="en-US" dirty="0"/>
              <a:t>birth </a:t>
            </a:r>
            <a:endParaRPr lang="en-US" dirty="0" smtClean="0"/>
          </a:p>
          <a:p>
            <a:r>
              <a:rPr lang="en-US" dirty="0" smtClean="0"/>
              <a:t>OCP/ HRT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93325" y="1889237"/>
            <a:ext cx="3483427" cy="1566624"/>
          </a:xfrm>
          <a:prstGeom prst="frame">
            <a:avLst>
              <a:gd name="adj1" fmla="val 8043"/>
            </a:avLst>
          </a:prstGeom>
          <a:noFill/>
          <a:ln w="19050"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of infertility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Bent-Up Arrow 7"/>
          <p:cNvSpPr/>
          <p:nvPr/>
        </p:nvSpPr>
        <p:spPr>
          <a:xfrm>
            <a:off x="5185954" y="3344091"/>
            <a:ext cx="988423" cy="522514"/>
          </a:xfrm>
          <a:prstGeom prst="bentUpArrow">
            <a:avLst>
              <a:gd name="adj1" fmla="val 12084"/>
              <a:gd name="adj2" fmla="val 23879"/>
              <a:gd name="adj3" fmla="val 2500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-Up Arrow 8"/>
          <p:cNvSpPr/>
          <p:nvPr/>
        </p:nvSpPr>
        <p:spPr>
          <a:xfrm flipV="1">
            <a:off x="2764972" y="1549603"/>
            <a:ext cx="1902822" cy="427243"/>
          </a:xfrm>
          <a:prstGeom prst="bentUpArrow">
            <a:avLst>
              <a:gd name="adj1" fmla="val 17391"/>
              <a:gd name="adj2" fmla="val 30776"/>
              <a:gd name="adj3" fmla="val 2500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83427" y="4203106"/>
            <a:ext cx="5103221" cy="132343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Hormonal disturbances of infertility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84" y="3655463"/>
            <a:ext cx="447232" cy="42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qual 11"/>
          <p:cNvSpPr/>
          <p:nvPr/>
        </p:nvSpPr>
        <p:spPr>
          <a:xfrm>
            <a:off x="95794" y="6013270"/>
            <a:ext cx="875212" cy="478970"/>
          </a:xfrm>
          <a:prstGeom prst="mathEqual">
            <a:avLst>
              <a:gd name="adj1" fmla="val 23520"/>
              <a:gd name="adj2" fmla="val 22669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006" y="5898812"/>
            <a:ext cx="8094617" cy="707886"/>
          </a:xfrm>
          <a:prstGeom prst="rect">
            <a:avLst/>
          </a:prstGeom>
          <a:noFill/>
          <a:ln w="19050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that infertility increases BC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02460"/>
            <a:ext cx="9119937" cy="751827"/>
          </a:xfrm>
        </p:spPr>
        <p:txBody>
          <a:bodyPr>
            <a:normAutofit/>
          </a:bodyPr>
          <a:lstStyle/>
          <a:p>
            <a:pPr algn="l"/>
            <a:r>
              <a:rPr lang="en-US" sz="3200" b="0" dirty="0" smtClean="0">
                <a:ln w="12700">
                  <a:noFill/>
                </a:ln>
                <a:solidFill>
                  <a:schemeClr val="tx1"/>
                </a:solidFill>
              </a:rPr>
              <a:t>Abbreviations in these </a:t>
            </a:r>
            <a:r>
              <a:rPr lang="en-US" sz="3200" b="0" dirty="0" smtClean="0">
                <a:ln w="12700">
                  <a:noFill/>
                </a:ln>
                <a:solidFill>
                  <a:schemeClr val="tx1"/>
                </a:solidFill>
              </a:rPr>
              <a:t>slides:</a:t>
            </a:r>
            <a:endParaRPr lang="en-US" sz="3200" b="0" dirty="0">
              <a:ln w="1270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94" y="2255520"/>
            <a:ext cx="8863263" cy="4602480"/>
          </a:xfrm>
        </p:spPr>
        <p:txBody>
          <a:bodyPr>
            <a:normAutofit fontScale="55000" lnSpcReduction="20000"/>
          </a:bodyPr>
          <a:lstStyle/>
          <a:p>
            <a:pPr>
              <a:buFont typeface="Times New Roman" panose="02020603050405020304" pitchFamily="18" charset="0"/>
              <a:buChar char="⁻"/>
            </a:pPr>
            <a:r>
              <a:rPr lang="en-US" dirty="0">
                <a:solidFill>
                  <a:schemeClr val="tx1"/>
                </a:solidFill>
              </a:rPr>
              <a:t>ART= assisted reproductive technology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BC= breast cancer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CA= cancer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FH</a:t>
            </a:r>
            <a:r>
              <a:rPr lang="en-US" dirty="0" smtClean="0">
                <a:solidFill>
                  <a:schemeClr val="tx1"/>
                </a:solidFill>
              </a:rPr>
              <a:t>= family history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HD= hormone deficiency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Inf</a:t>
            </a:r>
            <a:r>
              <a:rPr lang="en-US" dirty="0" smtClean="0">
                <a:solidFill>
                  <a:schemeClr val="tx1"/>
                </a:solidFill>
              </a:rPr>
              <a:t>.= infertility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OR= Odds </a:t>
            </a:r>
            <a:r>
              <a:rPr lang="en-US" dirty="0">
                <a:solidFill>
                  <a:schemeClr val="tx1"/>
                </a:solidFill>
              </a:rPr>
              <a:t>ratio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= ovarian </a:t>
            </a:r>
            <a:r>
              <a:rPr lang="en-US" dirty="0" smtClean="0">
                <a:solidFill>
                  <a:schemeClr val="tx1"/>
                </a:solidFill>
              </a:rPr>
              <a:t>stimulation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Prem.= premenopausal 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err="1" smtClean="0">
                <a:solidFill>
                  <a:schemeClr val="tx1"/>
                </a:solidFill>
              </a:rPr>
              <a:t>Prog</a:t>
            </a:r>
            <a:r>
              <a:rPr lang="en-US" dirty="0" smtClean="0">
                <a:solidFill>
                  <a:schemeClr val="tx1"/>
                </a:solidFill>
              </a:rPr>
              <a:t>.= progesterone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smtClean="0">
                <a:solidFill>
                  <a:schemeClr val="tx1"/>
                </a:solidFill>
              </a:rPr>
              <a:t>RF= risk factor 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 treatment</a:t>
            </a:r>
          </a:p>
          <a:p>
            <a:pPr>
              <a:buFont typeface="Times New Roman" panose="02020603050405020304" pitchFamily="18" charset="0"/>
              <a:buChar char="⁻"/>
            </a:pPr>
            <a:r>
              <a:rPr lang="en-US" dirty="0" err="1" smtClean="0">
                <a:solidFill>
                  <a:schemeClr val="tx1"/>
                </a:solidFill>
              </a:rPr>
              <a:t>Yr</a:t>
            </a:r>
            <a:r>
              <a:rPr lang="en-US" dirty="0" smtClean="0">
                <a:solidFill>
                  <a:schemeClr val="tx1"/>
                </a:solidFill>
              </a:rPr>
              <a:t>= year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1119" y="126506"/>
            <a:ext cx="6461761" cy="14465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review some studies</a:t>
            </a:r>
          </a:p>
          <a:p>
            <a:pPr algn="ctr"/>
            <a:r>
              <a:rPr lang="en-US" sz="4400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seek our answer</a:t>
            </a:r>
            <a:endParaRPr lang="en-US" sz="4400" i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9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1636" y="1672447"/>
            <a:ext cx="5277394" cy="3204755"/>
          </a:xfrm>
          <a:ln w="57150">
            <a:solidFill>
              <a:srgbClr val="800080"/>
            </a:solidFill>
          </a:ln>
        </p:spPr>
        <p:txBody>
          <a:bodyPr>
            <a:noAutofit/>
          </a:bodyPr>
          <a:lstStyle/>
          <a:p>
            <a:r>
              <a:rPr lang="en-US" sz="4800" b="1" dirty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about </a:t>
            </a:r>
            <a:r>
              <a:rPr lang="en-US" sz="4800" b="1" dirty="0" smtClean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infertility </a:t>
            </a:r>
            <a:br>
              <a:rPr lang="en-US" sz="4800" b="1" dirty="0" smtClean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4800" b="1" dirty="0">
                <a:ln w="12700">
                  <a:solidFill>
                    <a:srgbClr val="0000FF"/>
                  </a:solidFill>
                </a:ln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cause of BC</a:t>
            </a:r>
            <a:endParaRPr lang="en-US" sz="5400" b="1" i="1" cap="all" dirty="0">
              <a:ln w="9000" cmpd="sng">
                <a:solidFill>
                  <a:srgbClr val="FF66FF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2000" l="26190" r="634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98" t="23428" r="32653" b="13486"/>
          <a:stretch/>
        </p:blipFill>
        <p:spPr>
          <a:xfrm rot="382244">
            <a:off x="890105" y="862148"/>
            <a:ext cx="2630393" cy="31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44433"/>
          </a:xfrm>
          <a:ln>
            <a:solidFill>
              <a:srgbClr val="FF00FF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Cowan et al, 1981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" y="610809"/>
            <a:ext cx="9119937" cy="1261534"/>
          </a:xfrm>
        </p:spPr>
        <p:txBody>
          <a:bodyPr>
            <a:noAutofit/>
          </a:bodyPr>
          <a:lstStyle/>
          <a:p>
            <a:pPr marL="287338" indent="-287338"/>
            <a:r>
              <a:rPr lang="en-US" sz="3200" dirty="0"/>
              <a:t> 1083 </a:t>
            </a:r>
            <a:r>
              <a:rPr lang="en-US" sz="3200" dirty="0" smtClean="0"/>
              <a:t>women with inf</a:t>
            </a:r>
            <a:r>
              <a:rPr lang="en-US" sz="3200" dirty="0" smtClean="0"/>
              <a:t>., followed for 13 </a:t>
            </a:r>
            <a:r>
              <a:rPr lang="en-US" sz="3200" dirty="0" err="1" smtClean="0"/>
              <a:t>yr</a:t>
            </a:r>
            <a:endParaRPr lang="en-US" sz="3200" dirty="0" smtClean="0"/>
          </a:p>
          <a:p>
            <a:pPr marL="341313" lvl="1"/>
            <a:r>
              <a:rPr lang="en-US" sz="3200" dirty="0" smtClean="0"/>
              <a:t>In HD:</a:t>
            </a:r>
            <a:r>
              <a:rPr lang="en-US" sz="3200" dirty="0" smtClean="0">
                <a:latin typeface="+mn-lt"/>
              </a:rPr>
              <a:t>X</a:t>
            </a:r>
            <a:r>
              <a:rPr lang="en-US" sz="3200" dirty="0" smtClean="0"/>
              <a:t>5.4 </a:t>
            </a:r>
            <a:r>
              <a:rPr lang="en-US" sz="3200" dirty="0" smtClean="0"/>
              <a:t>risk </a:t>
            </a:r>
            <a:r>
              <a:rPr lang="en-US" sz="3200" dirty="0"/>
              <a:t>of </a:t>
            </a:r>
            <a:r>
              <a:rPr lang="en-US" sz="3200" dirty="0" err="1" smtClean="0"/>
              <a:t>premBC</a:t>
            </a:r>
            <a:r>
              <a:rPr lang="en-US" sz="3200" dirty="0" smtClean="0"/>
              <a:t>, in non-HD: no </a:t>
            </a:r>
            <a:r>
              <a:rPr lang="en-US" sz="3200" dirty="0" smtClean="0"/>
              <a:t>increase</a:t>
            </a:r>
          </a:p>
          <a:p>
            <a:pPr lvl="1"/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91881"/>
            <a:ext cx="9119937" cy="57355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Ron et al, 1987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965" y="2124892"/>
            <a:ext cx="9110972" cy="2333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Among 2,632 infertile women </a:t>
            </a:r>
          </a:p>
          <a:p>
            <a:pPr marL="465138" lvl="1"/>
            <a:r>
              <a:rPr lang="en-US" sz="3200" dirty="0" smtClean="0"/>
              <a:t>Non-significant increase in BC</a:t>
            </a:r>
          </a:p>
          <a:p>
            <a:pPr marL="514350" lvl="2" indent="-114300"/>
            <a:r>
              <a:rPr lang="en-US" sz="3200" dirty="0" smtClean="0"/>
              <a:t>In unopposed estrogen: BC risk = </a:t>
            </a:r>
            <a:r>
              <a:rPr lang="en-US" sz="3200" dirty="0" smtClean="0">
                <a:latin typeface="+mn-lt"/>
              </a:rPr>
              <a:t>x </a:t>
            </a:r>
            <a:r>
              <a:rPr lang="en-US" sz="3200" dirty="0" smtClean="0"/>
              <a:t>1.8</a:t>
            </a:r>
          </a:p>
          <a:p>
            <a:pPr marL="685800" lvl="3"/>
            <a:r>
              <a:rPr lang="en-US" sz="3200" i="1" u="sng" dirty="0" smtClean="0"/>
              <a:t>Conclusion</a:t>
            </a:r>
            <a:r>
              <a:rPr lang="en-US" sz="3200" dirty="0" smtClean="0"/>
              <a:t>: HD in  </a:t>
            </a:r>
            <a:r>
              <a:rPr lang="en-US" sz="3200" dirty="0"/>
              <a:t>Inf</a:t>
            </a:r>
            <a:r>
              <a:rPr lang="en-US" sz="3200" dirty="0" smtClean="0"/>
              <a:t>. may </a:t>
            </a:r>
            <a:r>
              <a:rPr lang="en-US" sz="3200" dirty="0"/>
              <a:t>or </a:t>
            </a:r>
            <a:r>
              <a:rPr lang="en-US" sz="3200" dirty="0" smtClean="0"/>
              <a:t>not be RF for BC 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4432664"/>
            <a:ext cx="9119937" cy="60378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Brinton et al, 1989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8335" y="5072745"/>
            <a:ext cx="8863263" cy="1776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C</a:t>
            </a:r>
            <a:r>
              <a:rPr lang="en-US" sz="3200" dirty="0" smtClean="0"/>
              <a:t>ohort in 2,335 infertile women at Mayo</a:t>
            </a:r>
          </a:p>
          <a:p>
            <a:pPr marL="577850" lvl="1"/>
            <a:r>
              <a:rPr lang="en-US" sz="3200" dirty="0" smtClean="0"/>
              <a:t>No overall increase in BC in inf.</a:t>
            </a:r>
          </a:p>
          <a:p>
            <a:pPr marL="915988" lvl="2"/>
            <a:r>
              <a:rPr lang="en-US" sz="3200" dirty="0" smtClean="0"/>
              <a:t>HD:20 % more </a:t>
            </a:r>
            <a:r>
              <a:rPr lang="en-US" sz="3200" u="sng" dirty="0" smtClean="0"/>
              <a:t>CA </a:t>
            </a:r>
            <a:r>
              <a:rPr lang="en-US" sz="3200" dirty="0" smtClean="0"/>
              <a:t>risk, but </a:t>
            </a:r>
            <a:r>
              <a:rPr lang="en-US" sz="3200" b="1" dirty="0" smtClean="0"/>
              <a:t>NOT BC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2832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" y="3004458"/>
            <a:ext cx="9119937" cy="705393"/>
          </a:xfrm>
          <a:ln>
            <a:solidFill>
              <a:srgbClr val="FF00FF"/>
            </a:solidFill>
          </a:ln>
        </p:spPr>
        <p:txBody>
          <a:bodyPr>
            <a:normAutofit/>
          </a:bodyPr>
          <a:lstStyle/>
          <a:p>
            <a:r>
              <a:rPr lang="en-US" sz="4000" dirty="0"/>
              <a:t>Lerner-</a:t>
            </a:r>
            <a:r>
              <a:rPr lang="en-US" sz="4000" dirty="0" err="1"/>
              <a:t>Geva</a:t>
            </a:r>
            <a:r>
              <a:rPr lang="en-US" sz="4000" dirty="0"/>
              <a:t> 2006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8" y="3701141"/>
            <a:ext cx="8863263" cy="12104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5,788 </a:t>
            </a:r>
            <a:r>
              <a:rPr lang="en-US" sz="3200" dirty="0"/>
              <a:t>women </a:t>
            </a:r>
            <a:r>
              <a:rPr lang="en-US" sz="3200" dirty="0" smtClean="0"/>
              <a:t>from 5 inf. centers </a:t>
            </a:r>
          </a:p>
          <a:p>
            <a:pPr lvl="1"/>
            <a:r>
              <a:rPr lang="en-US" sz="3200" dirty="0" smtClean="0"/>
              <a:t>Infertility </a:t>
            </a:r>
            <a:r>
              <a:rPr lang="en-US" sz="3200" dirty="0"/>
              <a:t>not associated with increased </a:t>
            </a:r>
            <a:r>
              <a:rPr lang="en-US" sz="3200" dirty="0" smtClean="0"/>
              <a:t>BC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911633"/>
            <a:ext cx="9144000" cy="5999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000" dirty="0" err="1" smtClean="0"/>
              <a:t>Liat</a:t>
            </a:r>
            <a:r>
              <a:rPr lang="en-US" sz="4000" dirty="0" smtClean="0"/>
              <a:t> et al, 2012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617029"/>
            <a:ext cx="9144000" cy="1314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Study of risk for CA in inf. with &gt;30 </a:t>
            </a:r>
            <a:r>
              <a:rPr lang="en-US" sz="3200" dirty="0" err="1" smtClean="0"/>
              <a:t>yr</a:t>
            </a:r>
            <a:r>
              <a:rPr lang="en-US" sz="3200" dirty="0" smtClean="0"/>
              <a:t> follow-up</a:t>
            </a:r>
          </a:p>
          <a:p>
            <a:pPr lvl="1"/>
            <a:r>
              <a:rPr lang="en-US" sz="3200" dirty="0" smtClean="0"/>
              <a:t>Inf. </a:t>
            </a:r>
            <a:r>
              <a:rPr lang="en-US" sz="3200" dirty="0"/>
              <a:t>c</a:t>
            </a:r>
            <a:r>
              <a:rPr lang="en-US" sz="3200" dirty="0" smtClean="0"/>
              <a:t>auses borderline increased risk for BC 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031" y="0"/>
            <a:ext cx="9119937" cy="7053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300" dirty="0" smtClean="0"/>
              <a:t>Gammon1990</a:t>
            </a:r>
            <a:endParaRPr lang="en-US" sz="4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12032" y="716625"/>
            <a:ext cx="9144000" cy="2305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Analysis of 8 studies: 4,730 cases, 4,688 controls</a:t>
            </a:r>
          </a:p>
          <a:p>
            <a:pPr marL="517525" lvl="1"/>
            <a:r>
              <a:rPr lang="en-US" sz="3200" dirty="0" smtClean="0"/>
              <a:t>OR for BC in inf. =1.01, for any etiology </a:t>
            </a:r>
          </a:p>
          <a:p>
            <a:pPr marL="1025525" lvl="3"/>
            <a:r>
              <a:rPr lang="en-US" sz="3200" i="1" u="sng" dirty="0" smtClean="0"/>
              <a:t>Conclusion</a:t>
            </a:r>
            <a:r>
              <a:rPr lang="en-US" sz="3200" dirty="0" smtClean="0"/>
              <a:t>: If inf. has an effect on BC that is independent of age at first birth, it is small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9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097" y="1672447"/>
            <a:ext cx="7529629" cy="3204755"/>
          </a:xfrm>
          <a:ln w="57150">
            <a:solidFill>
              <a:srgbClr val="000099"/>
            </a:solidFill>
          </a:ln>
        </p:spPr>
        <p:txBody>
          <a:bodyPr>
            <a:noAutofit/>
          </a:bodyPr>
          <a:lstStyle/>
          <a:p>
            <a:r>
              <a:rPr lang="en-US" sz="4800" b="1" dirty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about </a:t>
            </a:r>
            <a:r>
              <a:rPr lang="en-US" sz="4800" b="1" dirty="0" smtClean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infertility treatment </a:t>
            </a:r>
            <a:br>
              <a:rPr lang="en-US" sz="4800" b="1" dirty="0" smtClean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4800" b="1" dirty="0">
                <a:ln w="19050">
                  <a:solidFill>
                    <a:srgbClr val="000099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cause of BC</a:t>
            </a:r>
            <a:endParaRPr lang="en-US" sz="5400" b="1" i="1" cap="all" dirty="0">
              <a:ln w="19050">
                <a:solidFill>
                  <a:srgbClr val="000099"/>
                </a:solidFill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2000" l="26190" r="6349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898" t="23428" r="32653" b="13486"/>
          <a:stretch/>
        </p:blipFill>
        <p:spPr>
          <a:xfrm rot="382244">
            <a:off x="164008" y="876583"/>
            <a:ext cx="2630393" cy="31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063" y="0"/>
            <a:ext cx="9144000" cy="638616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Venn 1995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6" y="539934"/>
            <a:ext cx="8863263" cy="179396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Cohort </a:t>
            </a:r>
            <a:r>
              <a:rPr lang="en-US" sz="3200" dirty="0"/>
              <a:t>of 10 358 </a:t>
            </a:r>
            <a:r>
              <a:rPr lang="en-US" sz="3200" dirty="0" smtClean="0"/>
              <a:t>cases and controls in </a:t>
            </a:r>
            <a:r>
              <a:rPr lang="en-US" sz="3200" dirty="0" smtClean="0"/>
              <a:t>Australia</a:t>
            </a:r>
          </a:p>
          <a:p>
            <a:pPr marL="401638" lvl="1" indent="112713"/>
            <a:r>
              <a:rPr lang="en-US" sz="3200" dirty="0" smtClean="0"/>
              <a:t>OS </a:t>
            </a:r>
            <a:r>
              <a:rPr lang="en-US" sz="3200" dirty="0" smtClean="0"/>
              <a:t>with </a:t>
            </a:r>
            <a:r>
              <a:rPr lang="en-US" sz="3200" dirty="0"/>
              <a:t>IVF </a:t>
            </a:r>
            <a:r>
              <a:rPr lang="en-US" sz="3200" dirty="0" smtClean="0"/>
              <a:t>not </a:t>
            </a:r>
            <a:r>
              <a:rPr lang="en-US" sz="3200" dirty="0"/>
              <a:t>associated with </a:t>
            </a:r>
            <a:r>
              <a:rPr lang="en-US" sz="3200" dirty="0" smtClean="0"/>
              <a:t>BC risk</a:t>
            </a:r>
            <a:endParaRPr lang="en-US" sz="3200" dirty="0"/>
          </a:p>
          <a:p>
            <a:pPr marL="742950" lvl="2"/>
            <a:r>
              <a:rPr lang="en-US" sz="3200" dirty="0" smtClean="0"/>
              <a:t>But </a:t>
            </a:r>
            <a:r>
              <a:rPr lang="en-US" sz="3200" dirty="0" smtClean="0"/>
              <a:t>~short-term </a:t>
            </a:r>
            <a:r>
              <a:rPr lang="en-US" sz="3200" dirty="0" smtClean="0"/>
              <a:t>follow-up (1 </a:t>
            </a:r>
            <a:r>
              <a:rPr lang="en-US" sz="3200" dirty="0"/>
              <a:t>to 15 </a:t>
            </a:r>
            <a:r>
              <a:rPr lang="en-US" sz="3200" dirty="0" err="1" smtClean="0"/>
              <a:t>yr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20685"/>
            <a:ext cx="9119937" cy="64443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000" dirty="0" smtClean="0"/>
              <a:t>Gauthier et al, 2004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751908"/>
            <a:ext cx="9144000" cy="1750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In French E3N study (large French cohort)</a:t>
            </a:r>
          </a:p>
          <a:p>
            <a:pPr marL="517525" lvl="1"/>
            <a:r>
              <a:rPr lang="en-US" sz="3200" dirty="0" smtClean="0"/>
              <a:t>Inf. </a:t>
            </a:r>
            <a:r>
              <a:rPr lang="en-US" sz="3200" dirty="0" err="1"/>
              <a:t>Tx</a:t>
            </a:r>
            <a:r>
              <a:rPr lang="en-US" sz="3200" dirty="0"/>
              <a:t> </a:t>
            </a:r>
            <a:r>
              <a:rPr lang="en-US" sz="3200" dirty="0" smtClean="0"/>
              <a:t>does not influence BC risk overall</a:t>
            </a:r>
          </a:p>
          <a:p>
            <a:pPr marL="688975" lvl="2"/>
            <a:r>
              <a:rPr lang="en-US" sz="3200" dirty="0" smtClean="0"/>
              <a:t>Interaction with FH possible, needs further study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181600"/>
            <a:ext cx="8863263" cy="1776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5,788 women from 5 inf. centers </a:t>
            </a:r>
          </a:p>
          <a:p>
            <a:pPr lvl="1"/>
            <a:r>
              <a:rPr lang="en-US" sz="3200" dirty="0" smtClean="0"/>
              <a:t>Use of inf. drugs do not increase BC risk</a:t>
            </a:r>
          </a:p>
          <a:p>
            <a:pPr lvl="2"/>
            <a:r>
              <a:rPr lang="en-US" sz="3200" dirty="0" smtClean="0"/>
              <a:t>Except clomiphene: BC risk is elevated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4470427"/>
            <a:ext cx="9119937" cy="57183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000" dirty="0" smtClean="0"/>
              <a:t>Lerner-</a:t>
            </a:r>
            <a:r>
              <a:rPr lang="en-US" sz="4000" dirty="0" err="1" smtClean="0"/>
              <a:t>Geva</a:t>
            </a:r>
            <a:r>
              <a:rPr lang="en-US" sz="4000" dirty="0" smtClean="0"/>
              <a:t> 2006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905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" y="3071236"/>
            <a:ext cx="9119937" cy="75182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4000" dirty="0" err="1"/>
              <a:t>Gennari</a:t>
            </a:r>
            <a:r>
              <a:rPr lang="en-US" sz="4000" dirty="0"/>
              <a:t> </a:t>
            </a:r>
            <a:r>
              <a:rPr lang="en-US" sz="4000" dirty="0" smtClean="0"/>
              <a:t>et al, 2015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0" y="3971109"/>
            <a:ext cx="8863263" cy="2886891"/>
          </a:xfrm>
        </p:spPr>
        <p:txBody>
          <a:bodyPr>
            <a:noAutofit/>
          </a:bodyPr>
          <a:lstStyle/>
          <a:p>
            <a:r>
              <a:rPr lang="en-US" sz="3200" dirty="0" smtClean="0"/>
              <a:t>Systematic </a:t>
            </a:r>
            <a:r>
              <a:rPr lang="en-US" sz="3200" dirty="0"/>
              <a:t>review and meta-analysis of population-based </a:t>
            </a:r>
            <a:r>
              <a:rPr lang="en-US" sz="3200" dirty="0" smtClean="0"/>
              <a:t>studies till </a:t>
            </a:r>
            <a:r>
              <a:rPr lang="en-US" sz="3200" dirty="0"/>
              <a:t>end 2014</a:t>
            </a:r>
            <a:endParaRPr lang="en-US" sz="3200" dirty="0" smtClean="0"/>
          </a:p>
          <a:p>
            <a:pPr lvl="1"/>
            <a:r>
              <a:rPr lang="en-US" sz="3200" dirty="0" smtClean="0"/>
              <a:t>7 </a:t>
            </a:r>
            <a:r>
              <a:rPr lang="en-US" sz="3200" dirty="0" smtClean="0"/>
              <a:t>studies </a:t>
            </a:r>
            <a:r>
              <a:rPr lang="en-US" sz="3200" dirty="0"/>
              <a:t>with </a:t>
            </a:r>
            <a:r>
              <a:rPr lang="en-US" sz="3200" dirty="0" smtClean="0"/>
              <a:t>IVF</a:t>
            </a:r>
            <a:r>
              <a:rPr lang="en-US" sz="3200" dirty="0" smtClean="0"/>
              <a:t>: no </a:t>
            </a:r>
            <a:r>
              <a:rPr lang="en-US" sz="3200" dirty="0"/>
              <a:t>increase in BC </a:t>
            </a:r>
            <a:r>
              <a:rPr lang="en-US" sz="3200" dirty="0" smtClean="0"/>
              <a:t>risk </a:t>
            </a:r>
          </a:p>
          <a:p>
            <a:pPr lvl="1"/>
            <a:r>
              <a:rPr lang="en-US" sz="3200" dirty="0" smtClean="0"/>
              <a:t>3 NO IVF studies: </a:t>
            </a:r>
            <a:r>
              <a:rPr lang="en-US" sz="3200" dirty="0" smtClean="0"/>
              <a:t>increased </a:t>
            </a:r>
            <a:r>
              <a:rPr lang="en-US" sz="3200" dirty="0"/>
              <a:t>BC risk </a:t>
            </a:r>
            <a:endParaRPr lang="en-US" sz="3200" dirty="0" smtClean="0"/>
          </a:p>
          <a:p>
            <a:pPr lvl="1"/>
            <a:r>
              <a:rPr lang="en-US" sz="3200" dirty="0" smtClean="0"/>
              <a:t>Overall 20 </a:t>
            </a:r>
            <a:r>
              <a:rPr lang="en-US" sz="3200" dirty="0"/>
              <a:t>eligible </a:t>
            </a:r>
            <a:r>
              <a:rPr lang="en-US" sz="3200" dirty="0" err="1" smtClean="0"/>
              <a:t>studies:no</a:t>
            </a:r>
            <a:r>
              <a:rPr lang="en-US" sz="3200" dirty="0" smtClean="0"/>
              <a:t> </a:t>
            </a:r>
            <a:r>
              <a:rPr lang="en-US" sz="3200" dirty="0"/>
              <a:t>increased </a:t>
            </a:r>
            <a:r>
              <a:rPr lang="en-US" sz="3200" dirty="0" smtClean="0"/>
              <a:t>BC risk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 rot="20386492">
            <a:off x="1169949" y="2995751"/>
            <a:ext cx="618309" cy="88725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8071"/>
            <a:ext cx="9119937" cy="61249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ln w="12700">
                  <a:solidFill>
                    <a:srgbClr val="0000FF"/>
                  </a:solidFill>
                </a:ln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Orgeas et al, 2009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9629" y="755813"/>
            <a:ext cx="8863263" cy="2257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4000" kern="1200">
                <a:solidFill>
                  <a:srgbClr val="00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4000" kern="1200">
                <a:solidFill>
                  <a:srgbClr val="9900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400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4000" kern="120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4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Prospective cohort of 1135 cases in Sweden</a:t>
            </a:r>
          </a:p>
          <a:p>
            <a:pPr lvl="1"/>
            <a:r>
              <a:rPr lang="en-US" sz="3200" dirty="0" smtClean="0"/>
              <a:t>No increased risk for BC with infertility </a:t>
            </a:r>
            <a:r>
              <a:rPr lang="en-US" sz="3200" dirty="0" err="1" smtClean="0"/>
              <a:t>Tx</a:t>
            </a:r>
            <a:endParaRPr lang="en-US" sz="3200" dirty="0" smtClean="0"/>
          </a:p>
          <a:p>
            <a:pPr lvl="2"/>
            <a:r>
              <a:rPr lang="en-US" sz="3200" dirty="0" smtClean="0"/>
              <a:t>May elevated risk for BC in non-ovulatory causes treated with high-dose clomiphene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163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735</Words>
  <Application>Microsoft Office PowerPoint</Application>
  <PresentationFormat>On-screen Show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Assisted Reproductive Technology (ART): A Risk Factor for Breast Cancer  or Not?</vt:lpstr>
      <vt:lpstr>Hormonal risk factors of BC</vt:lpstr>
      <vt:lpstr>Abbreviations in these slides:</vt:lpstr>
      <vt:lpstr>Studies about  infertility  as a cause of BC</vt:lpstr>
      <vt:lpstr>Cowan et al, 1981</vt:lpstr>
      <vt:lpstr>Lerner-Geva 2006</vt:lpstr>
      <vt:lpstr>Studies about  infertility treatment  as a cause of BC</vt:lpstr>
      <vt:lpstr>Venn 1995</vt:lpstr>
      <vt:lpstr>Gennari et al, 2015</vt:lpstr>
      <vt:lpstr>Gennari et al, 2015</vt:lpstr>
      <vt:lpstr>Lundberg et al,  2017</vt:lpstr>
      <vt:lpstr>Ghanbari et al, 2019</vt:lpstr>
      <vt:lpstr>Our first and main question: ART: a RF for BC or not?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</dc:creator>
  <cp:lastModifiedBy>s.a</cp:lastModifiedBy>
  <cp:revision>106</cp:revision>
  <dcterms:created xsi:type="dcterms:W3CDTF">2020-08-01T13:55:21Z</dcterms:created>
  <dcterms:modified xsi:type="dcterms:W3CDTF">2020-08-03T01:44:21Z</dcterms:modified>
</cp:coreProperties>
</file>