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78" r:id="rId2"/>
    <p:sldId id="256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8" r:id="rId12"/>
    <p:sldId id="263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792193-9501-42F0-9DCE-B72FB378182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0E24CB-91B4-4FF6-8DF9-EAD08185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069" y="2690948"/>
            <a:ext cx="8634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Maedeh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Ahmadi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1979204" y="3967979"/>
            <a:ext cx="8912225" cy="128111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Fellow in Infertility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Emam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Hospital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Tehran University of Medical Sciences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000" dirty="0"/>
          </a:p>
        </p:txBody>
      </p:sp>
      <p:pic>
        <p:nvPicPr>
          <p:cNvPr id="7" name="Picture 2" descr="C:\Users\common.amal\Downloads\IMG_2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70" y="875211"/>
            <a:ext cx="2004271" cy="18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73" y="3798944"/>
            <a:ext cx="1460938" cy="14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20" y="5315827"/>
            <a:ext cx="2278791" cy="55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557349" y="1886277"/>
            <a:ext cx="10972800" cy="4525963"/>
          </a:xfrm>
        </p:spPr>
        <p:txBody>
          <a:bodyPr>
            <a:normAutofit fontScale="94444"/>
          </a:bodyPr>
          <a:lstStyle/>
          <a:p>
            <a:pP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during chemotherapy was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reduction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(from 30.9% to 14.1%)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chemotherapy-induced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gonadal-protective effect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administration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observed irrespectively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patients’ age at the time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 receptor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and duration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chemotherapy.</a:t>
            </a:r>
          </a:p>
          <a:p>
            <a:pP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none of the randomized trials investigating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temporary ovarian suppression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chemotherapy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designed or powered to observe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posttreatment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pregnancies.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3025588" y="624110"/>
            <a:ext cx="8479024" cy="128089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Matteo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Lambertini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M.D., Ph.D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the systematic review of women</a:t>
            </a:r>
            <a:b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early breast cancer</a:t>
            </a:r>
          </a:p>
        </p:txBody>
      </p:sp>
      <p:pic>
        <p:nvPicPr>
          <p:cNvPr id="209715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16" y="465969"/>
            <a:ext cx="1541471" cy="117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build="p"/>
      <p:bldP spid="1048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ovarian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suppression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chemotherapy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now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considered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 option for ovarian function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in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premenopausal breast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cancer.</a:t>
            </a:r>
          </a:p>
          <a:p>
            <a:pP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posttreatment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pregnancies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limited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(especially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among patients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hormone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receptorpositive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disease that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adjuvant endocrine therapy following chemotherapy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-a during cytotoxic treatment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considered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stand-alone fertility-preserving procedure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to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cryopreservation options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main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build="p"/>
      <p:bldP spid="10486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570412" y="2108346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to highlight that sound investigations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efficacious fertility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preservation methods in women treated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cancer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autoimmune diseases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complicate.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from the cohort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wish to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pregnant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who will attempt pregnancy is unknown,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priori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needed for such a study, using the most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fertility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 for the women in this setting,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livebirth 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likely not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feasible.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 minority, between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and 20%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women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fertility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preservation, seek care after the completion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cancer treatment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attempt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Hence, most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women  might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tempt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pregnancy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</a:p>
        </p:txBody>
      </p:sp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3228575" y="495438"/>
            <a:ext cx="8537294" cy="142262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Kenny A.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Rodriguez-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Wallberg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M.D., Ph.D.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about methodology and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presented in clinical trials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metaanalysesd</a:t>
            </a:r>
            <a:r>
              <a:rPr lang="en-US" sz="1300" dirty="0">
                <a:solidFill>
                  <a:schemeClr val="accent2"/>
                </a:solidFill>
              </a:rPr>
              <a:t/>
            </a:r>
            <a:br>
              <a:rPr lang="en-US" sz="1300" dirty="0">
                <a:solidFill>
                  <a:schemeClr val="accent2"/>
                </a:solidFill>
              </a:rPr>
            </a:b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482375"/>
            <a:ext cx="1403489" cy="121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build="p"/>
      <p:bldP spid="1048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GNRH-A developed for the purpose of suppressing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pituitaryovarian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axis. Building on the hypothesis that a suppressed ovary is less susceptible to chemotherapy,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GnRH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-a were suggested and tested as a possible fertility protective agent.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several years of controversy, the result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sufficiently well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known: in breast cancer,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GnRH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-a reduce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risk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amenorrhea in the short term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 term and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increase the chance of a later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pregnancy.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910122" y="49824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3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: Michael von Wolff,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M.D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patients, the overall clinical effect is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important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effect in specific diseases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the molecular effects</a:t>
            </a:r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2" y="322729"/>
            <a:ext cx="1381233" cy="138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build="p"/>
      <p:bldP spid="10486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934378" y="2168946"/>
            <a:ext cx="8936224" cy="4225858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assumed that a therapy that has a fertility-protective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also be effective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malignancies treated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in the Middle Ages, and therefore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 should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evidence based.</a:t>
            </a:r>
          </a:p>
        </p:txBody>
      </p:sp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169074" y="355514"/>
            <a:ext cx="8911687" cy="16539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results of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studies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to allow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to be used as a fertility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agent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gonadotoxic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 for any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entities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build="p"/>
      <p:bldP spid="10486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1478869" y="815532"/>
            <a:ext cx="8915400" cy="49519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different effects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latin typeface="Arial" pitchFamily="34" charset="0"/>
                <a:cs typeface="Arial" pitchFamily="34" charset="0"/>
              </a:rPr>
              <a:t>-a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breast cancer and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Hodgkin lymphoma</a:t>
            </a:r>
            <a:r>
              <a:rPr lang="en-US" sz="23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chemotherapy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compositions,  different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gonadotoxicities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differences in ovarian function that are expressed as a lower ovarian reserve in Hodgkin lymphoma; the Hodgkin lymphoma study groups simply wrongly selected or too small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indication for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latin typeface="Arial" pitchFamily="34" charset="0"/>
                <a:cs typeface="Arial" pitchFamily="34" charset="0"/>
              </a:rPr>
              <a:t>-a as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fertilityprotective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measure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should be made generously, because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 is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evidence for a fertility-protective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effect.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There are first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concepts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molecular mechanism of action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latin typeface="Arial" pitchFamily="34" charset="0"/>
                <a:cs typeface="Arial" pitchFamily="34" charset="0"/>
              </a:rPr>
              <a:t>-a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hardly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any side effects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latin typeface="Arial" pitchFamily="34" charset="0"/>
                <a:cs typeface="Arial" pitchFamily="34" charset="0"/>
              </a:rPr>
              <a:t>-a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effects </a:t>
            </a:r>
            <a:r>
              <a:rPr lang="en-US" dirty="0">
                <a:latin typeface="Arial" pitchFamily="34" charset="0"/>
                <a:cs typeface="Arial" pitchFamily="34" charset="0"/>
              </a:rPr>
              <a:t>such as the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reduction of severe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 bleeding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chemotherapy.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/>
          </p:cNvPicPr>
          <p:nvPr/>
        </p:nvPicPr>
        <p:blipFill rotWithShape="1">
          <a:blip r:embed="rId2"/>
          <a:srcRect l="6409" t="19604" r="7828" b="25936"/>
          <a:stretch>
            <a:fillRect/>
          </a:stretch>
        </p:blipFill>
        <p:spPr>
          <a:xfrm>
            <a:off x="1607836" y="676835"/>
            <a:ext cx="9643011" cy="541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/>
          <p:cNvPicPr>
            <a:picLocks noChangeAspect="1"/>
          </p:cNvPicPr>
          <p:nvPr/>
        </p:nvPicPr>
        <p:blipFill rotWithShape="1">
          <a:blip r:embed="rId2"/>
          <a:srcRect l="6961" t="50962" r="5856" b="9483"/>
          <a:stretch>
            <a:fillRect/>
          </a:stretch>
        </p:blipFill>
        <p:spPr>
          <a:xfrm>
            <a:off x="2395337" y="1102658"/>
            <a:ext cx="7542039" cy="456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/>
          <p:cNvPicPr>
            <a:picLocks noChangeAspect="1"/>
          </p:cNvPicPr>
          <p:nvPr/>
        </p:nvPicPr>
        <p:blipFill rotWithShape="1">
          <a:blip r:embed="rId2"/>
          <a:srcRect l="7672" t="2213" r="6330" b="6545"/>
          <a:stretch>
            <a:fillRect/>
          </a:stretch>
        </p:blipFill>
        <p:spPr>
          <a:xfrm>
            <a:off x="3325904" y="293289"/>
            <a:ext cx="5634319" cy="613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/>
          <p:cNvPicPr>
            <a:picLocks noChangeAspect="1"/>
          </p:cNvPicPr>
          <p:nvPr/>
        </p:nvPicPr>
        <p:blipFill rotWithShape="1">
          <a:blip r:embed="rId2"/>
          <a:srcRect l="5528" t="3468" r="6092" b="1380"/>
          <a:stretch>
            <a:fillRect/>
          </a:stretch>
        </p:blipFill>
        <p:spPr>
          <a:xfrm>
            <a:off x="3121714" y="164250"/>
            <a:ext cx="5569568" cy="641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914400" y="666206"/>
            <a:ext cx="10363200" cy="291615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Utility of </a:t>
            </a:r>
            <a:r>
              <a:rPr lang="en-US" sz="4000" b="1" dirty="0" err="1" smtClean="0">
                <a:solidFill>
                  <a:srgbClr val="0070C0"/>
                </a:solidFill>
              </a:rPr>
              <a:t>gonadotropin</a:t>
            </a:r>
            <a:r>
              <a:rPr lang="en-US" sz="4000" b="1" dirty="0" smtClean="0">
                <a:solidFill>
                  <a:srgbClr val="0070C0"/>
                </a:solidFill>
              </a:rPr>
              <a:t>-releasing hormone </a:t>
            </a:r>
            <a:r>
              <a:rPr lang="en-US" sz="4000" b="1" dirty="0">
                <a:solidFill>
                  <a:srgbClr val="0070C0"/>
                </a:solidFill>
              </a:rPr>
              <a:t>agonists for </a:t>
            </a:r>
            <a:r>
              <a:rPr lang="en-US" sz="4000" b="1" dirty="0" smtClean="0">
                <a:solidFill>
                  <a:srgbClr val="0070C0"/>
                </a:solidFill>
              </a:rPr>
              <a:t>fertility preservation </a:t>
            </a:r>
            <a:r>
              <a:rPr lang="en-US" sz="4000" b="1" dirty="0">
                <a:solidFill>
                  <a:srgbClr val="0070C0"/>
                </a:solidFill>
              </a:rPr>
              <a:t>in women receiving chemotherapy: pros and cons</a:t>
            </a:r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Copyright ©2020 American Society for Reproductive Medicine, Published by Elsevier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783" y="2173660"/>
            <a:ext cx="10972800" cy="2202397"/>
          </a:xfrm>
        </p:spPr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vrhrc.tums.ac.ir</a:t>
            </a: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701040" y="2149157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ovarian reserve’’ is typically used to refer to the population of primordial follicles (PMFs)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is very sensitive to cytotoxic drugs, especially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alkylating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agents (CPA).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cross-links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replicating cells, which finally cause DNA breaks and ultimately trigger apoptosis. Granulosa cells of growing follicles are highly sensitive to toxic drugs,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in their apoptosis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mechanism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many chemotherapy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agents.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loss of larger growing follicles is responsible for the significant decrease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levels during chemotherapy.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2957712" y="584921"/>
            <a:ext cx="8873471" cy="12808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Marie-Madeleine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Dolmans, M.D.,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Chemotherapy-induced ovarian damage:</a:t>
            </a:r>
            <a:b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apoptosis and/or in vitro </a:t>
            </a: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activation?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2" name="Content Placeholder 3"/>
          <p:cNvPicPr>
            <a:picLocks noChangeAspect="1"/>
          </p:cNvPicPr>
          <p:nvPr/>
        </p:nvPicPr>
        <p:blipFill rotWithShape="1">
          <a:blip r:embed="rId2"/>
          <a:srcRect l="4881" t="31960" r="74186" b="38345"/>
          <a:stretch>
            <a:fillRect/>
          </a:stretch>
        </p:blipFill>
        <p:spPr>
          <a:xfrm>
            <a:off x="952927" y="352697"/>
            <a:ext cx="1612900" cy="172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build="p"/>
      <p:bldP spid="10486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Chemotherapy drugs can also damage the ovary by inducing PMF activation, leading to the ‘‘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burn-out’’ of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PMF.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bear in mind that chemotherapy drugs can also damage the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ovarian stroma and vasculature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negatively impacting the ovarian reserve as well as the normal follicle development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 studies in human ovaries it is not always clear whether the loss of PMF is due to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apoptosis (direct damage)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and/or is a result of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loss due to accelerated activation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531223" y="2003843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more than 3,100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-a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cotreated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patients,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demonstrating a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significant decrease in the premature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ovarian insufficiency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(POI) rate </a:t>
            </a:r>
            <a:r>
              <a:rPr lang="en-US" dirty="0">
                <a:latin typeface="Arial" pitchFamily="34" charset="0"/>
                <a:cs typeface="Arial" pitchFamily="34" charset="0"/>
              </a:rPr>
              <a:t>in survivors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malignant/autoimmune diseases.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GnRHa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cotreatment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significantly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decreased POI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increased the pregnancy rate (PR), with comparable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survival.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menstrual </a:t>
            </a:r>
            <a:r>
              <a:rPr lang="en-US" dirty="0">
                <a:latin typeface="Arial" pitchFamily="34" charset="0"/>
                <a:cs typeface="Arial" pitchFamily="34" charset="0"/>
              </a:rPr>
              <a:t>cycles, gonadotropins, sex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hormones, and </a:t>
            </a:r>
            <a:r>
              <a:rPr lang="en-US" dirty="0">
                <a:latin typeface="Arial" pitchFamily="34" charset="0"/>
                <a:cs typeface="Arial" pitchFamily="34" charset="0"/>
              </a:rPr>
              <a:t>even antral follicle count (AFC) and AMH 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surrogate markers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gold standard of fertility preservation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PR.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dirty="0">
                <a:latin typeface="Arial" pitchFamily="34" charset="0"/>
                <a:cs typeface="Arial" pitchFamily="34" charset="0"/>
              </a:rPr>
              <a:t>-a was also effective in stem cell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transplantation (SCT</a:t>
            </a:r>
            <a:r>
              <a:rPr lang="en-US" dirty="0">
                <a:latin typeface="Arial" pitchFamily="34" charset="0"/>
                <a:cs typeface="Arial" pitchFamily="34" charset="0"/>
              </a:rPr>
              <a:t>) patients treated with aggressive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chemotherapy.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2799113" y="610663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Zeev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Blumenfeld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M.D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Controversy</a:t>
            </a:r>
          </a:p>
        </p:txBody>
      </p:sp>
      <p:pic>
        <p:nvPicPr>
          <p:cNvPr id="20971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3" y="493957"/>
            <a:ext cx="1541929" cy="128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build="p"/>
      <p:bldP spid="1048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596537" y="802060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can effectively prevent chemotherapy associated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menometrorrhagia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causes for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contradictory reports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different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ages, different timing of ovarian function assessment, and variable </a:t>
            </a:r>
            <a:r>
              <a:rPr lang="en-US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gonadotoxicity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protocols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Resumption of ovarian function may occur as late as 2 years after chemotherapy; therefore, early assessment at 6 months may underestimate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-a effect.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cotreatment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offered in addition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cryopreservation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embryos, ova, and ovarian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518160" y="1718083"/>
            <a:ext cx="10972800" cy="4525963"/>
          </a:xfrm>
        </p:spPr>
        <p:txBody>
          <a:bodyPr>
            <a:normAutofit fontScale="86944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biological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plausibility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PMFs are not recruited by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gonadotropins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not biologically plausible that use of an agent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gonadotropin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production would have an impact on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PMF pool.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coadministration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prevent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chemotherapy-induced PMF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DNA damage and cell death in a murine model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been hypothesized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may still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antagonize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cytotoxicity of chemotherapeutics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mechanisms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If true, this effect would not be confined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ovary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would likely also inhibit the activity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chemotherapy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cancers. Fortunately,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does not appear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effectiveness of chemotherapy.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that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 have a direct effect on PMFs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2020388" y="326889"/>
            <a:ext cx="9906001" cy="11430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2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Hugh S. Taylor,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M.D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gonadotropin-releasing hormone in</a:t>
            </a:r>
            <a:b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fertility preservation: lack of biological plausibility</a:t>
            </a: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 rotWithShape="1">
          <a:blip r:embed="rId2"/>
          <a:srcRect l="4896" t="70165" r="73849" b="4161"/>
          <a:stretch>
            <a:fillRect/>
          </a:stretch>
        </p:blipFill>
        <p:spPr>
          <a:xfrm>
            <a:off x="311762" y="182881"/>
            <a:ext cx="1454541" cy="148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  <p:bldP spid="1048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2" t="13674" r="50904" b="18631"/>
          <a:stretch>
            <a:fillRect/>
          </a:stretch>
        </p:blipFill>
        <p:spPr>
          <a:xfrm>
            <a:off x="2976283" y="632012"/>
            <a:ext cx="5665694" cy="5634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452846" y="998003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AMH can serve only as an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marker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ovarian reserve. Although AMH may give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reassurance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folliculogenesis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it cannot directly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PMFs in the ovarian reserve or accurately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 pregnancy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Furthermore,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account for the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detrimental effects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DNA damage on the oocyte itself that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further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fertility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biologically plausible theory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would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justify administration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antagonists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hormone-insensitive PMF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best way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protect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PMF from damage is to remove it from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assisted reproductive technology and oocyte retrieval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surgical tissue removal for future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1185</Words>
  <Application>Microsoft Office PowerPoint</Application>
  <PresentationFormat>Custom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Fellow in Infertility Emam Hospital  Tehran University of Medical Sciences </vt:lpstr>
      <vt:lpstr>Utility of gonadotropin-releasing hormone agonists for fertility preservation in women receiving chemotherapy: pros and cons</vt:lpstr>
      <vt:lpstr>Con 1: Marie-Madeleine Dolmans, M.D., Ph.D Chemotherapy-induced ovarian damage: apoptosis and/or in vitro activation?</vt:lpstr>
      <vt:lpstr>PowerPoint Presentation</vt:lpstr>
      <vt:lpstr>Pro 1: Zeev Blumenfeld, M.D. The End of Controversy</vt:lpstr>
      <vt:lpstr>PowerPoint Presentation</vt:lpstr>
      <vt:lpstr>Con 2: Hugh S. Taylor, M.D. Role of gonadotropin-releasing hormone in fertility preservation: lack of biological plausibility</vt:lpstr>
      <vt:lpstr>PowerPoint Presentation</vt:lpstr>
      <vt:lpstr>PowerPoint Presentation</vt:lpstr>
      <vt:lpstr>Pro 2: Matteo Lambertini, M.D., Ph.D. Lessons from the systematic review of women with early breast cancer</vt:lpstr>
      <vt:lpstr>Two main lessons</vt:lpstr>
      <vt:lpstr>Con 3: Kenny A. Rodriguez-Wallberg, M.D., Ph.D. Concerns about methodology and interpretation of the data presented in clinical trials and metaanalysesd  </vt:lpstr>
      <vt:lpstr>Pro 3: Michael von Wolff, M.D. For patients, the overall clinical effect is more important than the effect in specific diseases and the understanding of the molecular effects</vt:lpstr>
      <vt:lpstr>Are the results of these studies enough to allow GnRH-a to be used as a fertility protective agent during gonadotoxic treatment for any tumor entities?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of gonadotropin-releasing hormone agonists for fertility preservation in women receiving chemotherapy: pros and cons</dc:title>
  <dc:creator>Danial mv</dc:creator>
  <cp:lastModifiedBy>test</cp:lastModifiedBy>
  <cp:revision>38</cp:revision>
  <dcterms:created xsi:type="dcterms:W3CDTF">2020-11-22T07:22:28Z</dcterms:created>
  <dcterms:modified xsi:type="dcterms:W3CDTF">2020-11-25T05:16:14Z</dcterms:modified>
</cp:coreProperties>
</file>