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2" r:id="rId44"/>
    <p:sldId id="303" r:id="rId45"/>
    <p:sldId id="298" r:id="rId46"/>
    <p:sldId id="299" r:id="rId47"/>
    <p:sldId id="300" r:id="rId48"/>
    <p:sldId id="304" r:id="rId49"/>
    <p:sldId id="301" r:id="rId50"/>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1" autoAdjust="0"/>
    <p:restoredTop sz="94709" autoAdjust="0"/>
  </p:normalViewPr>
  <p:slideViewPr>
    <p:cSldViewPr>
      <p:cViewPr varScale="1">
        <p:scale>
          <a:sx n="66" d="100"/>
          <a:sy n="66" d="100"/>
        </p:scale>
        <p:origin x="-552" y="-108"/>
      </p:cViewPr>
      <p:guideLst>
        <p:guide orient="horz" pos="2190"/>
        <p:guide pos="2880"/>
      </p:guideLst>
    </p:cSldViewPr>
  </p:slideViewPr>
  <p:outlineViewPr>
    <p:cViewPr>
      <p:scale>
        <a:sx n="33" d="100"/>
        <a:sy n="33" d="100"/>
      </p:scale>
      <p:origin x="0" y="151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1592B-4B51-4B9E-87F0-60AC5289E0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01592B-4B51-4B9E-87F0-60AC5289E0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01592B-4B51-4B9E-87F0-60AC5289E0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01592B-4B51-4B9E-87F0-60AC5289E0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F01592B-4B51-4B9E-87F0-60AC5289E0B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F01592B-4B51-4B9E-87F0-60AC5289E0B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F01592B-4B51-4B9E-87F0-60AC5289E0B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1592B-4B51-4B9E-87F0-60AC5289E0B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1592B-4B51-4B9E-87F0-60AC5289E0B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F01592B-4B51-4B9E-87F0-60AC5289E0B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F01592B-4B51-4B9E-87F0-60AC5289E0B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900333-1923-4363-982D-BA9024B90654}"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fld id="{0F01592B-4B51-4B9E-87F0-60AC5289E0BF}" type="datetimeFigureOut">
              <a:rPr lang="en-US" smtClean="0"/>
            </a:fld>
            <a:endParaRPr lang="en-US"/>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D9900333-1923-4363-982D-BA9024B9065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ctrTitle"/>
          </p:nvPr>
        </p:nvSpPr>
        <p:spPr>
          <a:xfrm>
            <a:off x="271780" y="1511300"/>
            <a:ext cx="8600440" cy="1380490"/>
          </a:xfrm>
        </p:spPr>
        <p:txBody>
          <a:bodyPr/>
          <a:p>
            <a:r>
              <a:rPr lang="en-US" sz="3600" b="1" i="1">
                <a:latin typeface="+mn-lt"/>
              </a:rPr>
              <a:t>Fertility preservation for young adults,</a:t>
            </a:r>
            <a:br>
              <a:rPr lang="en-US" sz="3600" b="1" i="1">
                <a:latin typeface="+mn-lt"/>
              </a:rPr>
            </a:br>
            <a:r>
              <a:rPr lang="en-US" sz="3600" b="1" i="1">
                <a:latin typeface="+mn-lt"/>
              </a:rPr>
              <a:t>adolescents, and children with cancer</a:t>
            </a:r>
            <a:endParaRPr lang="en-US" sz="3600" b="1" i="1">
              <a:latin typeface="+mn-lt"/>
            </a:endParaRPr>
          </a:p>
        </p:txBody>
      </p:sp>
      <p:sp>
        <p:nvSpPr>
          <p:cNvPr id="3" name="Subtitle 2"/>
          <p:cNvSpPr>
            <a:spLocks noGrp="1"/>
          </p:cNvSpPr>
          <p:nvPr>
            <p:ph type="subTitle" idx="1"/>
          </p:nvPr>
        </p:nvSpPr>
        <p:spPr>
          <a:xfrm>
            <a:off x="1143000" y="4301173"/>
            <a:ext cx="6858000" cy="1655762"/>
          </a:xfrm>
        </p:spPr>
        <p:txBody>
          <a:bodyPr/>
          <a:p>
            <a:r>
              <a:rPr lang="en-US" sz="2400" b="1" i="1" u="sng"/>
              <a:t>Dr Saeide Shahsavari</a:t>
            </a:r>
            <a:endParaRPr lang="en-US" sz="2400" b="1" i="1" u="sng"/>
          </a:p>
          <a:p>
            <a:r>
              <a:rPr lang="en-US" sz="2000" i="1"/>
              <a:t>Infertility Fellowship</a:t>
            </a:r>
            <a:endParaRPr lang="en-US" sz="2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620395"/>
            <a:ext cx="8229600" cy="5852160"/>
          </a:xfrm>
        </p:spPr>
        <p:txBody>
          <a:bodyPr/>
          <a:p>
            <a:pPr algn="l"/>
            <a:r>
              <a:rPr lang="en-US" sz="1800" b="1" i="1"/>
              <a:t>Chemo- and radiotherapeutic gonadotoxic effects:</a:t>
            </a:r>
            <a:r>
              <a:rPr lang="en-US" sz="1800" i="1"/>
              <a:t> 1) Dose-dependent.</a:t>
            </a:r>
            <a:br>
              <a:rPr lang="en-US" sz="1800" i="1"/>
            </a:br>
            <a:r>
              <a:rPr lang="en-US" sz="1800" i="1"/>
              <a:t>2) Protocols dependent.</a:t>
            </a:r>
            <a:br>
              <a:rPr lang="en-US" sz="1800" i="1"/>
            </a:br>
            <a:br>
              <a:rPr lang="en-US" sz="1800" i="1"/>
            </a:br>
            <a:br>
              <a:rPr lang="en-US" sz="1800" i="1"/>
            </a:br>
            <a:r>
              <a:rPr lang="en-US" sz="1800" b="1" i="1"/>
              <a:t>Table 1:</a:t>
            </a:r>
            <a:r>
              <a:rPr lang="en-US" sz="1800" i="1"/>
              <a:t> summarizes radiation doses and radiotherapy protocols that may impact on ovarian and testicular function.</a:t>
            </a:r>
            <a:br>
              <a:rPr lang="en-US" sz="1800" i="1"/>
            </a:br>
            <a:br>
              <a:rPr lang="en-US" sz="1800" i="1"/>
            </a:br>
            <a:br>
              <a:rPr lang="en-US" sz="1800" i="1"/>
            </a:br>
            <a:br>
              <a:rPr lang="en-US" sz="1800" i="1"/>
            </a:br>
            <a:br>
              <a:rPr lang="en-US" sz="1800" i="1"/>
            </a:br>
            <a:br>
              <a:rPr lang="en-US" sz="1800" i="1"/>
            </a:br>
            <a:br>
              <a:rPr lang="en-US" sz="1800" i="1"/>
            </a:br>
            <a:br>
              <a:rPr lang="en-US" sz="1800" i="1"/>
            </a:br>
            <a:br>
              <a:rPr lang="en-US" sz="1800" i="1"/>
            </a:br>
            <a:endParaRPr lang="en-US" sz="1800" i="1"/>
          </a:p>
        </p:txBody>
      </p:sp>
      <p:pic>
        <p:nvPicPr>
          <p:cNvPr id="5" name="Content Placeholder 4"/>
          <p:cNvPicPr>
            <a:picLocks noChangeAspect="1"/>
          </p:cNvPicPr>
          <p:nvPr>
            <p:ph sz="half" idx="2"/>
          </p:nvPr>
        </p:nvPicPr>
        <p:blipFill>
          <a:blip r:embed="rId1"/>
          <a:stretch>
            <a:fillRect/>
          </a:stretch>
        </p:blipFill>
        <p:spPr>
          <a:xfrm>
            <a:off x="1155065" y="3468370"/>
            <a:ext cx="6948170" cy="30041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549275"/>
            <a:ext cx="8229600" cy="5883910"/>
          </a:xfrm>
        </p:spPr>
        <p:txBody>
          <a:bodyPr/>
          <a:p>
            <a:pPr algn="l"/>
            <a:r>
              <a:rPr lang="en-US" sz="1800" i="1"/>
              <a:t>Irradiation of the uterus negatively affect the chances to conceive and increase obstetric risks.</a:t>
            </a:r>
            <a:br>
              <a:rPr lang="en-US" sz="1800" i="1"/>
            </a:br>
            <a:br>
              <a:rPr lang="en-US" sz="1800" i="1"/>
            </a:br>
            <a:r>
              <a:rPr lang="en-US" sz="1800" i="1"/>
              <a:t>Chemotherapeutic agents, usually as part of a combination regimen. This fact has contributed to the difficulty in achieving a precise gonadotoxic quantification of individual drugs.                         </a:t>
            </a:r>
            <a:br>
              <a:rPr lang="en-US" sz="1800" i="1"/>
            </a:br>
            <a:br>
              <a:rPr lang="en-US" sz="1800" i="1"/>
            </a:br>
            <a:r>
              <a:rPr lang="en-US" sz="1800" i="1"/>
              <a:t>In female patients, gonadotoxicity is particularly dependent on age, because the number of primordial follicles that constitute the ovarian pool is non-renewable, and it diminishes with age. Older women would thus have a higher risk of developing permanent infertility due to follicle depletion, when compared with younger women undergoing a similar treatment. </a:t>
            </a:r>
            <a:br>
              <a:rPr lang="en-US" sz="1800" i="1"/>
            </a:br>
            <a:br>
              <a:rPr lang="en-US" sz="1800" i="1"/>
            </a:br>
            <a:r>
              <a:rPr lang="en-US" sz="1800" i="1"/>
              <a:t>In men, younger age or a prepubertal status does not provide protection against the damage induced by chemotherapeutic drugs.</a:t>
            </a:r>
            <a:endParaRPr lang="en-US" sz="18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478155"/>
            <a:ext cx="8229600" cy="833755"/>
          </a:xfrm>
        </p:spPr>
        <p:txBody>
          <a:bodyPr/>
          <a:p>
            <a:r>
              <a:rPr lang="en-US" sz="1800" b="1" i="1">
                <a:sym typeface="+mn-ea"/>
              </a:rPr>
              <a:t>Table 2: </a:t>
            </a:r>
            <a:r>
              <a:rPr lang="en-US" sz="1800" i="1">
                <a:sym typeface="+mn-ea"/>
              </a:rPr>
              <a:t>Shows a list of chemotherapeutic agents according to the currently known gonadotoxic impact in females and males.</a:t>
            </a:r>
            <a:br>
              <a:rPr lang="en-US" sz="1800" i="1">
                <a:sym typeface="+mn-ea"/>
              </a:rPr>
            </a:br>
            <a:br>
              <a:rPr lang="en-US" sz="1800" i="1"/>
            </a:br>
            <a:endParaRPr lang="en-US" sz="1800" i="1"/>
          </a:p>
        </p:txBody>
      </p:sp>
      <p:pic>
        <p:nvPicPr>
          <p:cNvPr id="4" name="Content Placeholder 3"/>
          <p:cNvPicPr>
            <a:picLocks noChangeAspect="1"/>
          </p:cNvPicPr>
          <p:nvPr>
            <p:ph idx="1"/>
          </p:nvPr>
        </p:nvPicPr>
        <p:blipFill>
          <a:blip r:embed="rId1"/>
          <a:stretch>
            <a:fillRect/>
          </a:stretch>
        </p:blipFill>
        <p:spPr>
          <a:xfrm>
            <a:off x="2363470" y="1511300"/>
            <a:ext cx="4672330" cy="50222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274320"/>
            <a:ext cx="8229600" cy="6372860"/>
          </a:xfrm>
        </p:spPr>
        <p:txBody>
          <a:bodyPr/>
          <a:p>
            <a:pPr algn="l"/>
            <a:r>
              <a:rPr lang="en-US" sz="2000" b="1" i="1"/>
              <a:t>Banking of frozen sperm</a:t>
            </a:r>
            <a:br>
              <a:rPr lang="en-US" sz="2000" b="1" i="1"/>
            </a:br>
            <a:br>
              <a:rPr lang="en-US" sz="2000" b="1" i="1"/>
            </a:br>
            <a:r>
              <a:rPr lang="en-US" sz="1800" i="1"/>
              <a:t>Sperm cryopreservation: 1) Around 12 years of age</a:t>
            </a:r>
            <a:br>
              <a:rPr lang="en-US" sz="1800" i="1"/>
            </a:br>
            <a:r>
              <a:rPr lang="en-US" sz="1800" i="1"/>
              <a:t>                                        2) Spermarche has been achived</a:t>
            </a:r>
            <a:br>
              <a:rPr lang="en-US" sz="1800" i="1"/>
            </a:br>
            <a:r>
              <a:rPr lang="en-US" sz="1800" i="1"/>
              <a:t>                                        3) Testis volume has reached 8 ml </a:t>
            </a:r>
            <a:br>
              <a:rPr lang="en-US" sz="1800" i="1"/>
            </a:br>
            <a:br>
              <a:rPr lang="en-US" sz="1800" i="1"/>
            </a:br>
            <a:r>
              <a:rPr lang="en-US" sz="1800" i="1"/>
              <a:t>Most studies in FP: all patients of reproductive age should be advised to bank frozen sperm prior to initiating gonadotoxic therapy In cases of ejaculation failure.</a:t>
            </a:r>
            <a:br>
              <a:rPr lang="en-US" sz="1800" i="1"/>
            </a:br>
            <a:br>
              <a:rPr lang="en-US" sz="1800" i="1"/>
            </a:br>
            <a:r>
              <a:rPr lang="en-US" sz="1800" i="1"/>
              <a:t>Search for spermatozoa: 1) Ej</a:t>
            </a:r>
            <a:r>
              <a:rPr lang="en-US" sz="1800" i="1">
                <a:sym typeface="+mn-ea"/>
              </a:rPr>
              <a:t>aculation,</a:t>
            </a:r>
            <a:r>
              <a:rPr lang="en-US" sz="1800" i="1"/>
              <a:t> 2) S</a:t>
            </a:r>
            <a:r>
              <a:rPr lang="en-US" sz="1800" i="1">
                <a:sym typeface="+mn-ea"/>
              </a:rPr>
              <a:t>permatozoa </a:t>
            </a:r>
            <a:r>
              <a:rPr lang="en-US" sz="1800" i="1"/>
              <a:t>in a urine sample 3)Testicular sperm extraction, 4) penile vibratory stimulation and electro ejaculation.</a:t>
            </a:r>
            <a:br>
              <a:rPr lang="en-US" sz="1800" i="1"/>
            </a:br>
            <a:r>
              <a:rPr lang="en-US" sz="1800" i="1"/>
              <a:t>In Sweden, the costs are covered by the tax-funded healthcare system up to a male age of 55 years.</a:t>
            </a:r>
            <a:br>
              <a:rPr lang="en-US" sz="1800" i="1"/>
            </a:br>
            <a:r>
              <a:rPr lang="en-US" sz="1800" i="1"/>
              <a:t> In other countries, patients may need to cover costss of the procedures and a fee for maintaining the frozen samples. </a:t>
            </a:r>
            <a:br>
              <a:rPr lang="en-US" sz="1800" i="1"/>
            </a:br>
            <a:r>
              <a:rPr lang="en-US" sz="1800" i="1"/>
              <a:t>The average cost in the United States for banking three samples varies from $25 to $35 per month.</a:t>
            </a:r>
            <a:br>
              <a:rPr lang="en-US" sz="1800" i="1"/>
            </a:br>
            <a:r>
              <a:rPr lang="en-US" sz="1800" i="1"/>
              <a:t>Economic barriers have been discussed in previous studies as</a:t>
            </a:r>
            <a:br>
              <a:rPr lang="en-US" sz="1800" i="1"/>
            </a:br>
            <a:r>
              <a:rPr lang="en-US" sz="1800" i="1"/>
              <a:t>a limitation to patients’ access to FP</a:t>
            </a:r>
            <a:endParaRPr lang="en-US" sz="1800"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647065"/>
            <a:ext cx="8229600" cy="5708650"/>
          </a:xfrm>
        </p:spPr>
        <p:txBody>
          <a:bodyPr/>
          <a:p>
            <a:pPr algn="l"/>
            <a:r>
              <a:rPr lang="en-US" sz="2000" b="1" i="1"/>
              <a:t>Oncologic indications for sperm cryopreservation in the</a:t>
            </a:r>
            <a:br>
              <a:rPr lang="en-US" sz="2000" b="1" i="1"/>
            </a:br>
            <a:r>
              <a:rPr lang="en-US" sz="2000" b="1" i="1"/>
              <a:t>Karolinska cohort</a:t>
            </a:r>
            <a:br>
              <a:rPr lang="en-US" sz="2000" b="1" i="1"/>
            </a:br>
            <a:br>
              <a:rPr lang="en-US" sz="2000" b="1" i="1"/>
            </a:br>
            <a:br>
              <a:rPr lang="en-US" sz="2000" b="1" i="1"/>
            </a:br>
            <a:r>
              <a:rPr lang="en-US" sz="2000" i="1"/>
              <a:t>S</a:t>
            </a:r>
            <a:r>
              <a:rPr lang="en-US" sz="1800" i="1"/>
              <a:t>perm cryopreservation offered since 1988. </a:t>
            </a:r>
            <a:br>
              <a:rPr lang="en-US" sz="1800" i="1"/>
            </a:br>
            <a:br>
              <a:rPr lang="en-US" sz="1800" i="1"/>
            </a:br>
            <a:r>
              <a:rPr lang="en-US" sz="1800" i="1"/>
              <a:t>Patients with oncologic indications can be accepted without any delay also during weekends.</a:t>
            </a:r>
            <a:br>
              <a:rPr lang="en-US" sz="1800" i="1"/>
            </a:br>
            <a:br>
              <a:rPr lang="en-US" sz="1800" i="1"/>
            </a:br>
            <a:r>
              <a:rPr lang="en-US" sz="1800" i="1"/>
              <a:t>Between 1 January 1998 and 31 December 2018, 1749 male patients have been referred for sperm cryopreservation to our centre. Of those, 356 presented with benign diseases, 1393 patients referred for</a:t>
            </a:r>
            <a:br>
              <a:rPr lang="en-US" sz="1800" i="1"/>
            </a:br>
            <a:r>
              <a:rPr lang="en-US" sz="1800" i="1"/>
              <a:t>oncologic indications.</a:t>
            </a:r>
            <a:br>
              <a:rPr lang="en-US" sz="1800" i="1"/>
            </a:br>
            <a:br>
              <a:rPr lang="en-US" sz="1800" i="1"/>
            </a:br>
            <a:r>
              <a:rPr lang="en-US" sz="1800" i="1"/>
              <a:t> The most frequent oncologic diagnoses in young men and teenagers:   </a:t>
            </a:r>
            <a:br>
              <a:rPr lang="en-US" sz="1800" i="1"/>
            </a:br>
            <a:r>
              <a:rPr lang="en-US" sz="1800" i="1"/>
              <a:t>1) Testicular cancer</a:t>
            </a:r>
            <a:br>
              <a:rPr lang="en-US" sz="1800" i="1"/>
            </a:br>
            <a:r>
              <a:rPr lang="en-US" sz="1800" i="1"/>
              <a:t>2) Haematologic malignancies. </a:t>
            </a:r>
            <a:br>
              <a:rPr lang="en-US" sz="1800" i="1"/>
            </a:br>
            <a:br>
              <a:rPr lang="en-US" sz="1800" i="1"/>
            </a:br>
            <a:r>
              <a:rPr lang="en-US" sz="1800" i="1"/>
              <a:t>Over 80% of patients had two to three samples banked (range 1–7).</a:t>
            </a:r>
            <a:br>
              <a:rPr lang="en-US" sz="1800" i="1"/>
            </a:br>
            <a:r>
              <a:rPr lang="en-US" sz="1800" i="1"/>
              <a:t> </a:t>
            </a:r>
            <a:endParaRPr lang="en-US" sz="1800"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274955"/>
            <a:ext cx="8229600" cy="549910"/>
          </a:xfrm>
        </p:spPr>
        <p:txBody>
          <a:bodyPr/>
          <a:p>
            <a:r>
              <a:rPr lang="en-US" sz="2000" b="1" i="1"/>
              <a:t>Figure 2</a:t>
            </a:r>
            <a:endParaRPr lang="en-US" sz="2000" b="1" i="1"/>
          </a:p>
        </p:txBody>
      </p:sp>
      <p:pic>
        <p:nvPicPr>
          <p:cNvPr id="4" name="Content Placeholder 3"/>
          <p:cNvPicPr>
            <a:picLocks noChangeAspect="1"/>
          </p:cNvPicPr>
          <p:nvPr>
            <p:ph idx="1"/>
          </p:nvPr>
        </p:nvPicPr>
        <p:blipFill>
          <a:blip r:embed="rId1"/>
          <a:stretch>
            <a:fillRect/>
          </a:stretch>
        </p:blipFill>
        <p:spPr>
          <a:xfrm>
            <a:off x="2057400" y="1197610"/>
            <a:ext cx="5029200" cy="54184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p:txBody>
          <a:bodyPr/>
          <a:p>
            <a:r>
              <a:rPr lang="en-US" sz="2000" b="1" i="1"/>
              <a:t>Cryopreservation of embryos, oocytes, and ovarian tissue</a:t>
            </a:r>
            <a:endParaRPr lang="en-US" sz="2000" b="1" i="1"/>
          </a:p>
        </p:txBody>
      </p:sp>
      <p:sp>
        <p:nvSpPr>
          <p:cNvPr id="3" name="Content Placeholder 2"/>
          <p:cNvSpPr>
            <a:spLocks noGrp="1"/>
          </p:cNvSpPr>
          <p:nvPr>
            <p:ph idx="1"/>
          </p:nvPr>
        </p:nvSpPr>
        <p:spPr>
          <a:xfrm>
            <a:off x="457200" y="1892300"/>
            <a:ext cx="8229600" cy="4446905"/>
          </a:xfrm>
        </p:spPr>
        <p:txBody>
          <a:bodyPr/>
          <a:p>
            <a:pPr marL="0" indent="0">
              <a:buNone/>
            </a:pPr>
            <a:r>
              <a:rPr lang="en-US" sz="1800" i="1">
                <a:latin typeface="+mj-lt"/>
              </a:rPr>
              <a:t>Cryopreservation of embryos, oocytes, and ovarian tissue are methods clinically established for female FP. </a:t>
            </a:r>
            <a:endParaRPr lang="en-US" sz="1800" i="1">
              <a:latin typeface="+mj-lt"/>
            </a:endParaRPr>
          </a:p>
          <a:p>
            <a:pPr marL="0" indent="0">
              <a:buNone/>
            </a:pPr>
            <a:endParaRPr lang="en-US" sz="1800" i="1">
              <a:latin typeface="+mj-lt"/>
            </a:endParaRPr>
          </a:p>
          <a:p>
            <a:pPr marL="0" indent="0">
              <a:buNone/>
            </a:pPr>
            <a:r>
              <a:rPr lang="en-US" sz="1800" i="1">
                <a:latin typeface="+mj-lt"/>
              </a:rPr>
              <a:t>For embryo and oocyte cryopreservation, hormonal stimulation with gonadotropins , to induce multiple follicle recruitment aiming at obtaining more than one mature oocyte per treatment cycle.</a:t>
            </a:r>
            <a:endParaRPr lang="en-US" sz="1800" i="1">
              <a:latin typeface="+mj-lt"/>
            </a:endParaRPr>
          </a:p>
          <a:p>
            <a:pPr marL="0" indent="0">
              <a:buNone/>
            </a:pPr>
            <a:endParaRPr lang="en-US" sz="1800" i="1">
              <a:latin typeface="+mj-lt"/>
            </a:endParaRPr>
          </a:p>
          <a:p>
            <a:pPr marL="0" indent="0">
              <a:buNone/>
            </a:pPr>
            <a:r>
              <a:rPr lang="en-US" sz="1800" i="1">
                <a:latin typeface="+mj-lt"/>
              </a:rPr>
              <a:t>Stimulation protocols using a </a:t>
            </a:r>
            <a:r>
              <a:rPr lang="en-US" sz="1800" b="1" i="1">
                <a:latin typeface="+mj-lt"/>
              </a:rPr>
              <a:t>GnRH antagonist</a:t>
            </a:r>
            <a:r>
              <a:rPr lang="en-US" sz="1800" i="1">
                <a:latin typeface="+mj-lt"/>
              </a:rPr>
              <a:t> are currently preferred for FP, as these </a:t>
            </a:r>
            <a:r>
              <a:rPr lang="en-US" sz="1800" b="1" i="1">
                <a:latin typeface="+mj-lt"/>
              </a:rPr>
              <a:t>minimise the time</a:t>
            </a:r>
            <a:r>
              <a:rPr lang="en-US" sz="1800" i="1">
                <a:latin typeface="+mj-lt"/>
              </a:rPr>
              <a:t> required for ovarian stimulation. The protocols can also be applied with</a:t>
            </a:r>
            <a:r>
              <a:rPr lang="en-US" sz="1800" b="1" i="1">
                <a:latin typeface="+mj-lt"/>
              </a:rPr>
              <a:t> random initiation </a:t>
            </a:r>
            <a:r>
              <a:rPr lang="en-US" sz="1800" i="1">
                <a:latin typeface="+mj-lt"/>
              </a:rPr>
              <a:t>(random start), that is, regardless of</a:t>
            </a:r>
            <a:endParaRPr lang="en-US" sz="1800" i="1">
              <a:latin typeface="+mj-lt"/>
            </a:endParaRPr>
          </a:p>
          <a:p>
            <a:pPr marL="0" indent="0">
              <a:buNone/>
            </a:pPr>
            <a:r>
              <a:rPr lang="en-US" sz="1800" i="1">
                <a:latin typeface="+mj-lt"/>
              </a:rPr>
              <a:t>the woman’s cycle day. In general, the delay to egg retrieval is shortened to about </a:t>
            </a:r>
            <a:r>
              <a:rPr lang="en-US" sz="1800" b="1" i="1">
                <a:latin typeface="+mj-lt"/>
              </a:rPr>
              <a:t>2 weeks</a:t>
            </a:r>
            <a:r>
              <a:rPr lang="en-US" sz="1800" i="1">
                <a:latin typeface="+mj-lt"/>
              </a:rPr>
              <a:t> in most cases.</a:t>
            </a:r>
            <a:endParaRPr lang="en-US" sz="1800" i="1">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47675" y="1122045"/>
            <a:ext cx="8229600" cy="4968875"/>
          </a:xfrm>
        </p:spPr>
        <p:txBody>
          <a:bodyPr/>
          <a:p>
            <a:pPr marL="0" indent="0">
              <a:buNone/>
            </a:pPr>
            <a:r>
              <a:rPr lang="en-US" sz="1800" b="1" i="1">
                <a:latin typeface="+mj-lt"/>
              </a:rPr>
              <a:t>Improvements of  protocols for women with breast cancer undergoing FP :</a:t>
            </a:r>
            <a:r>
              <a:rPr lang="en-US" sz="1800" i="1">
                <a:latin typeface="+mj-lt"/>
              </a:rPr>
              <a:t> 1) letrozole alongside gonadotropins, 2) GnRHa maturation trigger  </a:t>
            </a:r>
            <a:endParaRPr lang="en-US" sz="1800" i="1">
              <a:latin typeface="+mj-lt"/>
            </a:endParaRPr>
          </a:p>
          <a:p>
            <a:pPr marL="0" indent="0">
              <a:buNone/>
            </a:pPr>
            <a:endParaRPr lang="en-US" sz="1800" i="1">
              <a:latin typeface="+mj-lt"/>
            </a:endParaRPr>
          </a:p>
          <a:p>
            <a:pPr marL="0" indent="0">
              <a:buNone/>
            </a:pPr>
            <a:r>
              <a:rPr lang="en-US" sz="1800" i="1">
                <a:latin typeface="+mj-lt"/>
              </a:rPr>
              <a:t>This specific protocol to reduce the expected several fold increase in systemic oestrogen levels, low systemic oestrogen levels, similar a normal menstrual cycle, even though multiple follicles develop responding to the exogenous gonadotropins. </a:t>
            </a:r>
            <a:endParaRPr lang="en-US" sz="1800" i="1">
              <a:latin typeface="+mj-lt"/>
            </a:endParaRPr>
          </a:p>
          <a:p>
            <a:pPr marL="0" indent="0">
              <a:buNone/>
            </a:pPr>
            <a:endParaRPr lang="en-US" sz="1800" i="1">
              <a:latin typeface="+mj-lt"/>
            </a:endParaRPr>
          </a:p>
          <a:p>
            <a:pPr marL="0" indent="0">
              <a:buNone/>
            </a:pPr>
            <a:r>
              <a:rPr lang="en-US" sz="1800" i="1">
                <a:latin typeface="+mj-lt"/>
              </a:rPr>
              <a:t>The number of oocytes obtained in cycles with letrozole is similar to that obtained using standard protocols, and their maturity rate does not seem to differ from  conventional gonadotropin stimulation protocols.</a:t>
            </a:r>
            <a:endParaRPr lang="en-US" sz="1800" i="1">
              <a:latin typeface="+mj-lt"/>
            </a:endParaRPr>
          </a:p>
          <a:p>
            <a:pPr marL="0" indent="0">
              <a:buNone/>
            </a:pPr>
            <a:endParaRPr lang="en-US" sz="1800" i="1">
              <a:latin typeface="+mj-lt"/>
            </a:endParaRPr>
          </a:p>
          <a:p>
            <a:pPr marL="0" indent="0">
              <a:buNone/>
            </a:pPr>
            <a:r>
              <a:rPr lang="en-US" sz="1800" i="1">
                <a:latin typeface="+mj-lt"/>
              </a:rPr>
              <a:t>Tamoxifen has been also proposed for FP of women with breast cancer. letrozole  higher efficacy than tamoxifen in a prospective controlled study.</a:t>
            </a:r>
            <a:endParaRPr lang="en-US" sz="1800" i="1">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83870" y="946150"/>
            <a:ext cx="8229600" cy="5357495"/>
          </a:xfrm>
        </p:spPr>
        <p:txBody>
          <a:bodyPr/>
          <a:p>
            <a:pPr marL="0" indent="0">
              <a:buNone/>
            </a:pPr>
            <a:r>
              <a:rPr lang="en-US" sz="1800" i="1">
                <a:latin typeface="+mj-lt"/>
              </a:rPr>
              <a:t>In Sweden, co-administration of letrozole</a:t>
            </a:r>
            <a:endParaRPr lang="en-US" sz="1800" i="1">
              <a:latin typeface="+mj-lt"/>
            </a:endParaRPr>
          </a:p>
          <a:p>
            <a:pPr marL="0" indent="0">
              <a:buNone/>
            </a:pPr>
            <a:endParaRPr lang="en-US" sz="1800" b="1" i="1">
              <a:latin typeface="+mj-lt"/>
            </a:endParaRPr>
          </a:p>
          <a:p>
            <a:pPr marL="0" indent="0">
              <a:buNone/>
            </a:pPr>
            <a:r>
              <a:rPr lang="en-US" sz="1800" b="1" i="1">
                <a:latin typeface="+mj-lt"/>
              </a:rPr>
              <a:t>for FP of women with breast cancer: since 2009 </a:t>
            </a:r>
            <a:endParaRPr lang="en-US" sz="1800" b="1" i="1">
              <a:latin typeface="+mj-lt"/>
            </a:endParaRPr>
          </a:p>
          <a:p>
            <a:pPr marL="0" indent="0">
              <a:buNone/>
            </a:pPr>
            <a:endParaRPr lang="en-US" sz="1800" i="1">
              <a:latin typeface="+mj-lt"/>
            </a:endParaRPr>
          </a:p>
          <a:p>
            <a:pPr marL="0" indent="0">
              <a:buNone/>
            </a:pPr>
            <a:r>
              <a:rPr lang="en-US" sz="1800" i="1">
                <a:latin typeface="+mj-lt"/>
              </a:rPr>
              <a:t>A recent large prospective study all Swedish centres: women with breast cancer hormonal stimulation with antagonist protocols for emergency FP including random-start and co-administration of letrozole are efficacious  treatment outcomes in terms of oocytes and embryos obtained and cryopreserved.</a:t>
            </a:r>
            <a:endParaRPr lang="en-US" sz="1800" i="1">
              <a:latin typeface="+mj-lt"/>
            </a:endParaRPr>
          </a:p>
          <a:p>
            <a:pPr marL="0" indent="0">
              <a:buNone/>
            </a:pPr>
            <a:endParaRPr lang="en-US" sz="1800" i="1">
              <a:latin typeface="+mj-lt"/>
            </a:endParaRPr>
          </a:p>
          <a:p>
            <a:pPr marL="0" indent="0">
              <a:buNone/>
            </a:pPr>
            <a:r>
              <a:rPr lang="en-US" sz="1800" i="1">
                <a:latin typeface="+mj-lt"/>
              </a:rPr>
              <a:t>The safety of hormonal stimulation in women with breast cancer in several studies </a:t>
            </a:r>
            <a:r>
              <a:rPr lang="en-US" sz="1800" b="1" i="1">
                <a:latin typeface="+mj-lt"/>
              </a:rPr>
              <a:t>(A systematic review published in 2017) </a:t>
            </a:r>
            <a:r>
              <a:rPr lang="en-US" sz="1800" i="1">
                <a:latin typeface="+mj-lt"/>
              </a:rPr>
              <a:t>no increased risks.</a:t>
            </a:r>
            <a:endParaRPr lang="en-US" sz="1800" i="1">
              <a:latin typeface="+mj-lt"/>
            </a:endParaRPr>
          </a:p>
          <a:p>
            <a:pPr marL="0" indent="0">
              <a:buNone/>
            </a:pPr>
            <a:endParaRPr lang="en-US" sz="1800" i="1">
              <a:latin typeface="+mj-lt"/>
            </a:endParaRPr>
          </a:p>
          <a:p>
            <a:pPr marL="0" indent="0">
              <a:buNone/>
            </a:pPr>
            <a:r>
              <a:rPr lang="en-US" sz="1800" i="1">
                <a:latin typeface="+mj-lt"/>
              </a:rPr>
              <a:t> A recent  cohort including 188 women with breast cancer that underwent FP from </a:t>
            </a:r>
            <a:r>
              <a:rPr lang="en-US" sz="1800" b="1" i="1">
                <a:latin typeface="+mj-lt"/>
              </a:rPr>
              <a:t>1999</a:t>
            </a:r>
            <a:r>
              <a:rPr lang="en-US" sz="1800" i="1">
                <a:latin typeface="+mj-lt"/>
              </a:rPr>
              <a:t> to </a:t>
            </a:r>
            <a:r>
              <a:rPr lang="en-US" sz="1800" b="1" i="1">
                <a:latin typeface="+mj-lt"/>
              </a:rPr>
              <a:t>2013 </a:t>
            </a:r>
            <a:r>
              <a:rPr lang="en-US" sz="1800" i="1">
                <a:latin typeface="+mj-lt"/>
              </a:rPr>
              <a:t>in Sweden: no increased risk of cancer recurrence,</a:t>
            </a:r>
            <a:endParaRPr lang="en-US" sz="1800" i="1">
              <a:latin typeface="+mj-lt"/>
            </a:endParaRPr>
          </a:p>
          <a:p>
            <a:pPr marL="0" indent="0">
              <a:buNone/>
            </a:pPr>
            <a:r>
              <a:rPr lang="en-US" sz="1800" i="1">
                <a:latin typeface="+mj-lt"/>
              </a:rPr>
              <a:t>when compared with 378 age-matched controls </a:t>
            </a:r>
            <a:endParaRPr lang="en-US" sz="1800" i="1">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48310" y="1547495"/>
            <a:ext cx="8229600" cy="4243070"/>
          </a:xfrm>
        </p:spPr>
        <p:txBody>
          <a:bodyPr/>
          <a:p>
            <a:pPr marL="0" indent="0">
              <a:buNone/>
            </a:pPr>
            <a:r>
              <a:rPr lang="en-US" sz="1800" i="1">
                <a:latin typeface="+mj-lt"/>
              </a:rPr>
              <a:t>It is recommended: standardized counselling on FP provided early in the process of cancer diagnosis and treatment . </a:t>
            </a:r>
            <a:endParaRPr lang="en-US" sz="1800" i="1">
              <a:latin typeface="+mj-lt"/>
            </a:endParaRPr>
          </a:p>
          <a:p>
            <a:pPr marL="0" indent="0">
              <a:buNone/>
            </a:pPr>
            <a:endParaRPr lang="en-US" sz="1800" i="1">
              <a:latin typeface="+mj-lt"/>
            </a:endParaRPr>
          </a:p>
          <a:p>
            <a:pPr marL="0" indent="0">
              <a:buNone/>
            </a:pPr>
            <a:r>
              <a:rPr lang="en-US" sz="1800" i="1">
                <a:latin typeface="+mj-lt"/>
              </a:rPr>
              <a:t>For women with a </a:t>
            </a:r>
            <a:r>
              <a:rPr lang="en-US" sz="1800" b="1" i="1">
                <a:latin typeface="+mj-lt"/>
              </a:rPr>
              <a:t>male partner </a:t>
            </a:r>
            <a:r>
              <a:rPr lang="en-US" sz="1800" i="1">
                <a:latin typeface="+mj-lt"/>
              </a:rPr>
              <a:t>and with</a:t>
            </a:r>
            <a:r>
              <a:rPr lang="en-US" sz="1800" b="1" i="1">
                <a:latin typeface="+mj-lt"/>
              </a:rPr>
              <a:t> enough time</a:t>
            </a:r>
            <a:r>
              <a:rPr lang="en-US" sz="1800" i="1">
                <a:latin typeface="+mj-lt"/>
              </a:rPr>
              <a:t> to  hormonal stimulation: cryopreserve embryos in the first place. mainly due to the lack of confidence in methods for cryopreservation of unfertilised oocytes during many years.</a:t>
            </a:r>
            <a:endParaRPr lang="en-US" sz="1800" i="1">
              <a:latin typeface="+mj-lt"/>
            </a:endParaRPr>
          </a:p>
          <a:p>
            <a:pPr marL="0" indent="0">
              <a:buNone/>
            </a:pPr>
            <a:r>
              <a:rPr lang="en-US" sz="1800" b="1" i="1">
                <a:latin typeface="+mj-lt"/>
              </a:rPr>
              <a:t>Oocyte vitrification accepted : 2013 </a:t>
            </a:r>
            <a:endParaRPr lang="en-US" sz="1800" b="1" i="1">
              <a:latin typeface="+mj-lt"/>
            </a:endParaRPr>
          </a:p>
          <a:p>
            <a:pPr marL="0" indent="0">
              <a:buNone/>
            </a:pPr>
            <a:r>
              <a:rPr lang="en-US" sz="1800" i="1">
                <a:latin typeface="+mj-lt"/>
              </a:rPr>
              <a:t> </a:t>
            </a:r>
            <a:endParaRPr lang="en-US" sz="1800" i="1">
              <a:latin typeface="+mj-lt"/>
            </a:endParaRPr>
          </a:p>
          <a:p>
            <a:pPr marL="0" indent="0">
              <a:buNone/>
            </a:pPr>
            <a:r>
              <a:rPr lang="en-US" sz="1800" i="1">
                <a:latin typeface="+mj-lt"/>
              </a:rPr>
              <a:t>In the Swedish cohort, an increasing number of women in committed relationships cryopreserve unfertilized oocytes, which is important as it provides autonomy to the women.</a:t>
            </a:r>
            <a:endParaRPr lang="en-US" sz="1800" i="1">
              <a:latin typeface="+mj-lt"/>
            </a:endParaRPr>
          </a:p>
          <a:p>
            <a:pPr marL="0" indent="0">
              <a:buNone/>
            </a:pPr>
            <a:endParaRPr lang="en-US" sz="1800" i="1">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155575" y="372745"/>
            <a:ext cx="8229600" cy="3585210"/>
          </a:xfrm>
        </p:spPr>
        <p:txBody>
          <a:bodyPr/>
          <a:p>
            <a:r>
              <a:rPr lang="en-US" sz="2400" b="1" i="1"/>
              <a:t>Fertility preservation for young adults,</a:t>
            </a:r>
            <a:br>
              <a:rPr lang="en-US" sz="2400" b="1" i="1"/>
            </a:br>
            <a:r>
              <a:rPr lang="en-US" sz="2400" b="1" i="1"/>
              <a:t>adolescents, and children with cancer</a:t>
            </a:r>
            <a:br>
              <a:rPr lang="en-US" sz="2400" b="1" i="1"/>
            </a:br>
            <a:br>
              <a:rPr lang="en-US" sz="2400" b="1" i="1"/>
            </a:br>
            <a:br>
              <a:rPr lang="en-US" sz="2400" b="1" i="1"/>
            </a:br>
            <a:r>
              <a:rPr lang="en-US" sz="1800" i="1"/>
              <a:t>To cite this article: Kenny A. Rodriguez-Wallberg, Amandine Anastacio, Emelie Vonheim,</a:t>
            </a:r>
            <a:br>
              <a:rPr lang="en-US" sz="1800" i="1"/>
            </a:br>
            <a:r>
              <a:rPr lang="en-US" sz="1800" i="1"/>
              <a:t>Sandra Deen, Johan Malmros &amp; Birgit Borgström (2020) Fertility preservation for young adults,</a:t>
            </a:r>
            <a:br>
              <a:rPr lang="en-US" sz="1800" i="1"/>
            </a:br>
            <a:r>
              <a:rPr lang="en-US" sz="1800" i="1"/>
              <a:t>adolescents, and children with cancer, Upsala Journal of Medical Sciences, 125:2, 112-120, DOI:</a:t>
            </a:r>
            <a:br>
              <a:rPr lang="en-US" sz="1800" i="1"/>
            </a:br>
            <a:r>
              <a:rPr lang="en-US" sz="1800" i="1"/>
              <a:t>10.1080/03009734.2020.1737601</a:t>
            </a:r>
            <a:endParaRPr lang="en-US" sz="1800" i="1"/>
          </a:p>
        </p:txBody>
      </p:sp>
      <p:pic>
        <p:nvPicPr>
          <p:cNvPr id="4" name="Content Placeholder 3"/>
          <p:cNvPicPr>
            <a:picLocks noChangeAspect="1"/>
          </p:cNvPicPr>
          <p:nvPr>
            <p:ph idx="1"/>
          </p:nvPr>
        </p:nvPicPr>
        <p:blipFill>
          <a:blip r:embed="rId1"/>
          <a:stretch>
            <a:fillRect/>
          </a:stretch>
        </p:blipFill>
        <p:spPr>
          <a:xfrm>
            <a:off x="3230880" y="4019550"/>
            <a:ext cx="2682240" cy="27209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39420" y="2112645"/>
            <a:ext cx="8229600" cy="4525963"/>
          </a:xfrm>
        </p:spPr>
        <p:txBody>
          <a:bodyPr/>
          <a:p>
            <a:pPr marL="0" indent="0">
              <a:buNone/>
            </a:pPr>
            <a:r>
              <a:rPr lang="en-US" sz="2000" b="1" i="1">
                <a:latin typeface="+mj-lt"/>
                <a:sym typeface="+mn-ea"/>
              </a:rPr>
              <a:t>Cryopreservation of ovarian tissue: </a:t>
            </a:r>
            <a:endParaRPr lang="en-US" sz="2000" b="1" i="1">
              <a:latin typeface="+mj-lt"/>
              <a:sym typeface="+mn-ea"/>
            </a:endParaRPr>
          </a:p>
          <a:p>
            <a:pPr marL="0" indent="0">
              <a:buNone/>
            </a:pPr>
            <a:endParaRPr lang="en-US" sz="1800" i="1">
              <a:latin typeface="+mj-lt"/>
              <a:sym typeface="+mn-ea"/>
            </a:endParaRPr>
          </a:p>
          <a:p>
            <a:pPr marL="0" indent="0">
              <a:buNone/>
            </a:pPr>
            <a:endParaRPr lang="en-US" sz="1800" i="1">
              <a:latin typeface="+mj-lt"/>
              <a:sym typeface="+mn-ea"/>
            </a:endParaRPr>
          </a:p>
          <a:p>
            <a:pPr marL="0" indent="0">
              <a:buNone/>
            </a:pPr>
            <a:r>
              <a:rPr lang="en-US" sz="1800" i="1">
                <a:latin typeface="+mj-lt"/>
                <a:sym typeface="+mn-ea"/>
              </a:rPr>
              <a:t>1) H</a:t>
            </a:r>
            <a:r>
              <a:rPr lang="en-US" sz="1800" i="1">
                <a:latin typeface="+mj-lt"/>
              </a:rPr>
              <a:t>ormonal stimulation or transvaginal oocyte retrieval are not suitable</a:t>
            </a:r>
            <a:endParaRPr lang="en-US" sz="1800" i="1">
              <a:latin typeface="+mj-lt"/>
            </a:endParaRPr>
          </a:p>
          <a:p>
            <a:pPr marL="0" indent="0">
              <a:buNone/>
            </a:pPr>
            <a:r>
              <a:rPr lang="en-US" sz="1800" i="1">
                <a:latin typeface="+mj-lt"/>
              </a:rPr>
              <a:t>2) When there is not enough time </a:t>
            </a:r>
            <a:endParaRPr lang="en-US" sz="1800" i="1">
              <a:latin typeface="+mj-lt"/>
            </a:endParaRPr>
          </a:p>
          <a:p>
            <a:pPr marL="0" indent="0">
              <a:buNone/>
            </a:pPr>
            <a:r>
              <a:rPr lang="en-US" sz="1800" i="1">
                <a:latin typeface="+mj-lt"/>
              </a:rPr>
              <a:t>3) Only method that can be offered to prepubertal girls. </a:t>
            </a:r>
            <a:endParaRPr lang="en-US" sz="1800" i="1">
              <a:latin typeface="+mj-lt"/>
            </a:endParaRPr>
          </a:p>
          <a:p>
            <a:pPr marL="0" indent="0">
              <a:buNone/>
            </a:pPr>
            <a:endParaRPr lang="en-US" sz="1800" i="1">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388620"/>
            <a:ext cx="8229600" cy="6162675"/>
          </a:xfrm>
        </p:spPr>
        <p:txBody>
          <a:bodyPr/>
          <a:p>
            <a:pPr marL="0" indent="0">
              <a:buNone/>
            </a:pPr>
            <a:r>
              <a:rPr lang="en-US" sz="1800" i="1">
                <a:latin typeface="+mj-lt"/>
              </a:rPr>
              <a:t>Oncologic diagnoses in females attempting FP in the Karolinska cohort 1254 females between 1 January 1998 and 31 December 2018. In 402 cases benign condition 852 women and girls with cancer who underwent procedures for FP during the period 1998–2018, with a mean age of 27.8 years (range 1–43) </a:t>
            </a:r>
            <a:endParaRPr lang="en-US" sz="1800" i="1">
              <a:latin typeface="+mj-lt"/>
            </a:endParaRPr>
          </a:p>
          <a:p>
            <a:pPr marL="0" indent="0">
              <a:buNone/>
            </a:pPr>
            <a:endParaRPr lang="en-US" sz="2000" b="1" i="1">
              <a:latin typeface="+mj-lt"/>
            </a:endParaRPr>
          </a:p>
          <a:p>
            <a:pPr marL="0" indent="0">
              <a:buNone/>
            </a:pPr>
            <a:r>
              <a:rPr lang="en-US" sz="2000" b="1" i="1"/>
              <a:t>  Figure 3</a:t>
            </a:r>
            <a:endParaRPr lang="en-US" sz="2000" b="1" i="1"/>
          </a:p>
        </p:txBody>
      </p:sp>
      <p:pic>
        <p:nvPicPr>
          <p:cNvPr id="4" name="Picture 3"/>
          <p:cNvPicPr>
            <a:picLocks noChangeAspect="1"/>
          </p:cNvPicPr>
          <p:nvPr/>
        </p:nvPicPr>
        <p:blipFill>
          <a:blip r:embed="rId1"/>
          <a:stretch>
            <a:fillRect/>
          </a:stretch>
        </p:blipFill>
        <p:spPr>
          <a:xfrm>
            <a:off x="2470150" y="1697990"/>
            <a:ext cx="4946650" cy="50552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48310" y="883285"/>
            <a:ext cx="8229600" cy="5198745"/>
          </a:xfrm>
        </p:spPr>
        <p:txBody>
          <a:bodyPr/>
          <a:p>
            <a:pPr marL="0" indent="0">
              <a:buNone/>
            </a:pPr>
            <a:r>
              <a:rPr lang="en-US" sz="2000" b="1" i="1">
                <a:latin typeface="+mj-lt"/>
              </a:rPr>
              <a:t>Utilisation rates of sperm, oocytes, and embryos and efficacy of FP in the long term</a:t>
            </a:r>
            <a:endParaRPr lang="en-US" sz="2000" b="1" i="1">
              <a:latin typeface="+mj-lt"/>
            </a:endParaRPr>
          </a:p>
          <a:p>
            <a:pPr marL="0" indent="0">
              <a:buNone/>
            </a:pPr>
            <a:r>
              <a:rPr lang="en-US" sz="1800" i="1">
                <a:latin typeface="+mj-lt"/>
              </a:rPr>
              <a:t>In general, follow-up studies indicate a low utilisation rate of embryos, oocytes, sperm, and gonadal tissue aimed at FP. The most frequent causes: </a:t>
            </a:r>
            <a:endParaRPr lang="en-US" sz="1800" i="1">
              <a:latin typeface="+mj-lt"/>
            </a:endParaRPr>
          </a:p>
          <a:p>
            <a:pPr marL="0" indent="0">
              <a:buNone/>
            </a:pPr>
            <a:r>
              <a:rPr lang="en-US" sz="1800" i="1">
                <a:latin typeface="+mj-lt"/>
              </a:rPr>
              <a:t>1) Lack of a partner </a:t>
            </a:r>
            <a:endParaRPr lang="en-US" sz="1800" i="1">
              <a:latin typeface="+mj-lt"/>
            </a:endParaRPr>
          </a:p>
          <a:p>
            <a:pPr marL="0" indent="0">
              <a:buNone/>
            </a:pPr>
            <a:r>
              <a:rPr lang="en-US" sz="1800" i="1">
                <a:latin typeface="+mj-lt"/>
              </a:rPr>
              <a:t>2) Oncological recommendation to postpone pregnancy until a</a:t>
            </a:r>
            <a:endParaRPr lang="en-US" sz="1800" i="1">
              <a:latin typeface="+mj-lt"/>
            </a:endParaRPr>
          </a:p>
          <a:p>
            <a:pPr marL="0" indent="0">
              <a:buNone/>
            </a:pPr>
            <a:r>
              <a:rPr lang="en-US" sz="1800" i="1">
                <a:latin typeface="+mj-lt"/>
              </a:rPr>
              <a:t>long-enough follow-up time after cancer treatment  </a:t>
            </a:r>
            <a:endParaRPr lang="en-US" sz="1800" i="1">
              <a:latin typeface="+mj-lt"/>
            </a:endParaRPr>
          </a:p>
          <a:p>
            <a:pPr marL="0" indent="0">
              <a:buNone/>
            </a:pPr>
            <a:endParaRPr lang="en-US" sz="1800" i="1">
              <a:latin typeface="+mj-lt"/>
            </a:endParaRPr>
          </a:p>
          <a:p>
            <a:pPr marL="0" indent="0">
              <a:buNone/>
            </a:pPr>
            <a:r>
              <a:rPr lang="en-US" sz="1800" i="1">
                <a:latin typeface="+mj-lt"/>
              </a:rPr>
              <a:t>Frozen banked sperm, usage rates:</a:t>
            </a:r>
            <a:r>
              <a:rPr lang="en-US" sz="1800" b="1" i="1">
                <a:latin typeface="+mj-lt"/>
              </a:rPr>
              <a:t> less than 10% .</a:t>
            </a:r>
            <a:endParaRPr lang="en-US" sz="1800" b="1" i="1">
              <a:latin typeface="+mj-lt"/>
            </a:endParaRPr>
          </a:p>
          <a:p>
            <a:pPr marL="0" indent="0">
              <a:buNone/>
            </a:pPr>
            <a:r>
              <a:rPr lang="en-US" sz="1800" i="1">
                <a:latin typeface="+mj-lt"/>
              </a:rPr>
              <a:t> </a:t>
            </a:r>
            <a:endParaRPr lang="en-US" sz="1800" i="1">
              <a:latin typeface="+mj-lt"/>
            </a:endParaRPr>
          </a:p>
          <a:p>
            <a:pPr marL="0" indent="0">
              <a:buNone/>
            </a:pPr>
            <a:r>
              <a:rPr lang="en-US" sz="1800" i="1">
                <a:latin typeface="+mj-lt"/>
              </a:rPr>
              <a:t>These low numbers: </a:t>
            </a:r>
            <a:r>
              <a:rPr lang="en-US" sz="1800" b="1" i="1">
                <a:latin typeface="+mj-lt"/>
              </a:rPr>
              <a:t>cost-effectiveness of sperm banking??</a:t>
            </a:r>
            <a:endParaRPr lang="en-US" sz="1800" b="1" i="1">
              <a:latin typeface="+mj-lt"/>
            </a:endParaRPr>
          </a:p>
          <a:p>
            <a:pPr marL="0" indent="0">
              <a:buNone/>
            </a:pPr>
            <a:r>
              <a:rPr lang="en-US" sz="1800" i="1">
                <a:latin typeface="+mj-lt"/>
              </a:rPr>
              <a:t> </a:t>
            </a:r>
            <a:endParaRPr lang="en-US" sz="1800" i="1">
              <a:latin typeface="+mj-lt"/>
            </a:endParaRPr>
          </a:p>
          <a:p>
            <a:pPr marL="0" indent="0">
              <a:buNone/>
            </a:pPr>
            <a:r>
              <a:rPr lang="en-US" sz="1800" i="1">
                <a:latin typeface="+mj-lt"/>
              </a:rPr>
              <a:t>Even though usage rates are low, other benefits of banking sperm: </a:t>
            </a:r>
            <a:r>
              <a:rPr lang="en-US" sz="1800" b="1" i="1">
                <a:latin typeface="+mj-lt"/>
              </a:rPr>
              <a:t>psychological and emotional benefit of giving the patient hope in a long-term survival.</a:t>
            </a:r>
            <a:endParaRPr lang="en-US" sz="1800" b="1" i="1">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39420" y="1927860"/>
            <a:ext cx="8229600" cy="3287395"/>
          </a:xfrm>
        </p:spPr>
        <p:txBody>
          <a:bodyPr/>
          <a:p>
            <a:pPr marL="0" indent="0">
              <a:buNone/>
            </a:pPr>
            <a:r>
              <a:rPr lang="en-US" sz="1800" b="1" i="1">
                <a:latin typeface="+mj-lt"/>
              </a:rPr>
              <a:t>Thawing oocytes or embryos:</a:t>
            </a:r>
            <a:r>
              <a:rPr lang="en-US" sz="1800" i="1">
                <a:latin typeface="+mj-lt"/>
              </a:rPr>
              <a:t> embryo implantation rate of 27% and live birth</a:t>
            </a:r>
            <a:endParaRPr lang="en-US" sz="1800" i="1">
              <a:latin typeface="+mj-lt"/>
            </a:endParaRPr>
          </a:p>
          <a:p>
            <a:pPr marL="0" indent="0">
              <a:buNone/>
            </a:pPr>
            <a:r>
              <a:rPr lang="en-US" sz="1800" i="1">
                <a:latin typeface="+mj-lt"/>
              </a:rPr>
              <a:t>rate (LBR) of 44% per embryo transfer.(healthy women)</a:t>
            </a:r>
            <a:endParaRPr lang="en-US" sz="1800" i="1">
              <a:latin typeface="+mj-lt"/>
            </a:endParaRPr>
          </a:p>
          <a:p>
            <a:pPr marL="0" indent="0">
              <a:buNone/>
            </a:pPr>
            <a:r>
              <a:rPr lang="en-US" sz="1800" i="1">
                <a:latin typeface="+mj-lt"/>
              </a:rPr>
              <a:t> </a:t>
            </a:r>
            <a:endParaRPr lang="en-US" sz="1800" i="1">
              <a:latin typeface="+mj-lt"/>
            </a:endParaRPr>
          </a:p>
          <a:p>
            <a:pPr marL="0" indent="0">
              <a:buNone/>
            </a:pPr>
            <a:r>
              <a:rPr lang="en-US" sz="1800" i="1">
                <a:latin typeface="+mj-lt"/>
              </a:rPr>
              <a:t>A number of 8–10 mature oocytes: </a:t>
            </a:r>
            <a:r>
              <a:rPr lang="en-US" sz="1800" b="1" i="1">
                <a:latin typeface="+mj-lt"/>
              </a:rPr>
              <a:t>reasonable chance of success</a:t>
            </a:r>
            <a:r>
              <a:rPr lang="en-US" sz="1800" i="1">
                <a:latin typeface="+mj-lt"/>
              </a:rPr>
              <a:t> </a:t>
            </a:r>
            <a:endParaRPr lang="en-US" sz="1800" i="1">
              <a:latin typeface="+mj-lt"/>
            </a:endParaRPr>
          </a:p>
          <a:p>
            <a:pPr marL="0" indent="0">
              <a:buNone/>
            </a:pPr>
            <a:endParaRPr lang="en-US" sz="1800" i="1">
              <a:latin typeface="+mj-lt"/>
            </a:endParaRPr>
          </a:p>
          <a:p>
            <a:pPr marL="0" indent="0">
              <a:buNone/>
            </a:pPr>
            <a:r>
              <a:rPr lang="en-US" sz="1800" i="1">
                <a:latin typeface="+mj-lt"/>
              </a:rPr>
              <a:t>LBR was reduced:the</a:t>
            </a:r>
            <a:r>
              <a:rPr lang="en-US" sz="1800" b="1" i="1">
                <a:latin typeface="+mj-lt"/>
              </a:rPr>
              <a:t> women &gt;36 years </a:t>
            </a:r>
            <a:endParaRPr lang="en-US" sz="1800" b="1" i="1">
              <a:latin typeface="+mj-lt"/>
            </a:endParaRPr>
          </a:p>
          <a:p>
            <a:pPr marL="0" indent="0">
              <a:buNone/>
            </a:pPr>
            <a:endParaRPr lang="en-US" sz="1800" i="1">
              <a:latin typeface="+mj-lt"/>
            </a:endParaRPr>
          </a:p>
          <a:p>
            <a:pPr marL="0" indent="0">
              <a:buNone/>
            </a:pPr>
            <a:r>
              <a:rPr lang="en-US" sz="1800" i="1">
                <a:latin typeface="+mj-lt"/>
              </a:rPr>
              <a:t>Older age with poorer outcome as regards retrieved oocyte yields</a:t>
            </a:r>
            <a:endParaRPr lang="en-US" sz="1800" i="1">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83870" y="1458595"/>
            <a:ext cx="8229600" cy="4172585"/>
          </a:xfrm>
        </p:spPr>
        <p:txBody>
          <a:bodyPr/>
          <a:p>
            <a:pPr marL="0" indent="0">
              <a:buNone/>
            </a:pPr>
            <a:r>
              <a:rPr lang="en-US" sz="1800" i="1">
                <a:latin typeface="+mj-lt"/>
              </a:rPr>
              <a:t>Pregnancy following FP with malignant indication reduced LBR compared benign indications .</a:t>
            </a:r>
            <a:endParaRPr lang="en-US" sz="1800" i="1">
              <a:latin typeface="+mj-lt"/>
            </a:endParaRPr>
          </a:p>
          <a:p>
            <a:pPr marL="0" indent="0">
              <a:buNone/>
            </a:pPr>
            <a:r>
              <a:rPr lang="en-US" sz="1800" i="1">
                <a:latin typeface="+mj-lt"/>
              </a:rPr>
              <a:t> </a:t>
            </a:r>
            <a:endParaRPr lang="en-US" sz="1800" i="1">
              <a:latin typeface="+mj-lt"/>
            </a:endParaRPr>
          </a:p>
          <a:p>
            <a:pPr marL="0" indent="0">
              <a:buNone/>
            </a:pPr>
            <a:r>
              <a:rPr lang="en-US" sz="1800" i="1">
                <a:latin typeface="+mj-lt"/>
              </a:rPr>
              <a:t>Karolinska cohort: the rate of utilization of embryos, oocytes, or ovarian tissue in women of childbearing age who had a follow-up of at least 1 year after FP were 29%, 8%, and 5%, respectively, with pregnancy rates of 66%, 54%, and 25%, and LBR of 54%, 46%, and 7%, respectively.</a:t>
            </a:r>
            <a:endParaRPr lang="en-US" sz="1800" i="1">
              <a:latin typeface="+mj-lt"/>
            </a:endParaRPr>
          </a:p>
          <a:p>
            <a:pPr marL="0" indent="0">
              <a:buNone/>
            </a:pPr>
            <a:endParaRPr lang="en-US" sz="1800" i="1">
              <a:latin typeface="+mj-lt"/>
            </a:endParaRPr>
          </a:p>
          <a:p>
            <a:pPr marL="0" indent="0">
              <a:buNone/>
            </a:pPr>
            <a:r>
              <a:rPr lang="en-US" sz="1800" i="1">
                <a:latin typeface="+mj-lt"/>
              </a:rPr>
              <a:t>The efficacy of re-transplantation of ovarian tissue compared vitrified oocytes (Spanish study) 44 women that underwent re-transplantation of ovarian tissue versus 49 women who thawed vitrified oocytes: </a:t>
            </a:r>
            <a:r>
              <a:rPr lang="en-US" sz="1800" b="1" i="1">
                <a:latin typeface="+mj-lt"/>
              </a:rPr>
              <a:t>higher pregnancy and LBR following use of thawed oocytes </a:t>
            </a:r>
            <a:endParaRPr lang="en-US" sz="1800" b="1" i="1">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74980" y="1586230"/>
            <a:ext cx="8229600" cy="3447415"/>
          </a:xfrm>
        </p:spPr>
        <p:txBody>
          <a:bodyPr/>
          <a:p>
            <a:pPr marL="0" indent="0">
              <a:buNone/>
            </a:pPr>
            <a:r>
              <a:rPr lang="en-US" sz="1800" i="1">
                <a:latin typeface="+mj-lt"/>
              </a:rPr>
              <a:t>First report of a live birth following ovarian tissue re-transplantation: </a:t>
            </a:r>
            <a:r>
              <a:rPr lang="en-US" sz="1800" b="1" i="1">
                <a:latin typeface="+mj-lt"/>
              </a:rPr>
              <a:t>2004</a:t>
            </a:r>
            <a:r>
              <a:rPr lang="en-US" sz="1800" i="1">
                <a:latin typeface="+mj-lt"/>
              </a:rPr>
              <a:t> increasing number of transplantation and the number of live births is increasing .  </a:t>
            </a:r>
            <a:endParaRPr lang="en-US" sz="1800" i="1">
              <a:latin typeface="+mj-lt"/>
            </a:endParaRPr>
          </a:p>
          <a:p>
            <a:pPr marL="0" indent="0">
              <a:buNone/>
            </a:pPr>
            <a:endParaRPr lang="en-US" sz="1800" i="1">
              <a:latin typeface="+mj-lt"/>
            </a:endParaRPr>
          </a:p>
          <a:p>
            <a:pPr marL="0" indent="0">
              <a:buNone/>
            </a:pPr>
            <a:r>
              <a:rPr lang="en-US" sz="1800" i="1">
                <a:latin typeface="+mj-lt"/>
              </a:rPr>
              <a:t>Retransplantation may be precluded in cases where there is a high risk of reintroducing malignant cells. Maturing gametes in vitro will be a probable option for these patients in the future.(</a:t>
            </a:r>
            <a:r>
              <a:rPr lang="en-US" sz="1800" i="1">
                <a:latin typeface="+mj-lt"/>
                <a:sym typeface="+mn-ea"/>
              </a:rPr>
              <a:t>currently functioning in animal models)</a:t>
            </a:r>
            <a:endParaRPr lang="en-US" sz="1800" i="1">
              <a:latin typeface="+mj-lt"/>
            </a:endParaRPr>
          </a:p>
          <a:p>
            <a:pPr marL="0" indent="0">
              <a:buNone/>
            </a:pPr>
            <a:endParaRPr lang="en-US" sz="1800" i="1">
              <a:latin typeface="+mj-lt"/>
            </a:endParaRPr>
          </a:p>
          <a:p>
            <a:pPr marL="0" indent="0">
              <a:buNone/>
            </a:pPr>
            <a:r>
              <a:rPr lang="en-US" sz="1800" i="1">
                <a:latin typeface="+mj-lt"/>
              </a:rPr>
              <a:t>Prepubertal males  only spermatogonia can be preserved but mature sperm are not present, there is also a need of further development of methods to obtain fully mature gametes in vitro or through re-transplantation.</a:t>
            </a:r>
            <a:endParaRPr lang="en-US" sz="1800" i="1">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6565" y="1077595"/>
            <a:ext cx="8229600" cy="4655820"/>
          </a:xfrm>
        </p:spPr>
        <p:txBody>
          <a:bodyPr/>
          <a:p>
            <a:pPr marL="0" indent="0">
              <a:buNone/>
            </a:pPr>
            <a:r>
              <a:rPr lang="en-US" sz="2400" b="1" i="1">
                <a:latin typeface="+mj-lt"/>
              </a:rPr>
              <a:t>Introduction</a:t>
            </a:r>
            <a:endParaRPr lang="en-US" sz="2400" b="1" i="1">
              <a:latin typeface="+mj-lt"/>
            </a:endParaRPr>
          </a:p>
          <a:p>
            <a:pPr marL="0" indent="0">
              <a:buNone/>
            </a:pPr>
            <a:endParaRPr lang="en-US" sz="1800" i="1">
              <a:latin typeface="+mj-lt"/>
            </a:endParaRPr>
          </a:p>
          <a:p>
            <a:pPr marL="0" indent="0">
              <a:buNone/>
            </a:pPr>
            <a:r>
              <a:rPr lang="en-US" sz="1800" i="1">
                <a:latin typeface="+mj-lt"/>
              </a:rPr>
              <a:t>The adolescent and young adult (AYA) generation means:</a:t>
            </a:r>
            <a:r>
              <a:rPr lang="en-US" sz="1800" b="1" i="1">
                <a:latin typeface="+mj-lt"/>
              </a:rPr>
              <a:t>15 to 39 years old.</a:t>
            </a:r>
            <a:r>
              <a:rPr lang="en-US" sz="1800" i="1">
                <a:latin typeface="+mj-lt"/>
              </a:rPr>
              <a:t> The study about cancer in AYA: 2011 National Cancer Institute (NCI) Cancer Bulletin.  </a:t>
            </a:r>
            <a:endParaRPr lang="en-US" sz="1800" i="1">
              <a:latin typeface="+mj-lt"/>
            </a:endParaRPr>
          </a:p>
          <a:p>
            <a:pPr marL="0" indent="0">
              <a:buNone/>
            </a:pPr>
            <a:r>
              <a:rPr lang="en-US" sz="1800" i="1">
                <a:latin typeface="+mj-lt"/>
              </a:rPr>
              <a:t>NCI: (AYA )</a:t>
            </a:r>
            <a:r>
              <a:rPr lang="en-US" sz="1800" b="1" i="1">
                <a:latin typeface="+mj-lt"/>
                <a:sym typeface="+mn-ea"/>
              </a:rPr>
              <a:t>15 to 29 y</a:t>
            </a:r>
            <a:endParaRPr lang="en-US" sz="1800" b="1" i="1">
              <a:latin typeface="+mj-lt"/>
              <a:sym typeface="+mn-ea"/>
            </a:endParaRPr>
          </a:p>
          <a:p>
            <a:pPr marL="0" indent="0">
              <a:buNone/>
            </a:pPr>
            <a:r>
              <a:rPr lang="en-US" sz="1800" i="1">
                <a:latin typeface="+mj-lt"/>
              </a:rPr>
              <a:t>National Comprehensive Cancer Network (NCCN): (AYA) </a:t>
            </a:r>
            <a:r>
              <a:rPr lang="en-US" sz="1800" b="1" i="1">
                <a:latin typeface="+mj-lt"/>
              </a:rPr>
              <a:t>15 to 39 y    </a:t>
            </a:r>
            <a:endParaRPr lang="en-US" sz="1800" b="1" i="1">
              <a:latin typeface="+mj-lt"/>
            </a:endParaRPr>
          </a:p>
          <a:p>
            <a:pPr marL="0" indent="0">
              <a:buNone/>
            </a:pPr>
            <a:endParaRPr lang="en-US" sz="1800" b="1" i="1">
              <a:latin typeface="+mj-lt"/>
            </a:endParaRPr>
          </a:p>
          <a:p>
            <a:pPr marL="0" indent="0">
              <a:buNone/>
            </a:pPr>
            <a:r>
              <a:rPr lang="en-US" sz="1800" b="1" i="1">
                <a:latin typeface="+mj-lt"/>
              </a:rPr>
              <a:t>2009–2013  NCI: most common cause of death in AYA :</a:t>
            </a:r>
            <a:r>
              <a:rPr lang="en-US" sz="1800" i="1">
                <a:latin typeface="+mj-lt"/>
              </a:rPr>
              <a:t> </a:t>
            </a:r>
            <a:endParaRPr lang="en-US" sz="1800" i="1">
              <a:latin typeface="+mj-lt"/>
            </a:endParaRPr>
          </a:p>
          <a:p>
            <a:pPr marL="0" indent="0">
              <a:buNone/>
            </a:pPr>
            <a:r>
              <a:rPr lang="en-US" sz="1800" i="1">
                <a:latin typeface="+mj-lt"/>
              </a:rPr>
              <a:t>1) Women thyroid cancer, breast cancer, cervical carcinoma, malignant melanoma, and colorectal cancer </a:t>
            </a:r>
            <a:endParaRPr lang="en-US" sz="1800" i="1">
              <a:latin typeface="+mj-lt"/>
            </a:endParaRPr>
          </a:p>
          <a:p>
            <a:pPr marL="0" indent="0">
              <a:buNone/>
            </a:pPr>
            <a:r>
              <a:rPr lang="en-US" sz="1800" i="1">
                <a:latin typeface="+mj-lt"/>
              </a:rPr>
              <a:t>2) Men gonadal cell tumor, malignant melanoma, nonHodgkin’s lymphoma, colorectal cancer, thyroid cancer </a:t>
            </a:r>
            <a:endParaRPr lang="en-US" sz="1800" i="1">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74980" y="840105"/>
            <a:ext cx="8229600" cy="5127625"/>
          </a:xfrm>
        </p:spPr>
        <p:txBody>
          <a:bodyPr/>
          <a:p>
            <a:pPr marL="0" indent="0">
              <a:buNone/>
            </a:pPr>
            <a:r>
              <a:rPr lang="en-US" sz="2000" b="1" i="1">
                <a:latin typeface="+mj-lt"/>
              </a:rPr>
              <a:t>In Japan 2015 cancer incidence </a:t>
            </a:r>
            <a:endParaRPr lang="en-US" sz="2000" b="1" i="1">
              <a:latin typeface="+mj-lt"/>
            </a:endParaRPr>
          </a:p>
          <a:p>
            <a:pPr marL="0" indent="0">
              <a:buNone/>
            </a:pPr>
            <a:r>
              <a:rPr lang="en-US" sz="1800" i="1">
                <a:latin typeface="+mj-lt"/>
              </a:rPr>
              <a:t> </a:t>
            </a:r>
            <a:endParaRPr lang="en-US" sz="1800" i="1">
              <a:latin typeface="+mj-lt"/>
            </a:endParaRPr>
          </a:p>
          <a:p>
            <a:pPr marL="0" indent="0">
              <a:buNone/>
            </a:pPr>
            <a:r>
              <a:rPr lang="en-US" sz="1800" i="1">
                <a:latin typeface="+mj-lt"/>
              </a:rPr>
              <a:t>1) Female :thyroid cancer, leukemia, ovarian cancer at the ages of 20 to 24 years old, uterine cervical cancer (excluding carcinoma in situ), breast (not including carcinoma in situ), thyroid carcinoma at the age of 25 to 30 years old, uterine cervical cancer (not including carcinoma insitu) and thyroid carcinoma at the age of 30 to 34, and then breast (not including carcinoma in situ), uterine cervical cancer (not including carcinoma in situ) and thyroid carcinoma at the age of 35 to 39 years of age. </a:t>
            </a:r>
            <a:endParaRPr lang="en-US" sz="1800" i="1">
              <a:latin typeface="+mj-lt"/>
            </a:endParaRPr>
          </a:p>
          <a:p>
            <a:pPr marL="0" indent="0">
              <a:buNone/>
            </a:pPr>
            <a:r>
              <a:rPr lang="en-US" sz="1800" i="1">
                <a:latin typeface="+mj-lt"/>
              </a:rPr>
              <a:t>2) Male:leukemia, thyroid cancer, malignant lymphoma at the age of 20 to 24, colorectal cancer, leukemia, malignant lymphoma at the age of 25 to 30, colorectal cancer, malignant lymphoma, gastric cancer at the age of 30 to 34, and colorectal cancer, colon cancer, gastric cancer at the age of 35 to 39 years old . </a:t>
            </a:r>
            <a:endParaRPr lang="en-US" sz="1800" i="1">
              <a:latin typeface="+mj-lt"/>
            </a:endParaRPr>
          </a:p>
          <a:p>
            <a:pPr marL="0" indent="0">
              <a:buNone/>
            </a:pPr>
            <a:endParaRPr lang="en-US" sz="1800" b="1" i="1">
              <a:latin typeface="+mj-lt"/>
            </a:endParaRPr>
          </a:p>
          <a:p>
            <a:pPr marL="0" indent="0">
              <a:buNone/>
            </a:pPr>
            <a:r>
              <a:rPr lang="en-US" sz="1800" b="1" i="1">
                <a:latin typeface="+mj-lt"/>
              </a:rPr>
              <a:t>FP may be different </a:t>
            </a:r>
            <a:r>
              <a:rPr lang="en-US" sz="1800" b="1" i="1">
                <a:latin typeface="+mj-lt"/>
                <a:sym typeface="+mn-ea"/>
              </a:rPr>
              <a:t>by cancer type</a:t>
            </a:r>
            <a:endParaRPr lang="en-US" sz="1800" b="1" i="1">
              <a:latin typeface="+mj-lt"/>
            </a:endParaRPr>
          </a:p>
          <a:p>
            <a:pPr marL="0" indent="0">
              <a:buNone/>
            </a:pPr>
            <a:endParaRPr lang="en-US" sz="1800" b="1" i="1">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386080" y="553403"/>
            <a:ext cx="8229600" cy="1143000"/>
          </a:xfrm>
        </p:spPr>
        <p:txBody>
          <a:bodyPr/>
          <a:p>
            <a:r>
              <a:rPr lang="en-US" sz="2000" b="1" i="1"/>
              <a:t>Guideline on fertility preservation for</a:t>
            </a:r>
            <a:br>
              <a:rPr lang="en-US" sz="2000" b="1" i="1"/>
            </a:br>
            <a:r>
              <a:rPr lang="en-US" sz="2000" b="1" i="1"/>
              <a:t>cancer patients</a:t>
            </a:r>
            <a:endParaRPr lang="en-US" sz="2000" b="1" i="1"/>
          </a:p>
        </p:txBody>
      </p:sp>
      <p:sp>
        <p:nvSpPr>
          <p:cNvPr id="3" name="Content Placeholder 2"/>
          <p:cNvSpPr>
            <a:spLocks noGrp="1"/>
          </p:cNvSpPr>
          <p:nvPr>
            <p:ph idx="1"/>
          </p:nvPr>
        </p:nvSpPr>
        <p:spPr>
          <a:xfrm>
            <a:off x="457200" y="2228215"/>
            <a:ext cx="8229600" cy="4442460"/>
          </a:xfrm>
        </p:spPr>
        <p:txBody>
          <a:bodyPr/>
          <a:p>
            <a:pPr marL="0" indent="0">
              <a:buNone/>
            </a:pPr>
            <a:r>
              <a:rPr lang="en-US" sz="1800" b="1" i="1">
                <a:latin typeface="+mj-lt"/>
                <a:sym typeface="+mn-ea"/>
              </a:rPr>
              <a:t>ASCO </a:t>
            </a:r>
            <a:r>
              <a:rPr lang="en-US" sz="1800" b="1" i="1">
                <a:latin typeface="+mj-lt"/>
              </a:rPr>
              <a:t>2006:</a:t>
            </a:r>
            <a:r>
              <a:rPr lang="en-US" sz="1800" i="1">
                <a:latin typeface="+mj-lt"/>
              </a:rPr>
              <a:t> guidelines on for young cancer FP (revised in 2013).</a:t>
            </a:r>
            <a:endParaRPr lang="en-US" sz="1800" i="1">
              <a:latin typeface="+mj-lt"/>
            </a:endParaRPr>
          </a:p>
          <a:p>
            <a:pPr marL="0" indent="0">
              <a:buNone/>
            </a:pPr>
            <a:r>
              <a:rPr lang="en-US" sz="1800" b="1" i="1">
                <a:latin typeface="+mj-lt"/>
              </a:rPr>
              <a:t>ASRM:</a:t>
            </a:r>
            <a:r>
              <a:rPr lang="en-US" sz="1800" i="1">
                <a:latin typeface="+mj-lt"/>
              </a:rPr>
              <a:t> published the guideline on FP 2006. </a:t>
            </a:r>
            <a:endParaRPr lang="en-US" sz="1800" i="1">
              <a:latin typeface="+mj-lt"/>
            </a:endParaRPr>
          </a:p>
          <a:p>
            <a:pPr marL="0" indent="0">
              <a:buNone/>
            </a:pPr>
            <a:r>
              <a:rPr lang="en-US" sz="1800" b="1" i="1">
                <a:latin typeface="+mj-lt"/>
              </a:rPr>
              <a:t>Japan Guidelines </a:t>
            </a:r>
            <a:r>
              <a:rPr lang="en-US" sz="1800" i="1">
                <a:latin typeface="+mj-lt"/>
              </a:rPr>
              <a:t>on FP(Unfertilized Oocyte and Ovarian Tissue): </a:t>
            </a:r>
            <a:r>
              <a:rPr lang="en-US" sz="1800" b="1" i="1">
                <a:latin typeface="+mj-lt"/>
              </a:rPr>
              <a:t>2013 </a:t>
            </a:r>
            <a:endParaRPr lang="en-US" sz="1800" b="1" i="1">
              <a:latin typeface="+mj-lt"/>
            </a:endParaRPr>
          </a:p>
          <a:p>
            <a:pPr marL="0" indent="0">
              <a:buNone/>
            </a:pPr>
            <a:endParaRPr lang="en-US" sz="1800" i="1">
              <a:latin typeface="+mj-lt"/>
            </a:endParaRPr>
          </a:p>
          <a:p>
            <a:pPr marL="0" indent="0">
              <a:buNone/>
            </a:pPr>
            <a:r>
              <a:rPr lang="en-US" sz="1800" i="1">
                <a:latin typeface="+mj-lt"/>
              </a:rPr>
              <a:t>With improving the quality of life of cancer survivors, cancer therapists need to reaffirm the importance of </a:t>
            </a:r>
            <a:r>
              <a:rPr lang="en-US" sz="1800" b="1" i="1">
                <a:latin typeface="+mj-lt"/>
              </a:rPr>
              <a:t>FP</a:t>
            </a:r>
            <a:r>
              <a:rPr lang="en-US" sz="1800" i="1">
                <a:latin typeface="+mj-lt"/>
              </a:rPr>
              <a:t> for AYA .</a:t>
            </a:r>
            <a:endParaRPr lang="en-US" sz="1800" i="1">
              <a:latin typeface="+mj-lt"/>
            </a:endParaRPr>
          </a:p>
          <a:p>
            <a:pPr marL="0" indent="0">
              <a:buNone/>
            </a:pPr>
            <a:endParaRPr lang="en-US" sz="1800" b="1" i="1">
              <a:latin typeface="+mj-lt"/>
            </a:endParaRPr>
          </a:p>
          <a:p>
            <a:pPr marL="0" indent="0">
              <a:buNone/>
            </a:pPr>
            <a:r>
              <a:rPr lang="en-US" sz="1800" b="1" i="1">
                <a:latin typeface="+mj-lt"/>
              </a:rPr>
              <a:t>Japan guidelines:</a:t>
            </a:r>
            <a:r>
              <a:rPr lang="en-US" sz="1800" i="1">
                <a:latin typeface="+mj-lt"/>
              </a:rPr>
              <a:t> July 2017</a:t>
            </a:r>
            <a:endParaRPr lang="en-US" sz="1800" i="1">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671195"/>
            <a:ext cx="8229600" cy="5525135"/>
          </a:xfrm>
        </p:spPr>
        <p:txBody>
          <a:bodyPr/>
          <a:p>
            <a:pPr marL="0" indent="0" algn="ctr">
              <a:buNone/>
            </a:pPr>
            <a:r>
              <a:rPr lang="en-US" sz="2000" b="1" i="1">
                <a:latin typeface="+mj-lt"/>
              </a:rPr>
              <a:t>Oocyte cryopreservation and embryo cryopreservation</a:t>
            </a:r>
            <a:endParaRPr lang="en-US" sz="2000" b="1" i="1">
              <a:latin typeface="+mj-lt"/>
            </a:endParaRPr>
          </a:p>
          <a:p>
            <a:endParaRPr lang="en-US" sz="1800" i="1">
              <a:latin typeface="+mj-lt"/>
            </a:endParaRPr>
          </a:p>
          <a:p>
            <a:pPr marL="0" indent="0">
              <a:buNone/>
            </a:pPr>
            <a:endParaRPr lang="en-US" sz="1800" i="1">
              <a:latin typeface="+mj-lt"/>
            </a:endParaRPr>
          </a:p>
          <a:p>
            <a:pPr marL="0" indent="0">
              <a:buNone/>
            </a:pPr>
            <a:r>
              <a:rPr lang="en-US" sz="1800" i="1">
                <a:latin typeface="+mj-lt"/>
              </a:rPr>
              <a:t>ASRM </a:t>
            </a:r>
            <a:r>
              <a:rPr lang="en-US" sz="1800" i="1">
                <a:latin typeface="+mj-lt"/>
                <a:sym typeface="+mn-ea"/>
              </a:rPr>
              <a:t>Oocyte cryopreservation</a:t>
            </a:r>
            <a:r>
              <a:rPr lang="en-US" sz="1800" i="1">
                <a:latin typeface="+mj-lt"/>
              </a:rPr>
              <a:t> is not a research stage in </a:t>
            </a:r>
            <a:r>
              <a:rPr lang="en-US" sz="1800" b="1" i="1">
                <a:latin typeface="+mj-lt"/>
              </a:rPr>
              <a:t>2013</a:t>
            </a:r>
            <a:r>
              <a:rPr lang="en-US" sz="1800" i="1">
                <a:latin typeface="+mj-lt"/>
              </a:rPr>
              <a:t> .</a:t>
            </a:r>
            <a:endParaRPr lang="en-US" sz="1800" i="1">
              <a:latin typeface="+mj-lt"/>
            </a:endParaRPr>
          </a:p>
          <a:p>
            <a:pPr marL="0" indent="0">
              <a:buNone/>
            </a:pPr>
            <a:r>
              <a:rPr lang="en-US" sz="1800" b="1" i="1">
                <a:latin typeface="+mj-lt"/>
              </a:rPr>
              <a:t>oocyte freezing: </a:t>
            </a:r>
            <a:r>
              <a:rPr lang="en-US" sz="1800" i="1">
                <a:latin typeface="+mj-lt"/>
              </a:rPr>
              <a:t>patients receive hormone preparations , store mature oocytes (second meiotic metaphase oocytes). </a:t>
            </a:r>
            <a:endParaRPr lang="en-US" sz="1800" i="1">
              <a:latin typeface="+mj-lt"/>
            </a:endParaRPr>
          </a:p>
          <a:p>
            <a:pPr marL="0" indent="0">
              <a:buNone/>
            </a:pPr>
            <a:endParaRPr lang="en-US" sz="1800" i="1">
              <a:latin typeface="+mj-lt"/>
            </a:endParaRPr>
          </a:p>
          <a:p>
            <a:pPr marL="0" indent="0">
              <a:buNone/>
            </a:pPr>
            <a:r>
              <a:rPr lang="en-US" sz="1800" i="1">
                <a:latin typeface="+mj-lt"/>
              </a:rPr>
              <a:t>Collection of oocytes depends on the menstrual cycle, it is common that it takes at least 2 weeks before harvesting. injection FSH soon after menstruation, but injections around 10 days are needed to raise follicles and mature oocyte.</a:t>
            </a:r>
            <a:endParaRPr lang="en-US" sz="1800" i="1">
              <a:latin typeface="+mj-lt"/>
            </a:endParaRPr>
          </a:p>
          <a:p>
            <a:pPr marL="0" indent="0">
              <a:buNone/>
            </a:pPr>
            <a:endParaRPr lang="en-US" sz="1800" i="1">
              <a:latin typeface="+mj-lt"/>
            </a:endParaRPr>
          </a:p>
          <a:p>
            <a:pPr marL="0" indent="0">
              <a:buNone/>
            </a:pPr>
            <a:r>
              <a:rPr lang="en-US" sz="1800" i="1">
                <a:latin typeface="+mj-lt"/>
              </a:rPr>
              <a:t>It takes time to collect oocytes ,freezing cannot be done when no time</a:t>
            </a:r>
            <a:endParaRPr lang="en-US" sz="1800" i="1">
              <a:latin typeface="+mj-lt"/>
            </a:endParaRPr>
          </a:p>
          <a:p>
            <a:pPr marL="0" indent="0">
              <a:buNone/>
            </a:pPr>
            <a:r>
              <a:rPr lang="en-US" sz="1800" i="1">
                <a:latin typeface="+mj-lt"/>
              </a:rPr>
              <a:t>to start treatment. in recent years, the random start method , became possible  treatment for oocyte acquisition without waiting for the next cycle menstruation. </a:t>
            </a:r>
            <a:endParaRPr lang="en-US" sz="1800" i="1">
              <a:latin typeface="+mj-lt"/>
            </a:endParaRPr>
          </a:p>
          <a:p>
            <a:pPr marL="0" indent="0">
              <a:buNone/>
            </a:pPr>
            <a:endParaRPr lang="en-US" sz="1800" b="1" i="1">
              <a:latin typeface="+mj-lt"/>
            </a:endParaRPr>
          </a:p>
          <a:p>
            <a:pPr marL="0" indent="0">
              <a:buNone/>
            </a:pPr>
            <a:r>
              <a:rPr lang="en-US" sz="1800" b="1" i="1">
                <a:latin typeface="+mj-lt"/>
              </a:rPr>
              <a:t>ASRM : </a:t>
            </a:r>
            <a:r>
              <a:rPr lang="en-US" sz="1800" i="1">
                <a:latin typeface="+mj-lt"/>
              </a:rPr>
              <a:t>pregnancy rate in oocyte freezing depends on age</a:t>
            </a:r>
            <a:endParaRPr lang="en-US" sz="1800" i="1">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262890" y="1602105"/>
            <a:ext cx="8715375" cy="3743960"/>
          </a:xfrm>
        </p:spPr>
        <p:txBody>
          <a:bodyPr/>
          <a:p>
            <a:r>
              <a:rPr lang="en-US" sz="2400" b="1" i="1"/>
              <a:t>Fertility preservation for adolescent and young adult</a:t>
            </a:r>
            <a:br>
              <a:rPr lang="en-US" sz="2400" b="1" i="1"/>
            </a:br>
            <a:r>
              <a:rPr lang="en-US" sz="2400" b="1" i="1"/>
              <a:t>cancer patients in Japan</a:t>
            </a:r>
            <a:br>
              <a:rPr lang="en-US" sz="2400" b="1" i="1"/>
            </a:br>
            <a:br>
              <a:rPr lang="en-US" sz="2400" b="1" i="1"/>
            </a:br>
            <a:br>
              <a:rPr lang="en-US" sz="2400" b="1" i="1"/>
            </a:br>
            <a:br>
              <a:rPr lang="en-US" sz="2400" b="1" i="1"/>
            </a:br>
            <a:r>
              <a:rPr lang="en-US" sz="1800" i="1"/>
              <a:t>Review ArticleObstet Gynecol Sci 2018;61(4):443-452</a:t>
            </a:r>
            <a:br>
              <a:rPr lang="en-US" sz="1800" i="1"/>
            </a:br>
            <a:r>
              <a:rPr lang="en-US" sz="1800" i="1"/>
              <a:t>https://doi.org/10.5468/ogs.2018.61.4.443</a:t>
            </a:r>
            <a:br>
              <a:rPr lang="en-US" sz="1800" i="1"/>
            </a:br>
            <a:r>
              <a:rPr lang="en-US" sz="1800" i="1"/>
              <a:t>pISSN 2287-8572 · eISSN 2287-8580</a:t>
            </a:r>
            <a:endParaRPr lang="en-US" sz="1800"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65455" y="1024890"/>
            <a:ext cx="8229600" cy="4813300"/>
          </a:xfrm>
        </p:spPr>
        <p:txBody>
          <a:bodyPr/>
          <a:p>
            <a:pPr marL="0" indent="0">
              <a:buNone/>
            </a:pPr>
            <a:r>
              <a:rPr lang="en-US" sz="1800" i="1">
                <a:latin typeface="+mj-lt"/>
              </a:rPr>
              <a:t>When multiple mature oocytes are collected, </a:t>
            </a:r>
            <a:r>
              <a:rPr lang="en-US" sz="1800" b="1" i="1">
                <a:latin typeface="+mj-lt"/>
              </a:rPr>
              <a:t>estradiol  increase</a:t>
            </a:r>
            <a:r>
              <a:rPr lang="en-US" sz="1800" i="1">
                <a:latin typeface="+mj-lt"/>
              </a:rPr>
              <a:t> due to  stimulation by FSH, so that more attention paid to </a:t>
            </a:r>
            <a:r>
              <a:rPr lang="en-US" sz="1800" b="1" i="1">
                <a:latin typeface="+mj-lt"/>
              </a:rPr>
              <a:t>adverse effects</a:t>
            </a:r>
            <a:r>
              <a:rPr lang="en-US" sz="1800" i="1">
                <a:latin typeface="+mj-lt"/>
              </a:rPr>
              <a:t>, proliferation to cancer cells by estradiol  caused for patients with hormone receptor positive breast cancer and endometrial cancer. Therefore, treatment method stimulation with aromatase inhibitor combination for suppressing increase in estradiol value.</a:t>
            </a:r>
            <a:endParaRPr lang="en-US" sz="1800" i="1">
              <a:latin typeface="+mj-lt"/>
            </a:endParaRPr>
          </a:p>
          <a:p>
            <a:pPr marL="0" indent="0">
              <a:buNone/>
            </a:pPr>
            <a:r>
              <a:rPr lang="en-US" sz="1800" b="1" i="1">
                <a:latin typeface="+mj-lt"/>
              </a:rPr>
              <a:t>Reddy and colleagu:</a:t>
            </a:r>
            <a:r>
              <a:rPr lang="en-US" sz="1800" i="1">
                <a:latin typeface="+mj-lt"/>
              </a:rPr>
              <a:t> (among 2 groups in GnRH agonist and hCG combined with an aromatase inhibitor) </a:t>
            </a:r>
            <a:endParaRPr lang="en-US" sz="1800" i="1">
              <a:latin typeface="+mj-lt"/>
            </a:endParaRPr>
          </a:p>
          <a:p>
            <a:pPr marL="0" indent="0">
              <a:buNone/>
            </a:pPr>
            <a:r>
              <a:rPr lang="en-US" sz="1800" i="1">
                <a:latin typeface="+mj-lt"/>
              </a:rPr>
              <a:t>number of acquired eggs : 10.5±5.1 and 7.7±5.3 </a:t>
            </a:r>
            <a:endParaRPr lang="en-US" sz="1800" i="1">
              <a:latin typeface="+mj-lt"/>
            </a:endParaRPr>
          </a:p>
          <a:p>
            <a:pPr marL="0" indent="0">
              <a:buNone/>
            </a:pPr>
            <a:r>
              <a:rPr lang="en-US" sz="1800" i="1">
                <a:latin typeface="+mj-lt"/>
              </a:rPr>
              <a:t>number of frozen embryos :7.7±4.2 and 5.4±73.8 </a:t>
            </a:r>
            <a:endParaRPr lang="en-US" sz="1800" i="1">
              <a:latin typeface="+mj-lt"/>
            </a:endParaRPr>
          </a:p>
          <a:p>
            <a:pPr marL="0" indent="0">
              <a:buNone/>
            </a:pPr>
            <a:r>
              <a:rPr lang="en-US" sz="1800" i="1">
                <a:latin typeface="+mj-lt"/>
              </a:rPr>
              <a:t>estradiol value (pg/mL): 564.7±313.2 and 529.7±400.6 </a:t>
            </a:r>
            <a:endParaRPr lang="en-US" sz="1800" i="1">
              <a:latin typeface="+mj-lt"/>
            </a:endParaRPr>
          </a:p>
          <a:p>
            <a:pPr marL="0" indent="0">
              <a:buNone/>
            </a:pPr>
            <a:endParaRPr lang="en-US" sz="1800" i="1">
              <a:latin typeface="+mj-lt"/>
            </a:endParaRPr>
          </a:p>
          <a:p>
            <a:pPr marL="0" indent="0">
              <a:buNone/>
            </a:pPr>
            <a:r>
              <a:rPr lang="en-US" sz="1800" b="1" i="1">
                <a:latin typeface="+mj-lt"/>
              </a:rPr>
              <a:t>Oktay and colleagues:</a:t>
            </a:r>
            <a:r>
              <a:rPr lang="en-US" sz="1800" i="1">
                <a:latin typeface="+mj-lt"/>
              </a:rPr>
              <a:t> 25 live births ,a result of carrying out 40 embryo transplantations to 33 patients in IVF with aromatase inhibitor combination, but  none of children were observed fetal malformation etc.</a:t>
            </a:r>
            <a:endParaRPr lang="en-US" sz="1800" i="1">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66090" y="1546860"/>
            <a:ext cx="8229600" cy="4191635"/>
          </a:xfrm>
        </p:spPr>
        <p:txBody>
          <a:bodyPr/>
          <a:p>
            <a:pPr marL="0" indent="0">
              <a:buNone/>
            </a:pPr>
            <a:r>
              <a:rPr lang="en-US" sz="1800" i="1"/>
              <a:t> </a:t>
            </a:r>
            <a:r>
              <a:rPr lang="en-US" sz="1800" i="1">
                <a:latin typeface="+mj-lt"/>
              </a:rPr>
              <a:t>Cancer patient with a partner: embryo </a:t>
            </a:r>
            <a:r>
              <a:rPr lang="en-US" sz="1800" i="1">
                <a:latin typeface="+mj-lt"/>
                <a:sym typeface="+mn-ea"/>
              </a:rPr>
              <a:t>frozen</a:t>
            </a:r>
            <a:endParaRPr lang="en-US" sz="1800" i="1">
              <a:latin typeface="+mj-lt"/>
              <a:sym typeface="+mn-ea"/>
            </a:endParaRPr>
          </a:p>
          <a:p>
            <a:pPr marL="0" indent="0">
              <a:buNone/>
            </a:pPr>
            <a:r>
              <a:rPr lang="en-US" sz="1800" i="1">
                <a:latin typeface="+mj-lt"/>
                <a:sym typeface="+mn-ea"/>
              </a:rPr>
              <a:t> </a:t>
            </a:r>
            <a:r>
              <a:rPr lang="en-US" sz="1800" i="1">
                <a:latin typeface="+mj-lt"/>
              </a:rPr>
              <a:t> </a:t>
            </a:r>
            <a:endParaRPr lang="en-US" sz="1800" i="1">
              <a:latin typeface="+mj-lt"/>
            </a:endParaRPr>
          </a:p>
          <a:p>
            <a:pPr marL="0" indent="0">
              <a:buNone/>
            </a:pPr>
            <a:r>
              <a:rPr lang="en-US" sz="1800" i="1">
                <a:latin typeface="+mj-lt"/>
              </a:rPr>
              <a:t>Two kinds of fertilization methods:1) Conventional IVF</a:t>
            </a:r>
            <a:endParaRPr lang="en-US" sz="1800" i="1">
              <a:latin typeface="+mj-lt"/>
            </a:endParaRPr>
          </a:p>
          <a:p>
            <a:pPr marL="0" indent="0">
              <a:buNone/>
            </a:pPr>
            <a:r>
              <a:rPr lang="en-US" sz="1800" i="1">
                <a:latin typeface="+mj-lt"/>
              </a:rPr>
              <a:t>2) Intracytoplasmic sperm injection(ICSI) </a:t>
            </a:r>
            <a:endParaRPr lang="en-US" sz="1800" i="1">
              <a:latin typeface="+mj-lt"/>
            </a:endParaRPr>
          </a:p>
          <a:p>
            <a:pPr marL="0" indent="0">
              <a:buNone/>
            </a:pPr>
            <a:endParaRPr lang="en-US" sz="1800" i="1">
              <a:latin typeface="+mj-lt"/>
            </a:endParaRPr>
          </a:p>
          <a:p>
            <a:pPr marL="0" indent="0">
              <a:buNone/>
            </a:pPr>
            <a:r>
              <a:rPr lang="en-US" sz="1800" i="1">
                <a:latin typeface="+mj-lt"/>
              </a:rPr>
              <a:t>By conducting surgical therapy, chemotherapy, radiation therapy, etc. for women with malignant tumor etc. ovarian function decreases </a:t>
            </a:r>
            <a:r>
              <a:rPr lang="en-US" sz="1800" i="1">
                <a:latin typeface="+mj-lt"/>
                <a:sym typeface="+mn-ea"/>
              </a:rPr>
              <a:t>before treatment recomended </a:t>
            </a:r>
            <a:r>
              <a:rPr lang="en-US" sz="1800" i="1">
                <a:latin typeface="+mj-lt"/>
              </a:rPr>
              <a:t>preserving fertility. </a:t>
            </a:r>
            <a:endParaRPr lang="en-US" sz="1800" i="1">
              <a:latin typeface="+mj-lt"/>
            </a:endParaRPr>
          </a:p>
          <a:p>
            <a:pPr marL="0" indent="0">
              <a:buNone/>
            </a:pPr>
            <a:endParaRPr lang="en-US" sz="1800" i="1">
              <a:latin typeface="+mj-lt"/>
            </a:endParaRPr>
          </a:p>
          <a:p>
            <a:pPr marL="0" indent="0">
              <a:buNone/>
            </a:pPr>
            <a:r>
              <a:rPr lang="en-US" sz="1800" i="1">
                <a:latin typeface="+mj-lt"/>
              </a:rPr>
              <a:t>The prognosis of the original disease  and the patients make their own decisions are </a:t>
            </a:r>
            <a:r>
              <a:rPr lang="en-US" sz="1800" i="1">
                <a:latin typeface="+mj-lt"/>
                <a:sym typeface="+mn-ea"/>
              </a:rPr>
              <a:t>is important .</a:t>
            </a:r>
            <a:r>
              <a:rPr lang="en-US" sz="1800" i="1">
                <a:latin typeface="+mj-lt"/>
              </a:rPr>
              <a:t> </a:t>
            </a:r>
            <a:endParaRPr lang="en-US" sz="1800" i="1">
              <a:latin typeface="+mj-lt"/>
            </a:endParaRPr>
          </a:p>
          <a:p>
            <a:pPr marL="0" indent="0">
              <a:buNone/>
            </a:pPr>
            <a:endParaRPr lang="en-US" sz="1800" i="1">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832485" y="839470"/>
            <a:ext cx="7352665" cy="516191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22275" y="122555"/>
            <a:ext cx="8229600" cy="6736715"/>
          </a:xfrm>
        </p:spPr>
        <p:txBody>
          <a:bodyPr/>
          <a:p>
            <a:pPr marL="0" indent="0" algn="ctr">
              <a:buNone/>
            </a:pPr>
            <a:r>
              <a:rPr lang="en-US" sz="2000" b="1" i="1">
                <a:latin typeface="+mj-lt"/>
              </a:rPr>
              <a:t>Ovarian tissue freezing</a:t>
            </a:r>
            <a:endParaRPr lang="en-US" sz="2000" b="1" i="1">
              <a:latin typeface="+mj-lt"/>
            </a:endParaRPr>
          </a:p>
          <a:p>
            <a:pPr marL="0" indent="0" algn="l">
              <a:buNone/>
            </a:pPr>
            <a:r>
              <a:rPr lang="en-US" sz="1800" i="1">
                <a:latin typeface="+mj-lt"/>
              </a:rPr>
              <a:t>Freezing ovarian tissue for AYA :Oktay and Karlikaya in 2000 </a:t>
            </a:r>
            <a:endParaRPr lang="en-US" sz="1800" i="1">
              <a:latin typeface="+mj-lt"/>
            </a:endParaRPr>
          </a:p>
          <a:p>
            <a:pPr marL="0" indent="0" algn="l">
              <a:buNone/>
            </a:pPr>
            <a:r>
              <a:rPr lang="en-US" sz="1800" i="1">
                <a:latin typeface="+mj-lt"/>
              </a:rPr>
              <a:t>the firstborn Donnez et al  in 2004.</a:t>
            </a:r>
            <a:endParaRPr lang="en-US" sz="1800" i="1">
              <a:latin typeface="+mj-lt"/>
            </a:endParaRPr>
          </a:p>
          <a:p>
            <a:pPr marL="0" indent="0" algn="l">
              <a:buNone/>
            </a:pPr>
            <a:r>
              <a:rPr lang="en-US" sz="1800" i="1">
                <a:latin typeface="+mj-lt"/>
              </a:rPr>
              <a:t>von Wolff et al in 2015, theyreported that more than 1,000 cases of ovarian tissue freezing are performed in Europe.</a:t>
            </a:r>
            <a:endParaRPr lang="en-US" sz="1800" i="1">
              <a:latin typeface="+mj-lt"/>
            </a:endParaRPr>
          </a:p>
          <a:p>
            <a:pPr marL="0" indent="0" algn="l">
              <a:buNone/>
            </a:pPr>
            <a:endParaRPr lang="en-US" sz="1800" i="1">
              <a:latin typeface="+mj-lt"/>
            </a:endParaRPr>
          </a:p>
          <a:p>
            <a:pPr marL="0" indent="0" algn="l">
              <a:buNone/>
            </a:pPr>
            <a:r>
              <a:rPr lang="en-US" sz="1800" i="1">
                <a:latin typeface="+mj-lt"/>
              </a:rPr>
              <a:t>ASRM :ovarian tissue freezing is not an established technique but an experimentally practiced technique. </a:t>
            </a:r>
            <a:endParaRPr lang="en-US" sz="1800" i="1">
              <a:latin typeface="+mj-lt"/>
            </a:endParaRPr>
          </a:p>
          <a:p>
            <a:pPr marL="0" indent="0" algn="l">
              <a:buNone/>
            </a:pPr>
            <a:endParaRPr lang="en-US" sz="1800" i="1">
              <a:latin typeface="+mj-lt"/>
            </a:endParaRPr>
          </a:p>
          <a:p>
            <a:pPr marL="0" indent="0" algn="l">
              <a:buNone/>
            </a:pPr>
            <a:r>
              <a:rPr lang="en-US" sz="1800" i="1">
                <a:latin typeface="+mj-lt"/>
              </a:rPr>
              <a:t>Ovarian tissue freezing, one ovary is removed by laparoscopic surgery and the ovary cortex is stored frozen outside the body. it is not a technique that depends on the patient’s menstrual cycle, but it can apply to all AYA generation.</a:t>
            </a:r>
            <a:endParaRPr lang="en-US" sz="1800" i="1">
              <a:latin typeface="+mj-lt"/>
            </a:endParaRPr>
          </a:p>
          <a:p>
            <a:pPr marL="0" indent="0" algn="l">
              <a:buNone/>
            </a:pPr>
            <a:r>
              <a:rPr lang="en-US" sz="1800" i="1">
                <a:latin typeface="+mj-lt"/>
              </a:rPr>
              <a:t> </a:t>
            </a:r>
            <a:endParaRPr lang="en-US" sz="1800" i="1">
              <a:latin typeface="+mj-lt"/>
            </a:endParaRPr>
          </a:p>
          <a:p>
            <a:pPr marL="0" indent="0" algn="l">
              <a:buNone/>
            </a:pPr>
            <a:r>
              <a:rPr lang="en-US" sz="1800" i="1">
                <a:latin typeface="+mj-lt"/>
              </a:rPr>
              <a:t>After ovarian tissue freezing worldwide: </a:t>
            </a:r>
            <a:r>
              <a:rPr lang="en-US" sz="1800" i="1">
                <a:latin typeface="+mj-lt"/>
                <a:sym typeface="+mn-ea"/>
              </a:rPr>
              <a:t>86 live births.</a:t>
            </a:r>
            <a:endParaRPr lang="en-US" sz="1800" i="1">
              <a:latin typeface="+mj-lt"/>
              <a:sym typeface="+mn-ea"/>
            </a:endParaRPr>
          </a:p>
          <a:p>
            <a:pPr marL="0" indent="0" algn="l">
              <a:buNone/>
            </a:pPr>
            <a:endParaRPr lang="en-US" sz="1800" i="1">
              <a:latin typeface="+mj-lt"/>
            </a:endParaRPr>
          </a:p>
          <a:p>
            <a:pPr marL="0" indent="0" algn="l">
              <a:buNone/>
            </a:pPr>
            <a:r>
              <a:rPr lang="en-US" sz="1800" i="1">
                <a:latin typeface="+mj-lt"/>
              </a:rPr>
              <a:t>The vast majority of the live births: after slow freezing of ovarian tissue .</a:t>
            </a:r>
            <a:endParaRPr lang="en-US" sz="1800" i="1">
              <a:latin typeface="+mj-lt"/>
            </a:endParaRPr>
          </a:p>
          <a:p>
            <a:pPr marL="0" indent="0" algn="l">
              <a:buNone/>
            </a:pPr>
            <a:r>
              <a:rPr lang="en-US" sz="1800" i="1">
                <a:latin typeface="+mj-lt"/>
              </a:rPr>
              <a:t>3 live births after ovarian tissue vitrification in Japan.</a:t>
            </a:r>
            <a:endParaRPr lang="en-US" sz="1800" i="1">
              <a:latin typeface="+mj-lt"/>
            </a:endParaRPr>
          </a:p>
          <a:p>
            <a:pPr marL="0" indent="0" algn="l">
              <a:buNone/>
            </a:pPr>
            <a:r>
              <a:rPr lang="en-US" sz="1800" i="1">
                <a:latin typeface="+mj-lt"/>
              </a:rPr>
              <a:t> </a:t>
            </a:r>
            <a:endParaRPr lang="en-US" sz="1800" i="1">
              <a:latin typeface="+mj-lt"/>
            </a:endParaRPr>
          </a:p>
          <a:p>
            <a:pPr marL="0" indent="0" algn="l">
              <a:buNone/>
            </a:pPr>
            <a:r>
              <a:rPr lang="en-US" sz="1800" i="1">
                <a:latin typeface="+mj-lt"/>
              </a:rPr>
              <a:t>Rapid freezing of ovarian tissue (vitrification) is relatively popular in Japan: 1,000 cases of ovarian tissue cryopreservation by slow freezing and also over 250 cases  vitrification for </a:t>
            </a:r>
            <a:r>
              <a:rPr lang="en-US" sz="1800" b="1" i="1">
                <a:latin typeface="+mj-lt"/>
              </a:rPr>
              <a:t>FP</a:t>
            </a:r>
            <a:r>
              <a:rPr lang="en-US" sz="1800" i="1">
                <a:latin typeface="+mj-lt"/>
              </a:rPr>
              <a:t>.</a:t>
            </a:r>
            <a:endParaRPr lang="en-US" sz="1800" i="1">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74980" y="334010"/>
            <a:ext cx="8229600" cy="6296025"/>
          </a:xfrm>
        </p:spPr>
        <p:txBody>
          <a:bodyPr/>
          <a:p>
            <a:pPr marL="0" indent="0">
              <a:buNone/>
            </a:pPr>
            <a:r>
              <a:rPr lang="en-US" sz="1800" i="1">
                <a:latin typeface="+mj-lt"/>
              </a:rPr>
              <a:t>32 centers can perform ovarian tissue cryopreservation in Japan . </a:t>
            </a:r>
            <a:endParaRPr lang="en-US" sz="1800" i="1">
              <a:latin typeface="+mj-lt"/>
            </a:endParaRPr>
          </a:p>
          <a:p>
            <a:pPr marL="0" indent="0">
              <a:buNone/>
            </a:pPr>
            <a:r>
              <a:rPr lang="en-US" sz="1800" i="1">
                <a:latin typeface="+mj-lt"/>
              </a:rPr>
              <a:t>In August 2017, Shi and colleagues compared vitrification with slow freezing of human ovarian tissue, and they concluded that vitrification may be more effective than slow freezing, with fewer primordial follicular DNA strand breaks and better preservation of stromal cells.</a:t>
            </a:r>
            <a:endParaRPr lang="en-US" sz="1800" i="1">
              <a:latin typeface="+mj-lt"/>
            </a:endParaRPr>
          </a:p>
          <a:p>
            <a:pPr marL="0" indent="0">
              <a:buNone/>
            </a:pPr>
            <a:endParaRPr lang="en-US" sz="1800" i="1">
              <a:latin typeface="+mj-lt"/>
            </a:endParaRPr>
          </a:p>
          <a:p>
            <a:pPr marL="0" indent="0">
              <a:buNone/>
            </a:pPr>
            <a:r>
              <a:rPr lang="en-US" sz="1800" i="1">
                <a:latin typeface="+mj-lt"/>
              </a:rPr>
              <a:t>ASRM in 2017:comparison of follicle survival and DNA damage after vitrification versus slow freezing of human ovarian tissue ,showing a</a:t>
            </a:r>
            <a:endParaRPr lang="en-US" sz="1800" i="1">
              <a:latin typeface="+mj-lt"/>
            </a:endParaRPr>
          </a:p>
          <a:p>
            <a:pPr marL="0" indent="0">
              <a:buNone/>
            </a:pPr>
            <a:r>
              <a:rPr lang="en-US" sz="1800" i="1">
                <a:latin typeface="+mj-lt"/>
              </a:rPr>
              <a:t>statistically significant difference between slow freezing and vitrification (P=0.06)</a:t>
            </a:r>
            <a:endParaRPr lang="en-US" sz="1800" i="1">
              <a:latin typeface="+mj-lt"/>
            </a:endParaRPr>
          </a:p>
          <a:p>
            <a:pPr marL="0" indent="0">
              <a:buNone/>
            </a:pPr>
            <a:endParaRPr lang="en-US" sz="1800" i="1">
              <a:latin typeface="+mj-lt"/>
            </a:endParaRPr>
          </a:p>
          <a:p>
            <a:pPr marL="0" indent="0">
              <a:buNone/>
            </a:pPr>
            <a:r>
              <a:rPr lang="en-US" sz="1800" i="1">
                <a:latin typeface="+mj-lt"/>
              </a:rPr>
              <a:t>It seems that fewer apoptotic follicles survive after vitrification, but whether this has any impact on final non-apoptotic follicle density or survival in culture is unclear . </a:t>
            </a:r>
            <a:endParaRPr lang="en-US" sz="1800" i="1">
              <a:latin typeface="+mj-lt"/>
            </a:endParaRPr>
          </a:p>
          <a:p>
            <a:pPr marL="0" indent="0">
              <a:buNone/>
            </a:pPr>
            <a:endParaRPr lang="en-US" sz="1800" i="1">
              <a:latin typeface="+mj-lt"/>
            </a:endParaRPr>
          </a:p>
          <a:p>
            <a:pPr marL="0" indent="0">
              <a:buNone/>
            </a:pPr>
            <a:r>
              <a:rPr lang="en-US" sz="1800" i="1">
                <a:latin typeface="+mj-lt"/>
              </a:rPr>
              <a:t>Comparison of open and closed methods for vitrification </a:t>
            </a:r>
            <a:r>
              <a:rPr lang="en-US" sz="1800" i="1">
                <a:latin typeface="+mj-lt"/>
                <a:sym typeface="+mn-ea"/>
              </a:rPr>
              <a:t>ovarian tissue:</a:t>
            </a:r>
            <a:endParaRPr lang="en-US" sz="1800" i="1">
              <a:latin typeface="+mj-lt"/>
            </a:endParaRPr>
          </a:p>
          <a:p>
            <a:pPr marL="0" indent="0">
              <a:buNone/>
            </a:pPr>
            <a:r>
              <a:rPr lang="en-US" sz="1800" i="1">
                <a:latin typeface="+mj-lt"/>
              </a:rPr>
              <a:t>closed method had similar or better efficacy compared to open vitrification . </a:t>
            </a:r>
            <a:endParaRPr lang="en-US" sz="1800" i="1">
              <a:latin typeface="+mj-lt"/>
            </a:endParaRPr>
          </a:p>
          <a:p>
            <a:pPr marL="0" indent="0">
              <a:buNone/>
            </a:pPr>
            <a:endParaRPr lang="en-US" sz="1800" i="1">
              <a:latin typeface="+mj-lt"/>
            </a:endParaRPr>
          </a:p>
          <a:p>
            <a:pPr marL="0" indent="0">
              <a:buNone/>
            </a:pPr>
            <a:r>
              <a:rPr lang="en-US" sz="1800" i="1">
                <a:latin typeface="+mj-lt"/>
              </a:rPr>
              <a:t>There was a higher primordial follicle survival rate after 96 hours of culture with</a:t>
            </a:r>
            <a:endParaRPr lang="en-US" sz="1800" i="1">
              <a:latin typeface="+mj-lt"/>
            </a:endParaRPr>
          </a:p>
          <a:p>
            <a:pPr marL="0" indent="0">
              <a:buNone/>
            </a:pPr>
            <a:r>
              <a:rPr lang="en-US" sz="1800" i="1">
                <a:latin typeface="+mj-lt"/>
              </a:rPr>
              <a:t>closed vitrification, but the mechanism needs to be explored further.</a:t>
            </a:r>
            <a:endParaRPr lang="en-US" sz="1800" i="1">
              <a:latin typeface="+mj-lt"/>
            </a:endParaRPr>
          </a:p>
          <a:p>
            <a:pPr marL="0" indent="0">
              <a:buNone/>
            </a:pPr>
            <a:endParaRPr lang="en-US" sz="1800" i="1">
              <a:latin typeface="+mj-lt"/>
            </a:endParaRPr>
          </a:p>
          <a:p>
            <a:pPr marL="0" indent="0">
              <a:buNone/>
            </a:pPr>
            <a:endParaRPr lang="en-US" sz="1800" i="1">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92125" y="768350"/>
            <a:ext cx="8229600" cy="5659120"/>
          </a:xfrm>
        </p:spPr>
        <p:txBody>
          <a:bodyPr/>
          <a:p>
            <a:pPr marL="0" indent="0">
              <a:buNone/>
            </a:pPr>
            <a:r>
              <a:rPr lang="en-US" sz="1800" i="1">
                <a:latin typeface="+mj-lt"/>
                <a:sym typeface="+mn-ea"/>
              </a:rPr>
              <a:t>Open method has similar efficacy with slow freezing of ovarian tissue.  </a:t>
            </a:r>
            <a:endParaRPr lang="en-US" sz="1800" i="1">
              <a:latin typeface="+mj-lt"/>
              <a:sym typeface="+mn-ea"/>
            </a:endParaRPr>
          </a:p>
          <a:p>
            <a:pPr marL="0" indent="0">
              <a:buNone/>
            </a:pPr>
            <a:endParaRPr lang="en-US" sz="1800" i="1">
              <a:latin typeface="+mj-lt"/>
              <a:sym typeface="+mn-ea"/>
            </a:endParaRPr>
          </a:p>
          <a:p>
            <a:pPr marL="0" indent="0">
              <a:buNone/>
            </a:pPr>
            <a:r>
              <a:rPr lang="en-US" sz="1800" i="1">
                <a:latin typeface="+mj-lt"/>
                <a:sym typeface="+mn-ea"/>
              </a:rPr>
              <a:t>Closed method should become the standard method of ovarian tissue cryopreservation.</a:t>
            </a:r>
            <a:endParaRPr lang="en-US" sz="1800" i="1">
              <a:latin typeface="+mj-lt"/>
              <a:sym typeface="+mn-ea"/>
            </a:endParaRPr>
          </a:p>
          <a:p>
            <a:pPr marL="0" indent="0">
              <a:buNone/>
            </a:pPr>
            <a:r>
              <a:rPr lang="en-US" sz="1800" i="1">
                <a:latin typeface="+mj-lt"/>
                <a:sym typeface="+mn-ea"/>
              </a:rPr>
              <a:t>Except for histological examination, there are currently no suitable techniques for the</a:t>
            </a:r>
            <a:endParaRPr lang="en-US" sz="1800" i="1">
              <a:latin typeface="+mj-lt"/>
              <a:sym typeface="+mn-ea"/>
            </a:endParaRPr>
          </a:p>
          <a:p>
            <a:pPr marL="0" indent="0">
              <a:buNone/>
            </a:pPr>
            <a:endParaRPr lang="en-US" sz="1800" i="1">
              <a:latin typeface="+mj-lt"/>
              <a:sym typeface="+mn-ea"/>
            </a:endParaRPr>
          </a:p>
          <a:p>
            <a:pPr marL="0" indent="0">
              <a:buNone/>
            </a:pPr>
            <a:r>
              <a:rPr lang="en-US" sz="1800" i="1">
                <a:latin typeface="+mj-lt"/>
                <a:sym typeface="+mn-ea"/>
              </a:rPr>
              <a:t>Optical coherence tomography (OCT) is a high-resolution imaging technique commonly used  to measure the true ovarian reserve and localize follicles . However, ovarian</a:t>
            </a:r>
            <a:endParaRPr lang="en-US" sz="1800" i="1">
              <a:latin typeface="+mj-lt"/>
              <a:sym typeface="+mn-ea"/>
            </a:endParaRPr>
          </a:p>
          <a:p>
            <a:pPr marL="0" indent="0">
              <a:buNone/>
            </a:pPr>
            <a:endParaRPr lang="en-US" sz="1800" i="1">
              <a:latin typeface="+mj-lt"/>
              <a:sym typeface="+mn-ea"/>
            </a:endParaRPr>
          </a:p>
          <a:p>
            <a:pPr marL="0" indent="0">
              <a:buNone/>
            </a:pPr>
            <a:r>
              <a:rPr lang="en-US" sz="1800" i="1">
                <a:latin typeface="+mj-lt"/>
                <a:sym typeface="+mn-ea"/>
              </a:rPr>
              <a:t>Cancer, leukemia, etc., in which cancer cells are expected to</a:t>
            </a:r>
            <a:endParaRPr lang="en-US" sz="1800" i="1">
              <a:latin typeface="+mj-lt"/>
              <a:sym typeface="+mn-ea"/>
            </a:endParaRPr>
          </a:p>
          <a:p>
            <a:pPr marL="0" indent="0">
              <a:buNone/>
            </a:pPr>
            <a:r>
              <a:rPr lang="en-US" sz="1800" i="1">
                <a:latin typeface="+mj-lt"/>
                <a:sym typeface="+mn-ea"/>
              </a:rPr>
              <a:t>be present in the ovarian tissue, are out of the indication.</a:t>
            </a:r>
            <a:endParaRPr lang="en-US" sz="1800" i="1">
              <a:latin typeface="+mj-lt"/>
              <a:sym typeface="+mn-ea"/>
            </a:endParaRPr>
          </a:p>
          <a:p>
            <a:pPr marL="0" indent="0">
              <a:buNone/>
            </a:pPr>
            <a:endParaRPr lang="en-US" sz="1800" i="1">
              <a:latin typeface="+mj-lt"/>
              <a:sym typeface="+mn-ea"/>
            </a:endParaRPr>
          </a:p>
          <a:p>
            <a:pPr marL="0" indent="0">
              <a:buNone/>
            </a:pPr>
            <a:r>
              <a:rPr lang="en-US" sz="1800" i="1">
                <a:latin typeface="+mj-lt"/>
                <a:sym typeface="+mn-ea"/>
              </a:rPr>
              <a:t>There is a possibility that cancer cells may be transferred to themselves again by their own ovarian tissue after remission( minimal residual disease). </a:t>
            </a:r>
            <a:endParaRPr lang="en-US" sz="1800" i="1">
              <a:latin typeface="+mj-lt"/>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582930"/>
            <a:ext cx="8229600" cy="5834380"/>
          </a:xfrm>
        </p:spPr>
        <p:txBody>
          <a:bodyPr/>
          <a:p>
            <a:pPr marL="0" indent="0">
              <a:buNone/>
            </a:pPr>
            <a:r>
              <a:rPr lang="en-US" sz="1800" i="1">
                <a:latin typeface="+mj-lt"/>
              </a:rPr>
              <a:t>Greve et al in 2012, the ovaries of 4 patients with leukemia and lymphocytic leukemia who had positive cancer cells in ovarian tissue by  (RT-qPCR) were observed in 20 weeks after transplantation ,no tumor was formed. </a:t>
            </a:r>
            <a:endParaRPr lang="en-US" sz="1800" i="1">
              <a:latin typeface="+mj-lt"/>
            </a:endParaRPr>
          </a:p>
          <a:p>
            <a:pPr marL="0" indent="0">
              <a:buNone/>
            </a:pPr>
            <a:r>
              <a:rPr lang="en-US" sz="1800" i="1">
                <a:latin typeface="+mj-lt"/>
              </a:rPr>
              <a:t> </a:t>
            </a:r>
            <a:endParaRPr lang="en-US" sz="1800" i="1">
              <a:latin typeface="+mj-lt"/>
            </a:endParaRPr>
          </a:p>
          <a:p>
            <a:pPr marL="0" indent="0">
              <a:buNone/>
            </a:pPr>
            <a:r>
              <a:rPr lang="en-US" sz="1800" i="1">
                <a:latin typeface="+mj-lt"/>
              </a:rPr>
              <a:t>Birth rate for ovarian transplantation by ovarian tissue/freezing </a:t>
            </a:r>
            <a:r>
              <a:rPr lang="en-US" sz="1800" b="1" i="1">
                <a:latin typeface="+mj-lt"/>
              </a:rPr>
              <a:t>:25% </a:t>
            </a:r>
            <a:endParaRPr lang="en-US" sz="1800" i="1">
              <a:latin typeface="+mj-lt"/>
            </a:endParaRPr>
          </a:p>
          <a:p>
            <a:pPr marL="0" indent="0">
              <a:buNone/>
            </a:pPr>
            <a:endParaRPr lang="en-US" sz="1800" i="1">
              <a:latin typeface="+mj-lt"/>
            </a:endParaRPr>
          </a:p>
          <a:p>
            <a:pPr marL="0" indent="0">
              <a:buNone/>
            </a:pPr>
            <a:r>
              <a:rPr lang="en-US" sz="1800" i="1">
                <a:latin typeface="+mj-lt"/>
              </a:rPr>
              <a:t>When the ovarian tissue is frozen, ovarian medulla is removed in the culture medium, and only the ovary cortex where the primordial follicle is present is immersed in the cryoprotective agent to carry out the freezing of the ovarian tissue.  to prevent the formation of ice crystals,the follicles that grew in the ovarian tissue are aspirated by injection needle.</a:t>
            </a:r>
            <a:endParaRPr lang="en-US" sz="1800" i="1">
              <a:latin typeface="+mj-lt"/>
            </a:endParaRPr>
          </a:p>
          <a:p>
            <a:pPr marL="0" indent="0">
              <a:buNone/>
            </a:pPr>
            <a:endParaRPr lang="en-US" sz="1800" i="1">
              <a:latin typeface="+mj-lt"/>
            </a:endParaRPr>
          </a:p>
          <a:p>
            <a:pPr marL="0" indent="0">
              <a:buNone/>
            </a:pPr>
            <a:r>
              <a:rPr lang="en-US" sz="1800" i="1">
                <a:latin typeface="+mj-lt"/>
              </a:rPr>
              <a:t>At the time of removal medulla and the culture solution upon aspiration with a stereoscopic microscope,premature oocytes in culture broth in a relatively frequent. </a:t>
            </a:r>
            <a:endParaRPr lang="en-US" sz="1800" i="1">
              <a:latin typeface="+mj-lt"/>
            </a:endParaRPr>
          </a:p>
          <a:p>
            <a:pPr marL="0" indent="0">
              <a:buNone/>
            </a:pPr>
            <a:endParaRPr lang="en-US" sz="1800" i="1">
              <a:latin typeface="+mj-lt"/>
            </a:endParaRPr>
          </a:p>
          <a:p>
            <a:pPr marL="0" indent="0">
              <a:buNone/>
            </a:pPr>
            <a:r>
              <a:rPr lang="en-US" sz="1800" i="1">
                <a:latin typeface="+mj-lt"/>
              </a:rPr>
              <a:t>Techniques for culturing immature oocytes in these cultures in vitro and cryopreserving them as mature oocytes are called combined procedure.</a:t>
            </a:r>
            <a:endParaRPr lang="en-US" sz="1800" i="1">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201930"/>
            <a:ext cx="8229600" cy="6366510"/>
          </a:xfrm>
        </p:spPr>
        <p:txBody>
          <a:bodyPr/>
          <a:p>
            <a:pPr marL="0" indent="0" algn="ctr">
              <a:buNone/>
            </a:pPr>
            <a:r>
              <a:rPr lang="en-US" sz="2000" b="1" i="1">
                <a:latin typeface="+mj-lt"/>
              </a:rPr>
              <a:t>Ovarian protection by GnRH analogue</a:t>
            </a:r>
            <a:endParaRPr lang="en-US" sz="2000" b="1" i="1">
              <a:latin typeface="+mj-lt"/>
            </a:endParaRPr>
          </a:p>
          <a:p>
            <a:pPr marL="0" indent="0" algn="l">
              <a:buNone/>
            </a:pPr>
            <a:endParaRPr lang="en-US" sz="1800" i="1">
              <a:latin typeface="+mj-lt"/>
            </a:endParaRPr>
          </a:p>
          <a:p>
            <a:pPr marL="0" indent="0" algn="l">
              <a:buNone/>
            </a:pPr>
            <a:r>
              <a:rPr lang="en-US" sz="1800" i="1">
                <a:latin typeface="+mj-lt"/>
              </a:rPr>
              <a:t>GnRH analog is a fertility preservation therapy that minimally</a:t>
            </a:r>
            <a:endParaRPr lang="en-US" sz="1800" i="1">
              <a:latin typeface="+mj-lt"/>
            </a:endParaRPr>
          </a:p>
          <a:p>
            <a:pPr marL="0" indent="0" algn="l">
              <a:buNone/>
            </a:pPr>
            <a:r>
              <a:rPr lang="en-US" sz="1800" i="1">
                <a:latin typeface="+mj-lt"/>
              </a:rPr>
              <a:t>reduces the exposure of anticancer drugs by protecting the developmental process of primordial follicles . </a:t>
            </a:r>
            <a:endParaRPr lang="en-US" sz="1800" i="1">
              <a:latin typeface="+mj-lt"/>
            </a:endParaRPr>
          </a:p>
          <a:p>
            <a:pPr marL="0" indent="0" algn="l">
              <a:buNone/>
            </a:pPr>
            <a:endParaRPr lang="en-US" sz="1800" i="1">
              <a:latin typeface="+mj-lt"/>
            </a:endParaRPr>
          </a:p>
          <a:p>
            <a:pPr marL="0" indent="0" algn="l">
              <a:buNone/>
            </a:pPr>
            <a:r>
              <a:rPr lang="en-US" sz="1800" b="1" i="1">
                <a:latin typeface="+mj-lt"/>
              </a:rPr>
              <a:t>In 2016, Munhoz and colleagues</a:t>
            </a:r>
            <a:r>
              <a:rPr lang="en-US" sz="1800" i="1">
                <a:latin typeface="+mj-lt"/>
              </a:rPr>
              <a:t> confirmed</a:t>
            </a:r>
            <a:endParaRPr lang="en-US" sz="1800" i="1">
              <a:latin typeface="+mj-lt"/>
            </a:endParaRPr>
          </a:p>
          <a:p>
            <a:pPr marL="0" indent="0" algn="l">
              <a:buNone/>
            </a:pPr>
            <a:r>
              <a:rPr lang="en-US" sz="1800" i="1">
                <a:latin typeface="+mj-lt"/>
              </a:rPr>
              <a:t>research results from January 1975 to March 2015 in the</a:t>
            </a:r>
            <a:endParaRPr lang="en-US" sz="1800" i="1">
              <a:latin typeface="+mj-lt"/>
            </a:endParaRPr>
          </a:p>
          <a:p>
            <a:pPr marL="0" indent="0" algn="l">
              <a:buNone/>
            </a:pPr>
            <a:r>
              <a:rPr lang="en-US" sz="1800" i="1">
                <a:latin typeface="+mj-lt"/>
              </a:rPr>
              <a:t>PubMed, SCOPUS and Cochrane databases, and further</a:t>
            </a:r>
            <a:endParaRPr lang="en-US" sz="1800" i="1">
              <a:latin typeface="+mj-lt"/>
            </a:endParaRPr>
          </a:p>
          <a:p>
            <a:pPr marL="0" indent="0" algn="l">
              <a:buNone/>
            </a:pPr>
            <a:r>
              <a:rPr lang="en-US" sz="1800" i="1">
                <a:latin typeface="+mj-lt"/>
              </a:rPr>
              <a:t>examined the meta-analysis results from ASCO’s 1995 to</a:t>
            </a:r>
            <a:endParaRPr lang="en-US" sz="1800" i="1">
              <a:latin typeface="+mj-lt"/>
            </a:endParaRPr>
          </a:p>
          <a:p>
            <a:pPr marL="0" indent="0" algn="l">
              <a:buNone/>
            </a:pPr>
            <a:r>
              <a:rPr lang="en-US" sz="1800" i="1">
                <a:latin typeface="+mj-lt"/>
              </a:rPr>
              <a:t>2014, San Antonio Breast Cancer Symposium 2009 to 2014</a:t>
            </a:r>
            <a:endParaRPr lang="en-US" sz="1800" i="1">
              <a:latin typeface="+mj-lt"/>
            </a:endParaRPr>
          </a:p>
          <a:p>
            <a:pPr marL="0" indent="0" algn="l">
              <a:buNone/>
            </a:pPr>
            <a:r>
              <a:rPr lang="en-US" sz="1800" i="1">
                <a:latin typeface="+mj-lt"/>
              </a:rPr>
              <a:t>that also confirmed the abstract indicate that there is a possibility of ovarian protection by GnRH analogue against early</a:t>
            </a:r>
            <a:endParaRPr lang="en-US" sz="1800" i="1">
              <a:latin typeface="+mj-lt"/>
            </a:endParaRPr>
          </a:p>
          <a:p>
            <a:pPr marL="0" indent="0" algn="l">
              <a:buNone/>
            </a:pPr>
            <a:r>
              <a:rPr lang="en-US" sz="1800" i="1">
                <a:latin typeface="+mj-lt"/>
              </a:rPr>
              <a:t>breast cancer. </a:t>
            </a:r>
            <a:endParaRPr lang="en-US" sz="1800" i="1">
              <a:latin typeface="+mj-lt"/>
            </a:endParaRPr>
          </a:p>
          <a:p>
            <a:pPr marL="0" indent="0" algn="l">
              <a:buNone/>
            </a:pPr>
            <a:r>
              <a:rPr lang="en-US" sz="1800" b="1" i="1">
                <a:latin typeface="+mj-lt"/>
              </a:rPr>
              <a:t>Oktay and Turan</a:t>
            </a:r>
            <a:r>
              <a:rPr lang="en-US" sz="1800" i="1">
                <a:latin typeface="+mj-lt"/>
              </a:rPr>
              <a:t>:Primordial follicles and eggs do not have receptors for GnRH,and DNA damage and apoptosis in eggs in the developing</a:t>
            </a:r>
            <a:endParaRPr lang="en-US" sz="1800" i="1">
              <a:latin typeface="+mj-lt"/>
            </a:endParaRPr>
          </a:p>
          <a:p>
            <a:pPr marL="0" indent="0" algn="l">
              <a:buNone/>
            </a:pPr>
            <a:r>
              <a:rPr lang="en-US" sz="1800" i="1">
                <a:latin typeface="+mj-lt"/>
              </a:rPr>
              <a:t>follicle are induced by alkylating agents and topoisomerase</a:t>
            </a:r>
            <a:endParaRPr lang="en-US" sz="1800" i="1">
              <a:latin typeface="+mj-lt"/>
            </a:endParaRPr>
          </a:p>
          <a:p>
            <a:pPr marL="0" indent="0" algn="l">
              <a:buNone/>
            </a:pPr>
            <a:r>
              <a:rPr lang="en-US" sz="1800" i="1">
                <a:latin typeface="+mj-lt"/>
              </a:rPr>
              <a:t>inhibitors.GnRH analogs cannot protect the</a:t>
            </a:r>
            <a:endParaRPr lang="en-US" sz="1800" i="1">
              <a:latin typeface="+mj-lt"/>
            </a:endParaRPr>
          </a:p>
          <a:p>
            <a:pPr marL="0" indent="0" algn="l">
              <a:buNone/>
            </a:pPr>
            <a:r>
              <a:rPr lang="en-US" sz="1800" i="1">
                <a:latin typeface="+mj-lt"/>
              </a:rPr>
              <a:t>toxicity of anticancer drugs to primitive follicles.</a:t>
            </a:r>
            <a:endParaRPr lang="en-US" sz="1800" i="1">
              <a:latin typeface="+mj-lt"/>
            </a:endParaRPr>
          </a:p>
          <a:p>
            <a:pPr marL="0" indent="0" algn="l">
              <a:buNone/>
            </a:pPr>
            <a:endParaRPr lang="en-US" sz="1800" i="1">
              <a:latin typeface="+mj-lt"/>
            </a:endParaRPr>
          </a:p>
          <a:p>
            <a:pPr marL="0" indent="0" algn="l">
              <a:buNone/>
            </a:pPr>
            <a:endParaRPr lang="en-US" sz="1800" i="1">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501650" y="1184910"/>
            <a:ext cx="8229600" cy="4738370"/>
          </a:xfrm>
        </p:spPr>
        <p:txBody>
          <a:bodyPr/>
          <a:p>
            <a:pPr marL="0" indent="0">
              <a:buNone/>
            </a:pPr>
            <a:r>
              <a:rPr lang="en-US" sz="1800" i="1">
                <a:latin typeface="+mj-lt"/>
                <a:sym typeface="+mn-ea"/>
              </a:rPr>
              <a:t>After many studies:for AYA generation cancer patient Ovarian protection by GnRH analog is not recommended as fertility preservation therapy .</a:t>
            </a:r>
            <a:endParaRPr lang="en-US" sz="1800" i="1">
              <a:latin typeface="+mj-lt"/>
              <a:sym typeface="+mn-ea"/>
            </a:endParaRPr>
          </a:p>
          <a:p>
            <a:pPr marL="0" indent="0">
              <a:buNone/>
            </a:pPr>
            <a:r>
              <a:rPr lang="en-US" sz="1800" i="1">
                <a:latin typeface="+mj-lt"/>
                <a:sym typeface="+mn-ea"/>
              </a:rPr>
              <a:t> </a:t>
            </a:r>
            <a:endParaRPr lang="en-US" sz="1800" i="1">
              <a:latin typeface="+mj-lt"/>
            </a:endParaRPr>
          </a:p>
          <a:p>
            <a:pPr marL="0" indent="0" algn="l">
              <a:buNone/>
            </a:pPr>
            <a:r>
              <a:rPr lang="en-US" sz="1800" b="1" i="1">
                <a:latin typeface="+mj-lt"/>
                <a:sym typeface="+mn-ea"/>
              </a:rPr>
              <a:t>ASCO:</a:t>
            </a:r>
            <a:r>
              <a:rPr lang="en-US" sz="1800" i="1">
                <a:latin typeface="+mj-lt"/>
                <a:sym typeface="+mn-ea"/>
              </a:rPr>
              <a:t> does not recommend using GnRH analog in combination with anti-cancer drug.</a:t>
            </a:r>
            <a:endParaRPr lang="en-US" sz="1800" i="1">
              <a:latin typeface="+mj-lt"/>
              <a:sym typeface="+mn-ea"/>
            </a:endParaRPr>
          </a:p>
          <a:p>
            <a:pPr marL="0" indent="0" algn="l">
              <a:buNone/>
            </a:pPr>
            <a:endParaRPr lang="en-US" sz="1800" i="1">
              <a:latin typeface="+mj-lt"/>
              <a:sym typeface="+mn-ea"/>
            </a:endParaRPr>
          </a:p>
          <a:p>
            <a:pPr marL="0" indent="0" algn="l">
              <a:buNone/>
            </a:pPr>
            <a:r>
              <a:rPr lang="en-US" sz="1800" i="1">
                <a:latin typeface="+mj-lt"/>
                <a:sym typeface="+mn-ea"/>
              </a:rPr>
              <a:t> </a:t>
            </a:r>
            <a:r>
              <a:rPr lang="en-US" sz="2000" b="1" i="1">
                <a:latin typeface="+mj-lt"/>
                <a:sym typeface="+mn-ea"/>
              </a:rPr>
              <a:t>Sperm freezing</a:t>
            </a:r>
            <a:endParaRPr lang="en-US" sz="2000" b="1" i="1">
              <a:latin typeface="+mj-lt"/>
              <a:sym typeface="+mn-ea"/>
            </a:endParaRPr>
          </a:p>
          <a:p>
            <a:pPr marL="0" indent="0" algn="l">
              <a:buNone/>
            </a:pPr>
            <a:r>
              <a:rPr lang="en-US" sz="1800" i="1">
                <a:latin typeface="+mj-lt"/>
              </a:rPr>
              <a:t> 2014 NCCN: sperm freezing (semen freezing) before</a:t>
            </a:r>
            <a:endParaRPr lang="en-US" sz="1800" i="1">
              <a:latin typeface="+mj-lt"/>
            </a:endParaRPr>
          </a:p>
          <a:p>
            <a:pPr marL="0" indent="0" algn="l">
              <a:buNone/>
            </a:pPr>
            <a:r>
              <a:rPr lang="en-US" sz="1800" i="1">
                <a:latin typeface="+mj-lt"/>
              </a:rPr>
              <a:t>anticancer treatment is the most reliable technology as a </a:t>
            </a:r>
            <a:r>
              <a:rPr lang="en-US" sz="1800" b="1" i="1">
                <a:latin typeface="+mj-lt"/>
              </a:rPr>
              <a:t>FP </a:t>
            </a:r>
            <a:r>
              <a:rPr lang="en-US" sz="1800" i="1">
                <a:latin typeface="+mj-lt"/>
              </a:rPr>
              <a:t>in AYA men.(Fig 2) </a:t>
            </a:r>
            <a:endParaRPr lang="en-US" sz="1800" i="1">
              <a:latin typeface="+mj-lt"/>
            </a:endParaRPr>
          </a:p>
          <a:p>
            <a:pPr marL="0" indent="0" algn="l">
              <a:buNone/>
            </a:pPr>
            <a:endParaRPr lang="en-US" sz="1800" i="1">
              <a:latin typeface="+mj-lt"/>
            </a:endParaRPr>
          </a:p>
          <a:p>
            <a:pPr marL="0" indent="0" algn="l">
              <a:buNone/>
            </a:pPr>
            <a:r>
              <a:rPr lang="en-US" sz="1800" i="1">
                <a:latin typeface="+mj-lt"/>
              </a:rPr>
              <a:t>Sperm after anti-cancer treatment may induce genetic defect.</a:t>
            </a:r>
            <a:endParaRPr lang="en-US" sz="1800" i="1">
              <a:latin typeface="+mj-lt"/>
            </a:endParaRPr>
          </a:p>
          <a:p>
            <a:pPr marL="0" indent="0" algn="l">
              <a:buNone/>
            </a:pPr>
            <a:endParaRPr lang="en-US" sz="1800" i="1">
              <a:latin typeface="+mj-lt"/>
            </a:endParaRPr>
          </a:p>
          <a:p>
            <a:pPr marL="0" indent="0" algn="l">
              <a:buNone/>
            </a:pPr>
            <a:r>
              <a:rPr lang="en-US" sz="1800" i="1">
                <a:latin typeface="+mj-lt"/>
              </a:rPr>
              <a:t>Original disease may induce azoospermia in Hodgkin lymphoma and testicular cancer patients.</a:t>
            </a:r>
            <a:endParaRPr lang="en-US" sz="1800" i="1">
              <a:latin typeface="+mj-lt"/>
            </a:endParaRPr>
          </a:p>
          <a:p>
            <a:pPr marL="0" indent="0" algn="l">
              <a:buNone/>
            </a:pPr>
            <a:endParaRPr lang="en-US" sz="1800" i="1">
              <a:latin typeface="+mj-lt"/>
            </a:endParaRPr>
          </a:p>
          <a:p>
            <a:pPr marL="0" indent="0" algn="l">
              <a:buNone/>
            </a:pPr>
            <a:endParaRPr lang="en-US" sz="1800" i="1">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pic>
        <p:nvPicPr>
          <p:cNvPr id="6" name="Content Placeholder 5"/>
          <p:cNvPicPr>
            <a:picLocks noChangeAspect="1"/>
          </p:cNvPicPr>
          <p:nvPr>
            <p:ph idx="1"/>
          </p:nvPr>
        </p:nvPicPr>
        <p:blipFill>
          <a:blip r:embed="rId1"/>
          <a:stretch>
            <a:fillRect/>
          </a:stretch>
        </p:blipFill>
        <p:spPr>
          <a:xfrm>
            <a:off x="744220" y="938530"/>
            <a:ext cx="7743825" cy="47771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213995" y="274955"/>
            <a:ext cx="8715375" cy="4638040"/>
          </a:xfrm>
        </p:spPr>
        <p:txBody>
          <a:bodyPr/>
          <a:p>
            <a:r>
              <a:rPr lang="en-US" sz="2400" b="1" i="1"/>
              <a:t>Fertility Preservation for Pediatric and</a:t>
            </a:r>
            <a:br>
              <a:rPr lang="en-US" sz="2400" b="1" i="1"/>
            </a:br>
            <a:r>
              <a:rPr lang="en-US" sz="2400" b="1" i="1"/>
              <a:t>Adolescent Patients With Cancer:</a:t>
            </a:r>
            <a:br>
              <a:rPr lang="en-US" sz="2400" b="1" i="1"/>
            </a:br>
            <a:r>
              <a:rPr lang="en-US" sz="2400" b="1" i="1"/>
              <a:t>Medical and Ethical Considerations</a:t>
            </a:r>
            <a:br>
              <a:rPr lang="en-US" sz="2400" b="1" i="1"/>
            </a:br>
            <a:br>
              <a:rPr lang="en-US" sz="2400" b="1" i="1"/>
            </a:br>
            <a:br>
              <a:rPr lang="en-US" sz="2400" b="1" i="1"/>
            </a:br>
            <a:r>
              <a:rPr lang="en-US" sz="1800" i="1"/>
              <a:t>SECTION ON HEMATOLOGY/ONCOLOGY and SECTION ON SURGERY</a:t>
            </a:r>
            <a:br>
              <a:rPr lang="en-US" sz="1800" i="1"/>
            </a:br>
            <a:r>
              <a:rPr lang="en-US" sz="1800" i="1"/>
              <a:t>Sigal Klipstein, Mary E. Fallat, Stephanie Savelli, COMMITTEE ON BIOETHICS,</a:t>
            </a:r>
            <a:br>
              <a:rPr lang="en-US" sz="1800" i="1"/>
            </a:br>
            <a:br>
              <a:rPr lang="en-US" sz="1800" i="1"/>
            </a:br>
            <a:r>
              <a:rPr lang="en-US" sz="1800" i="1"/>
              <a:t>Pediatrics 2020;145;</a:t>
            </a:r>
            <a:br>
              <a:rPr lang="en-US" sz="1800" i="1"/>
            </a:br>
            <a:r>
              <a:rPr lang="en-US" sz="1800" i="1"/>
              <a:t>DOI: 10.1542/peds.2019-3994 originally published online February 18, 2020;</a:t>
            </a:r>
            <a:br>
              <a:rPr lang="en-US" sz="1800" i="1"/>
            </a:br>
            <a:endParaRPr lang="en-US" sz="1800" i="1"/>
          </a:p>
        </p:txBody>
      </p:sp>
      <p:pic>
        <p:nvPicPr>
          <p:cNvPr id="4" name="Content Placeholder 3"/>
          <p:cNvPicPr>
            <a:picLocks noChangeAspect="1"/>
          </p:cNvPicPr>
          <p:nvPr>
            <p:ph idx="1"/>
          </p:nvPr>
        </p:nvPicPr>
        <p:blipFill>
          <a:blip r:embed="rId1"/>
          <a:stretch>
            <a:fillRect/>
          </a:stretch>
        </p:blipFill>
        <p:spPr>
          <a:xfrm>
            <a:off x="2080895" y="4912995"/>
            <a:ext cx="4982845" cy="1473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600075"/>
            <a:ext cx="8229600" cy="5756275"/>
          </a:xfrm>
        </p:spPr>
        <p:txBody>
          <a:bodyPr/>
          <a:p>
            <a:pPr marL="0" indent="0" algn="ctr">
              <a:buNone/>
            </a:pPr>
            <a:r>
              <a:rPr lang="en-US" sz="2000" b="1" i="1">
                <a:latin typeface="+mj-lt"/>
              </a:rPr>
              <a:t>Freezing testicular tissue</a:t>
            </a:r>
            <a:endParaRPr lang="en-US" sz="2000" b="1" i="1">
              <a:latin typeface="+mj-lt"/>
            </a:endParaRPr>
          </a:p>
          <a:p>
            <a:pPr marL="0" indent="0">
              <a:buNone/>
            </a:pPr>
            <a:endParaRPr lang="en-US" sz="1800" i="1">
              <a:latin typeface="+mj-lt"/>
            </a:endParaRPr>
          </a:p>
          <a:p>
            <a:pPr marL="0" indent="0">
              <a:buNone/>
            </a:pPr>
            <a:r>
              <a:rPr lang="en-US" sz="1800" i="1">
                <a:latin typeface="+mj-lt"/>
              </a:rPr>
              <a:t>Studies of testicular tissue freezing have been started in recent years. </a:t>
            </a:r>
            <a:endParaRPr lang="en-US" sz="1800" i="1">
              <a:latin typeface="+mj-lt"/>
            </a:endParaRPr>
          </a:p>
          <a:p>
            <a:pPr marL="0" indent="0">
              <a:buNone/>
            </a:pPr>
            <a:endParaRPr lang="en-US" sz="1800" i="1">
              <a:latin typeface="+mj-lt"/>
            </a:endParaRPr>
          </a:p>
          <a:p>
            <a:pPr marL="0" indent="0">
              <a:buNone/>
            </a:pPr>
            <a:r>
              <a:rPr lang="en-US" sz="1800" i="1">
                <a:latin typeface="+mj-lt"/>
              </a:rPr>
              <a:t>With current technology, it is not possible to mature spermatogonial stem cells in vitro due to IVF in the future. </a:t>
            </a:r>
            <a:endParaRPr lang="en-US" sz="1800" i="1">
              <a:latin typeface="+mj-lt"/>
            </a:endParaRPr>
          </a:p>
          <a:p>
            <a:pPr marL="0" indent="0">
              <a:buNone/>
            </a:pPr>
            <a:r>
              <a:rPr lang="en-US" sz="1800" i="1">
                <a:latin typeface="+mj-lt"/>
              </a:rPr>
              <a:t>  </a:t>
            </a:r>
            <a:endParaRPr lang="en-US" sz="1800" i="1">
              <a:latin typeface="+mj-lt"/>
            </a:endParaRPr>
          </a:p>
          <a:p>
            <a:pPr marL="0" indent="0">
              <a:buNone/>
            </a:pPr>
            <a:r>
              <a:rPr lang="en-US" sz="1800" b="1" i="1">
                <a:latin typeface="+mj-lt"/>
              </a:rPr>
              <a:t>Gupta and colleagues :</a:t>
            </a:r>
            <a:r>
              <a:rPr lang="en-US" sz="1800" i="1">
                <a:latin typeface="+mj-lt"/>
              </a:rPr>
              <a:t> have conducted a testicular biopsy of 77 pre-adolescent boys and said that preserved tissue can contain preserved spermatogonial stem cells , It is not an option to preserve fertility.  </a:t>
            </a:r>
            <a:endParaRPr lang="en-US" sz="1800" i="1">
              <a:latin typeface="+mj-lt"/>
            </a:endParaRPr>
          </a:p>
          <a:p>
            <a:pPr marL="0" indent="0">
              <a:buNone/>
            </a:pPr>
            <a:endParaRPr lang="en-US" sz="1800" i="1">
              <a:latin typeface="+mj-lt"/>
            </a:endParaRPr>
          </a:p>
          <a:p>
            <a:pPr marL="0" indent="0">
              <a:buNone/>
            </a:pPr>
            <a:r>
              <a:rPr lang="en-US" sz="1800" b="1" i="1">
                <a:latin typeface="+mj-lt"/>
              </a:rPr>
              <a:t>Long and colleagues</a:t>
            </a:r>
            <a:r>
              <a:rPr lang="en-US" sz="1800" i="1">
                <a:latin typeface="+mj-lt"/>
              </a:rPr>
              <a:t> : freezing testicular tissues is still at the research stage, however, it is indicated to boys with pre-pubertal cancer.</a:t>
            </a:r>
            <a:endParaRPr lang="en-US" sz="1800" i="1">
              <a:latin typeface="+mj-lt"/>
            </a:endParaRPr>
          </a:p>
          <a:p>
            <a:pPr marL="0" indent="0">
              <a:buNone/>
            </a:pPr>
            <a:endParaRPr lang="en-US" sz="1800" i="1">
              <a:latin typeface="+mj-lt"/>
            </a:endParaRPr>
          </a:p>
          <a:p>
            <a:pPr marL="0" indent="0">
              <a:buNone/>
            </a:pPr>
            <a:r>
              <a:rPr lang="en-US" sz="1800" i="1">
                <a:latin typeface="+mj-lt"/>
              </a:rPr>
              <a:t>It is possible to preserve spermatogonial stem cells by freezing testicular tissues, re-transplant after treatment, sperm differentiation resuming.</a:t>
            </a:r>
            <a:endParaRPr lang="en-US" sz="1800" i="1">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48310" y="795020"/>
            <a:ext cx="8229600" cy="5270500"/>
          </a:xfrm>
        </p:spPr>
        <p:txBody>
          <a:bodyPr/>
          <a:p>
            <a:pPr marL="0" indent="0" algn="ctr">
              <a:buNone/>
            </a:pPr>
            <a:r>
              <a:rPr lang="en-US" sz="2000" b="1" i="1">
                <a:latin typeface="+mj-lt"/>
              </a:rPr>
              <a:t>Future prospects</a:t>
            </a:r>
            <a:endParaRPr lang="en-US" sz="2000" b="1" i="1">
              <a:latin typeface="+mj-lt"/>
            </a:endParaRPr>
          </a:p>
          <a:p>
            <a:pPr marL="0" indent="0">
              <a:buNone/>
            </a:pPr>
            <a:endParaRPr lang="en-US" sz="1800" b="1" i="1">
              <a:latin typeface="+mj-lt"/>
            </a:endParaRPr>
          </a:p>
          <a:p>
            <a:pPr marL="0" indent="0">
              <a:buNone/>
            </a:pPr>
            <a:endParaRPr lang="en-US" sz="1800" b="1" i="1">
              <a:latin typeface="+mj-lt"/>
            </a:endParaRPr>
          </a:p>
          <a:p>
            <a:pPr marL="0" indent="0">
              <a:buNone/>
            </a:pPr>
            <a:r>
              <a:rPr lang="en-US" sz="1800" b="1" i="1">
                <a:latin typeface="+mj-lt"/>
              </a:rPr>
              <a:t>Dr. Donnez et al:</a:t>
            </a:r>
            <a:r>
              <a:rPr lang="en-US" sz="1800" i="1">
                <a:latin typeface="+mj-lt"/>
              </a:rPr>
              <a:t> in 2004 of the young female Hodgkin’s disease patient for the first time to acquir a baby by ovarian tissue freezing n</a:t>
            </a:r>
            <a:endParaRPr lang="en-US" sz="1800" i="1">
              <a:latin typeface="+mj-lt"/>
            </a:endParaRPr>
          </a:p>
          <a:p>
            <a:pPr marL="0" indent="0">
              <a:buNone/>
            </a:pPr>
            <a:endParaRPr lang="en-US" sz="1800" i="1">
              <a:latin typeface="+mj-lt"/>
            </a:endParaRPr>
          </a:p>
          <a:p>
            <a:pPr marL="0" indent="0">
              <a:buNone/>
            </a:pPr>
            <a:r>
              <a:rPr lang="en-US" sz="1800" i="1">
                <a:latin typeface="+mj-lt"/>
              </a:rPr>
              <a:t>It is now that the aim of achieving sustainable cancer control in the future is indicated by the importance of “cancer countermeasure according to life stage such as childhood, AYA generation, mature age, elderly age.” Since“Implementation for reproductive dysfunction”was included in cancer control according to the life stage this time, it is urgent for not only doctors but also all healthcare providers including nurses, psychologists, pharmacists, etc.to construct a cancer and reproductive medical cooperative network aiming at practicing fertility preservation therapy for cancer patients in the AYA generation in Japan.</a:t>
            </a:r>
            <a:endParaRPr lang="en-US" sz="1800" i="1">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pic>
        <p:nvPicPr>
          <p:cNvPr id="4" name="Content Placeholder 3"/>
          <p:cNvPicPr>
            <a:picLocks noChangeAspect="1"/>
          </p:cNvPicPr>
          <p:nvPr>
            <p:ph idx="1"/>
          </p:nvPr>
        </p:nvPicPr>
        <p:blipFill>
          <a:blip r:embed="rId1"/>
          <a:srcRect b="2174"/>
          <a:stretch>
            <a:fillRect/>
          </a:stretch>
        </p:blipFill>
        <p:spPr>
          <a:xfrm>
            <a:off x="2329815" y="1122680"/>
            <a:ext cx="4288155" cy="471360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789940" y="1045845"/>
            <a:ext cx="7555865" cy="478345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31165" y="476250"/>
            <a:ext cx="8229600" cy="5951855"/>
          </a:xfrm>
        </p:spPr>
        <p:txBody>
          <a:bodyPr/>
          <a:p>
            <a:pPr marL="0" indent="0" algn="ctr">
              <a:buNone/>
            </a:pPr>
            <a:r>
              <a:rPr lang="en-US" sz="2000" b="1" i="1">
                <a:latin typeface="+mj-lt"/>
              </a:rPr>
              <a:t>GUIDANCE FOR COUNSELING OF PARENTS AND PATIENTS ABOUT PRESERVATION OF FERTILITY OPTIONS</a:t>
            </a:r>
            <a:endParaRPr lang="en-US" sz="2000" b="1" i="1">
              <a:latin typeface="+mj-lt"/>
            </a:endParaRPr>
          </a:p>
          <a:p>
            <a:pPr marL="0" indent="0" algn="ctr">
              <a:buNone/>
            </a:pPr>
            <a:r>
              <a:rPr lang="en-US" sz="2000" b="1" i="1">
                <a:latin typeface="+mj-lt"/>
              </a:rPr>
              <a:t>IN CHILDREN AND ADOLESCENTS WITH CANCER</a:t>
            </a:r>
            <a:endParaRPr lang="en-US" sz="2000" b="1" i="1">
              <a:latin typeface="+mj-lt"/>
            </a:endParaRPr>
          </a:p>
          <a:p>
            <a:pPr marL="0" indent="0">
              <a:buNone/>
            </a:pPr>
            <a:endParaRPr lang="en-US" sz="1800" i="1">
              <a:latin typeface="+mj-lt"/>
            </a:endParaRPr>
          </a:p>
          <a:p>
            <a:pPr marL="0" indent="0">
              <a:buNone/>
            </a:pPr>
            <a:r>
              <a:rPr lang="en-US" sz="1800" i="1">
                <a:latin typeface="+mj-lt"/>
              </a:rPr>
              <a:t>1. Physicians providing cancer treatment to children should be able to counsel patients and their families regarding the risk of infertility and fertility preservation options. Although there will be cases in which cancer treatment must be initiated emergently and fertility preservation will not be an option, the impact of thetreatment on fertility should be discussed.</a:t>
            </a:r>
            <a:endParaRPr lang="en-US" sz="1800" i="1">
              <a:latin typeface="+mj-lt"/>
            </a:endParaRPr>
          </a:p>
          <a:p>
            <a:pPr marL="0" indent="0">
              <a:buNone/>
            </a:pPr>
            <a:endParaRPr lang="en-US" sz="1800" i="1">
              <a:latin typeface="+mj-lt"/>
            </a:endParaRPr>
          </a:p>
          <a:p>
            <a:pPr marL="0" indent="0">
              <a:buNone/>
            </a:pPr>
            <a:r>
              <a:rPr lang="en-US" sz="1800" i="1">
                <a:latin typeface="+mj-lt"/>
              </a:rPr>
              <a:t>2. When medically effective fertility preservation options exist,patients and their families should be offered timely referral to centers and providers offering these options. This may includedelaying treatment to allow for fertility preservation to occur, as long as the delay does not compromise the success of the cancer therapy.</a:t>
            </a:r>
            <a:endParaRPr lang="en-US" sz="1800" i="1">
              <a:latin typeface="+mj-lt"/>
            </a:endParaRPr>
          </a:p>
          <a:p>
            <a:pPr marL="0" indent="0">
              <a:buNone/>
            </a:pPr>
            <a:endParaRPr lang="en-US" sz="1800" i="1">
              <a:latin typeface="+mj-lt"/>
            </a:endParaRPr>
          </a:p>
          <a:p>
            <a:pPr marL="0" indent="0">
              <a:buNone/>
            </a:pPr>
            <a:r>
              <a:rPr lang="en-US" sz="1800" i="1">
                <a:latin typeface="+mj-lt"/>
              </a:rPr>
              <a:t>3. Physicians who provide cancer treatment should be aware that fertility preservation options are limited in prepubertal children and that most treatments in this age group are experimental at the present time.</a:t>
            </a:r>
            <a:endParaRPr lang="en-US" sz="1800" i="1">
              <a:latin typeface="+mj-lt"/>
            </a:endParaRPr>
          </a:p>
          <a:p>
            <a:pPr marL="0" indent="0">
              <a:buNone/>
            </a:pPr>
            <a:endParaRPr lang="en-US" sz="1800" i="1">
              <a:latin typeface="+mj-lt"/>
            </a:endParaRPr>
          </a:p>
          <a:p>
            <a:pPr marL="0" indent="0">
              <a:buNone/>
            </a:pPr>
            <a:endParaRPr lang="en-US" sz="1800" i="1">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591185"/>
            <a:ext cx="8229600" cy="5986145"/>
          </a:xfrm>
        </p:spPr>
        <p:txBody>
          <a:bodyPr/>
          <a:p>
            <a:pPr marL="0" indent="0">
              <a:buNone/>
            </a:pPr>
            <a:r>
              <a:rPr lang="en-US" sz="1800" i="1">
                <a:latin typeface="+mj-lt"/>
              </a:rPr>
              <a:t>4. When counseling families regarding fertility preservation,physicians should be clear as to whether the treatments have proven efficacy or are experimental in nature.Experimental therapies should only be undertaken under IRB approval. </a:t>
            </a:r>
            <a:endParaRPr lang="en-US" sz="1800" i="1">
              <a:latin typeface="+mj-lt"/>
            </a:endParaRPr>
          </a:p>
          <a:p>
            <a:pPr marL="0" indent="0">
              <a:buNone/>
            </a:pPr>
            <a:endParaRPr lang="en-US" sz="1800" i="1">
              <a:latin typeface="+mj-lt"/>
            </a:endParaRPr>
          </a:p>
          <a:p>
            <a:pPr marL="0" indent="0">
              <a:buNone/>
            </a:pPr>
            <a:r>
              <a:rPr lang="en-US" sz="1800" i="1">
                <a:latin typeface="+mj-lt"/>
              </a:rPr>
              <a:t>5. Evaluation for candidacy for fertility preservation should be guided by an institutional policy. Such policies should be informed by a team of specialists that may include a pediatric oncologist, a specialist in reproductive medicine,a urologist with expertise in male fertility, a radiation oncologist, an ethics consultant, an expert in reproductive law, and a mental health professional.</a:t>
            </a:r>
            <a:endParaRPr lang="en-US" sz="1800" i="1">
              <a:latin typeface="+mj-lt"/>
            </a:endParaRPr>
          </a:p>
          <a:p>
            <a:pPr marL="0" indent="0">
              <a:buNone/>
            </a:pPr>
            <a:endParaRPr lang="en-US" sz="1800" i="1">
              <a:latin typeface="+mj-lt"/>
            </a:endParaRPr>
          </a:p>
          <a:p>
            <a:pPr marL="0" indent="0">
              <a:buNone/>
            </a:pPr>
            <a:r>
              <a:rPr lang="en-US" sz="1800" i="1">
                <a:latin typeface="+mj-lt"/>
              </a:rPr>
              <a:t>6. Cryopreservation of sperm and oocytes should be offered whenever possible to postpubertal patients or familiesof adolescents, dependent on the predicted gonadotoxicity of the prescribed treatment.</a:t>
            </a:r>
            <a:endParaRPr lang="en-US" sz="1800" i="1">
              <a:latin typeface="+mj-lt"/>
            </a:endParaRPr>
          </a:p>
          <a:p>
            <a:pPr marL="0" indent="0">
              <a:buNone/>
            </a:pPr>
            <a:endParaRPr lang="en-US" sz="1800" i="1">
              <a:latin typeface="+mj-lt"/>
            </a:endParaRPr>
          </a:p>
          <a:p>
            <a:pPr marL="0" indent="0">
              <a:buNone/>
            </a:pPr>
            <a:r>
              <a:rPr lang="en-US" sz="1800" i="1">
                <a:latin typeface="+mj-lt"/>
              </a:rPr>
              <a:t>7. Given the success that has been achieved with cryopreservation of oocytes, embryo cryopreservation should not be considered in children.Experience with oocyte cryopreservation is variable, and patients should be referred to fertility centers with significant experience and success with this technique.</a:t>
            </a:r>
            <a:endParaRPr lang="en-US" sz="1800" i="1">
              <a:latin typeface="+mj-lt"/>
            </a:endParaRPr>
          </a:p>
          <a:p>
            <a:pPr marL="0" indent="0">
              <a:buNone/>
            </a:pPr>
            <a:endParaRPr lang="en-US" sz="1800" i="1">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84505" y="980440"/>
            <a:ext cx="8229600" cy="4897120"/>
          </a:xfrm>
        </p:spPr>
        <p:txBody>
          <a:bodyPr/>
          <a:p>
            <a:pPr marL="0" indent="0">
              <a:buNone/>
            </a:pPr>
            <a:endParaRPr lang="en-US" sz="1800" i="1"/>
          </a:p>
          <a:p>
            <a:pPr marL="0" indent="0">
              <a:buNone/>
            </a:pPr>
            <a:r>
              <a:rPr lang="en-US" sz="1800" i="1">
                <a:latin typeface="+mj-lt"/>
              </a:rPr>
              <a:t>8. In considering actions to preserve a child’s fertility,parents should consider a child’s assent, the details of the procedure involved, and whether such procedures are of proven utility or are experimental in nature.</a:t>
            </a:r>
            <a:endParaRPr lang="en-US" sz="1800" i="1">
              <a:latin typeface="+mj-lt"/>
            </a:endParaRPr>
          </a:p>
          <a:p>
            <a:pPr marL="0" indent="0">
              <a:buNone/>
            </a:pPr>
            <a:endParaRPr lang="en-US" sz="1800" i="1">
              <a:latin typeface="+mj-lt"/>
            </a:endParaRPr>
          </a:p>
          <a:p>
            <a:pPr marL="0" indent="0">
              <a:buNone/>
            </a:pPr>
            <a:endParaRPr lang="en-US" sz="1800" i="1">
              <a:latin typeface="+mj-lt"/>
            </a:endParaRPr>
          </a:p>
          <a:p>
            <a:pPr marL="0" indent="0">
              <a:buNone/>
            </a:pPr>
            <a:r>
              <a:rPr lang="en-US" sz="1800" i="1">
                <a:latin typeface="+mj-lt"/>
              </a:rPr>
              <a:t>9. Instructions concerning disposition of stored gametes or gonadal tissue in the event of the patient’s death, unavailability, orother contingency should be formally recorded at the center where the gametes or tissue will be stored and should include the patient if possible before collection of the tissue and/or germ cells. There should be another discussion between the patient and the physicians at the center where the reproductivetissue is stored about disposition of gametes after the child reaches the age of majority.Eggs, sperm, and testicular and ovarian tissue obtained from a child who does not survive into adulthood should be discarded by the center preserving the reproductive tissue as per the consents signed at the time of cryopreservation.</a:t>
            </a:r>
            <a:endParaRPr lang="en-US" sz="1800" i="1">
              <a:latin typeface="+mj-lt"/>
            </a:endParaRPr>
          </a:p>
          <a:p>
            <a:pPr marL="0" indent="0">
              <a:buNone/>
            </a:pPr>
            <a:endParaRPr lang="en-US" sz="1800" i="1">
              <a:latin typeface="+mj-lt"/>
              <a:sym typeface="+mn-ea"/>
            </a:endParaRPr>
          </a:p>
          <a:p>
            <a:pPr marL="0" indent="0">
              <a:buNone/>
            </a:pPr>
            <a:endParaRPr lang="en-US" sz="1800" i="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1804035"/>
            <a:ext cx="8229600" cy="3420745"/>
          </a:xfrm>
        </p:spPr>
        <p:txBody>
          <a:bodyPr/>
          <a:p>
            <a:pPr marL="0" indent="0">
              <a:buNone/>
            </a:pPr>
            <a:r>
              <a:rPr lang="en-US" sz="1800" i="1">
                <a:latin typeface="+mj-lt"/>
                <a:sym typeface="+mn-ea"/>
              </a:rPr>
              <a:t>10. The option of ovarian tissue cryopreservation for female children and adolescents and of testicular tissue in male children and adolescents is still considered experimental and should be offered only in selected institutions in the setting of a research protocol.</a:t>
            </a:r>
            <a:endParaRPr lang="en-US" sz="1800" i="1">
              <a:latin typeface="+mj-lt"/>
              <a:sym typeface="+mn-ea"/>
            </a:endParaRPr>
          </a:p>
          <a:p>
            <a:pPr marL="0" indent="0">
              <a:buNone/>
            </a:pPr>
            <a:endParaRPr lang="en-US" sz="1800" i="1">
              <a:latin typeface="+mj-lt"/>
              <a:sym typeface="+mn-ea"/>
            </a:endParaRPr>
          </a:p>
          <a:p>
            <a:pPr marL="0" indent="0">
              <a:buNone/>
            </a:pPr>
            <a:endParaRPr lang="en-US" sz="1800" i="1">
              <a:latin typeface="+mj-lt"/>
              <a:sym typeface="+mn-ea"/>
            </a:endParaRPr>
          </a:p>
          <a:p>
            <a:pPr marL="0" indent="0">
              <a:buNone/>
            </a:pPr>
            <a:r>
              <a:rPr lang="en-US" sz="1800" i="1">
                <a:latin typeface="+mj-lt"/>
                <a:sym typeface="+mn-ea"/>
              </a:rPr>
              <a:t>11. When conflicts arise between the parent and child regarding fertility preservation, all possible attempts should be made to support an open future for the child while respecting the family’s wishes.</a:t>
            </a:r>
            <a:endParaRPr lang="en-US" sz="1800" i="1">
              <a:latin typeface="+mj-lt"/>
              <a:sym typeface="+mn-ea"/>
            </a:endParaRPr>
          </a:p>
          <a:p>
            <a:pPr marL="0" indent="0">
              <a:buNone/>
            </a:pPr>
            <a:endParaRPr lang="en-US" i="1">
              <a:latin typeface="+mj-lt"/>
            </a:endParaRPr>
          </a:p>
          <a:p>
            <a:endParaRPr lang="en-US" i="1">
              <a:latin typeface="+mj-lt"/>
            </a:endParaRPr>
          </a:p>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3" name="Content Placeholder 2"/>
          <p:cNvSpPr>
            <a:spLocks noGrp="1"/>
          </p:cNvSpPr>
          <p:nvPr>
            <p:ph idx="1"/>
          </p:nvPr>
        </p:nvSpPr>
        <p:spPr>
          <a:xfrm>
            <a:off x="457200" y="237490"/>
            <a:ext cx="8229600" cy="6481445"/>
          </a:xfrm>
        </p:spPr>
        <p:txBody>
          <a:bodyPr/>
          <a:p>
            <a:pPr marL="0" indent="0" algn="ctr">
              <a:buNone/>
            </a:pPr>
            <a:endParaRPr lang="en-US" sz="2800" b="1" i="1"/>
          </a:p>
          <a:p>
            <a:pPr marL="0" indent="0" algn="l">
              <a:buNone/>
            </a:pPr>
            <a:r>
              <a:rPr lang="en-US" sz="2800" b="1" i="1">
                <a:latin typeface="+mj-lt"/>
              </a:rPr>
              <a:t>Thanks for attention</a:t>
            </a:r>
            <a:endParaRPr lang="en-US" sz="2800" b="1" i="1">
              <a:latin typeface="+mj-lt"/>
            </a:endParaRPr>
          </a:p>
          <a:p>
            <a:pPr marL="0" indent="0" algn="ctr">
              <a:buNone/>
            </a:pPr>
            <a:endParaRPr lang="en-US" sz="2800" b="1" i="1">
              <a:latin typeface="+mj-lt"/>
            </a:endParaRPr>
          </a:p>
          <a:p>
            <a:pPr marL="0" indent="0" algn="ctr">
              <a:buNone/>
            </a:pPr>
            <a:endParaRPr lang="en-US" sz="2800" b="1" i="1">
              <a:latin typeface="+mj-lt"/>
            </a:endParaRPr>
          </a:p>
          <a:p>
            <a:pPr marL="0" indent="0" algn="ctr">
              <a:buNone/>
            </a:pPr>
            <a:endParaRPr lang="en-US" sz="2800" b="1" i="1">
              <a:latin typeface="+mj-lt"/>
            </a:endParaRPr>
          </a:p>
          <a:p>
            <a:pPr marL="0" indent="0" algn="ctr">
              <a:buNone/>
            </a:pPr>
            <a:endParaRPr lang="en-US" b="1" i="1">
              <a:latin typeface="+mj-lt"/>
            </a:endParaRPr>
          </a:p>
          <a:p>
            <a:pPr marL="0" indent="0" algn="ctr">
              <a:buNone/>
            </a:pPr>
            <a:r>
              <a:rPr lang="en-US" b="1" i="1" u="sng">
                <a:latin typeface="+mj-lt"/>
              </a:rPr>
              <a:t>VRHRC.TUMS.AC.AR</a:t>
            </a:r>
            <a:endParaRPr lang="en-US" b="1" i="1" u="sng">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386080" y="452120"/>
            <a:ext cx="8229600" cy="6053455"/>
          </a:xfrm>
        </p:spPr>
        <p:txBody>
          <a:bodyPr/>
          <a:p>
            <a:pPr algn="l"/>
            <a:r>
              <a:rPr lang="en-US" sz="2400" b="1" i="1"/>
              <a:t>Introduction</a:t>
            </a:r>
            <a:br>
              <a:rPr lang="en-US" sz="2400" b="1" i="1"/>
            </a:br>
            <a:br>
              <a:rPr lang="en-US" sz="2400" b="1" i="1"/>
            </a:br>
            <a:r>
              <a:rPr lang="en-US" sz="1800" b="1" i="1"/>
              <a:t>Fertility preservation (FP):</a:t>
            </a:r>
            <a:r>
              <a:rPr lang="en-US" sz="1800" i="1"/>
              <a:t> A modern clinical field that combines medical and technical developments in reproductive</a:t>
            </a:r>
            <a:br>
              <a:rPr lang="en-US" sz="1800" i="1"/>
            </a:br>
            <a:r>
              <a:rPr lang="en-US" sz="1800" i="1"/>
              <a:t>medicine and their application to patients with serious diseases, such as cancer, or with benign clinical conditions associated with a premature onset of gonadal insufficiency.</a:t>
            </a:r>
            <a:br>
              <a:rPr lang="en-US" sz="1800" i="1"/>
            </a:br>
            <a:br>
              <a:rPr lang="en-US" sz="1800" i="1"/>
            </a:br>
            <a:r>
              <a:rPr lang="en-US" sz="1800" b="1" i="1"/>
              <a:t>International guidelines: </a:t>
            </a:r>
            <a:r>
              <a:rPr lang="en-US" sz="1800" i="1"/>
              <a:t>T</a:t>
            </a:r>
            <a:r>
              <a:rPr lang="en-US" sz="1800" i="1"/>
              <a:t>imely information on methods for FP, to all patients of young age when planning gonadotoxic treatments, as well</a:t>
            </a:r>
            <a:br>
              <a:rPr lang="en-US" sz="1800" i="1"/>
            </a:br>
            <a:r>
              <a:rPr lang="en-US" sz="1800" i="1"/>
              <a:t>as to the parents or guardians of children in such clinical situation . </a:t>
            </a:r>
            <a:br>
              <a:rPr lang="en-US" sz="1800" i="1"/>
            </a:br>
            <a:br>
              <a:rPr lang="en-US" sz="1800" i="1"/>
            </a:br>
            <a:r>
              <a:rPr lang="en-US" sz="1800" b="1" i="1"/>
              <a:t>Cryopreservation: </a:t>
            </a:r>
            <a:r>
              <a:rPr lang="en-US" sz="1800" i="1"/>
              <a:t>1) Reproductive cells </a:t>
            </a:r>
            <a:br>
              <a:rPr lang="en-US" sz="1800" i="1"/>
            </a:br>
            <a:r>
              <a:rPr lang="en-US" sz="1800" i="1"/>
              <a:t>                               2) Reproductive tissues </a:t>
            </a:r>
            <a:endParaRPr lang="en-US" sz="18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83235" y="629285"/>
            <a:ext cx="8229600" cy="5574030"/>
          </a:xfrm>
        </p:spPr>
        <p:txBody>
          <a:bodyPr/>
          <a:p>
            <a:pPr algn="l"/>
            <a:r>
              <a:rPr lang="en-US" sz="1800" b="1" i="1"/>
              <a:t>Development of clinically: </a:t>
            </a:r>
            <a:r>
              <a:rPr lang="en-US" sz="1800" i="1"/>
              <a:t>first sperm, thereafter embryos, and</a:t>
            </a:r>
            <a:br>
              <a:rPr lang="en-US" sz="1800" i="1"/>
            </a:br>
            <a:r>
              <a:rPr lang="en-US" sz="1800" i="1"/>
              <a:t>then oocytes and gonadal tissue</a:t>
            </a:r>
            <a:br>
              <a:rPr lang="en-US" sz="1800" i="1"/>
            </a:br>
            <a:r>
              <a:rPr lang="en-US" sz="1800" b="1" i="1"/>
              <a:t> </a:t>
            </a:r>
            <a:br>
              <a:rPr lang="en-US" sz="1800" b="1" i="1"/>
            </a:br>
            <a:r>
              <a:rPr lang="en-US" sz="1800" b="1" i="1"/>
              <a:t>Sperm cryopreservation: 1950</a:t>
            </a:r>
            <a:br>
              <a:rPr lang="en-US" sz="1800" b="1" i="1"/>
            </a:br>
            <a:br>
              <a:rPr lang="en-US" sz="1800" b="1" i="1"/>
            </a:br>
            <a:r>
              <a:rPr lang="en-US" sz="1800" b="1" i="1"/>
              <a:t>E</a:t>
            </a:r>
            <a:r>
              <a:rPr lang="en-US" sz="1800" b="1" i="1">
                <a:sym typeface="+mn-ea"/>
              </a:rPr>
              <a:t>mbryos</a:t>
            </a:r>
            <a:r>
              <a:rPr lang="en-US" sz="1800" b="1" i="1"/>
              <a:t> cryopreserve: 1983 </a:t>
            </a:r>
            <a:br>
              <a:rPr lang="en-US" sz="1800" b="1" i="1"/>
            </a:br>
            <a:br>
              <a:rPr lang="en-US" sz="1800" b="1" i="1"/>
            </a:br>
            <a:r>
              <a:rPr lang="en-US" sz="1800" i="1"/>
              <a:t>However, cryopreservation of oocytes, the advances have been slow: technical difficulties (large cell size and water content of the oocytes, which makes the cells more prone to damage during cryopreservation and thawing) .</a:t>
            </a:r>
            <a:br>
              <a:rPr lang="en-US" sz="1800" i="1"/>
            </a:br>
            <a:br>
              <a:rPr lang="en-US" sz="1800" b="1" i="1"/>
            </a:br>
            <a:r>
              <a:rPr lang="en-US" sz="1800" b="1" i="1"/>
              <a:t> First report of successful vitrification:1997</a:t>
            </a:r>
            <a:r>
              <a:rPr lang="en-US" sz="1800" i="1"/>
              <a:t>  </a:t>
            </a:r>
            <a:br>
              <a:rPr lang="en-US" sz="1800" i="1"/>
            </a:br>
            <a:br>
              <a:rPr lang="en-US" sz="1800" i="1"/>
            </a:br>
            <a:r>
              <a:rPr lang="en-US" sz="1800" i="1"/>
              <a:t>Clinical validation of vitrification has only recently been achieved.</a:t>
            </a:r>
            <a:br>
              <a:rPr lang="en-US" sz="1800" i="1"/>
            </a:br>
            <a:br>
              <a:rPr lang="en-US" sz="1800" i="1"/>
            </a:br>
            <a:r>
              <a:rPr lang="en-US" sz="1800" b="1" i="1"/>
              <a:t>Vitrification clinically established by the large international reproductive societies: 2013 </a:t>
            </a:r>
            <a:br>
              <a:rPr lang="en-US" sz="1800" b="1" i="1"/>
            </a:br>
            <a:endParaRPr lang="en-US" sz="1800"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315595" y="452755"/>
            <a:ext cx="8229600" cy="6291580"/>
          </a:xfrm>
        </p:spPr>
        <p:txBody>
          <a:bodyPr/>
          <a:p>
            <a:pPr algn="l"/>
            <a:r>
              <a:rPr lang="en-US" sz="1800" b="1" i="1"/>
              <a:t>Ovarian tissue cryopreservation for later re-transplantation in humans(research): 1990</a:t>
            </a:r>
            <a:br>
              <a:rPr lang="en-US" sz="1800" b="1" i="1"/>
            </a:br>
            <a:br>
              <a:rPr lang="en-US" sz="1800" b="1" i="1"/>
            </a:br>
            <a:r>
              <a:rPr lang="en-US" sz="1800" b="1" i="1"/>
              <a:t>The Practice Committee of the American Society of ReproductiveMedicine ovarian tissue cryopreservation for FP: </a:t>
            </a:r>
            <a:r>
              <a:rPr lang="en-US" sz="1800" b="1" i="1">
                <a:sym typeface="+mn-ea"/>
              </a:rPr>
              <a:t>December 2019</a:t>
            </a:r>
            <a:br>
              <a:rPr lang="en-US" sz="1800" b="1" i="1"/>
            </a:br>
            <a:br>
              <a:rPr lang="en-US" sz="1800" b="1" i="1"/>
            </a:br>
            <a:br>
              <a:rPr lang="en-US" sz="1800" b="1" i="1"/>
            </a:br>
            <a:br>
              <a:rPr lang="en-US" sz="1800" b="1" i="1"/>
            </a:br>
            <a:r>
              <a:rPr lang="en-US" sz="1800" i="1"/>
              <a:t>For prepubertal boys cryopreservation of testicular tissue developed </a:t>
            </a:r>
            <a:br>
              <a:rPr lang="en-US" sz="1800" i="1"/>
            </a:br>
            <a:r>
              <a:rPr lang="en-US" sz="1800" i="1"/>
              <a:t>for FP (preservation of spermatogonia). </a:t>
            </a:r>
            <a:br>
              <a:rPr lang="en-US" sz="1800" i="1"/>
            </a:br>
            <a:br>
              <a:rPr lang="en-US" sz="1800" i="1"/>
            </a:br>
            <a:br>
              <a:rPr lang="en-US" sz="1800" i="1"/>
            </a:br>
            <a:r>
              <a:rPr lang="en-US" sz="1800" i="1"/>
              <a:t>The absence of mature sperm in the prepubertal testis main difficulties, need of further developments, such as the investigation of tissue transplantation and also the development of in vitro culture systems aiming at obtaining fully viable</a:t>
            </a:r>
            <a:br>
              <a:rPr lang="en-US" sz="1800" i="1"/>
            </a:br>
            <a:r>
              <a:rPr lang="en-US" sz="1800" i="1"/>
              <a:t>mature gametes for possible fertility treatment in the future.</a:t>
            </a:r>
            <a:br>
              <a:rPr lang="en-US" sz="1800" i="1"/>
            </a:br>
            <a:br>
              <a:rPr lang="en-US" sz="1800" i="1"/>
            </a:br>
            <a:br>
              <a:rPr lang="en-US" sz="1800" i="1"/>
            </a:br>
            <a:r>
              <a:rPr lang="en-US" sz="1800" i="1">
                <a:sym typeface="+mn-ea"/>
              </a:rPr>
              <a:t>At Karolinska University Hospital in Stockholm, FP method, </a:t>
            </a:r>
            <a:r>
              <a:rPr lang="en-US" sz="1800" b="1" i="1">
                <a:sym typeface="+mn-ea"/>
              </a:rPr>
              <a:t>offered since: 1988.</a:t>
            </a:r>
            <a:r>
              <a:rPr lang="en-US" sz="1800" i="1">
                <a:sym typeface="+mn-ea"/>
              </a:rPr>
              <a:t> (&gt;3000 individuals, adults and children, and the cohort is prospectively)</a:t>
            </a:r>
            <a:br>
              <a:rPr lang="en-US" sz="1800" i="1">
                <a:sym typeface="+mn-ea"/>
              </a:rPr>
            </a:br>
            <a:br>
              <a:rPr lang="en-US" sz="1800" i="1">
                <a:sym typeface="+mn-ea"/>
              </a:rPr>
            </a:br>
            <a:br>
              <a:rPr lang="en-US" sz="1800" i="1"/>
            </a:br>
            <a:endParaRPr lang="en-US" sz="18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699770"/>
            <a:ext cx="8229600" cy="6036310"/>
          </a:xfrm>
        </p:spPr>
        <p:txBody>
          <a:bodyPr/>
          <a:p>
            <a:pPr algn="l"/>
            <a:r>
              <a:rPr lang="en-US" sz="2000" b="1" i="1"/>
              <a:t>Why oncologic treatment is an indication for</a:t>
            </a:r>
            <a:br>
              <a:rPr lang="en-US" sz="2000" b="1" i="1"/>
            </a:br>
            <a:r>
              <a:rPr lang="en-US" sz="2000" b="1" i="1"/>
              <a:t>undergoing FP</a:t>
            </a:r>
            <a:br>
              <a:rPr lang="en-US" sz="2000" b="1" i="1"/>
            </a:br>
            <a:br>
              <a:rPr lang="en-US" sz="1800" b="1" i="1"/>
            </a:br>
            <a:br>
              <a:rPr lang="en-US" sz="1800" b="1" i="1"/>
            </a:br>
            <a:r>
              <a:rPr lang="en-US" sz="1800" i="1"/>
              <a:t>The Swedish cancer statistics indicate that one in three people will receive a cancer diagnosis during their lifetime, number of cancer cases is increasing every year.</a:t>
            </a:r>
            <a:br>
              <a:rPr lang="en-US" sz="1800" i="1"/>
            </a:br>
            <a:br>
              <a:rPr lang="en-US" sz="1800" i="1"/>
            </a:br>
            <a:r>
              <a:rPr lang="en-US" sz="1800" i="1"/>
              <a:t>Although most cancers occur in aged people, cancer can</a:t>
            </a:r>
            <a:br>
              <a:rPr lang="en-US" sz="1800" i="1"/>
            </a:br>
            <a:r>
              <a:rPr lang="en-US" sz="1800" i="1"/>
              <a:t>also present in young adults and children. </a:t>
            </a:r>
            <a:br>
              <a:rPr lang="en-US" sz="1800" i="1"/>
            </a:br>
            <a:br>
              <a:rPr lang="en-US" sz="1800" i="1"/>
            </a:br>
            <a:r>
              <a:rPr lang="en-US" sz="1800" i="1"/>
              <a:t>Cancer registration data in Europe and in the USA have shown increasing rates</a:t>
            </a:r>
            <a:br>
              <a:rPr lang="en-US" sz="1800" i="1"/>
            </a:br>
            <a:r>
              <a:rPr lang="en-US" sz="1800" i="1"/>
              <a:t>of survival, above 80%, in particular for several diseases and for the youngest patients, such as those presenting with cancer during childhood or young adulthood. </a:t>
            </a:r>
            <a:br>
              <a:rPr lang="en-US" sz="1800" i="1"/>
            </a:br>
            <a:br>
              <a:rPr lang="en-US" sz="1800" i="1"/>
            </a:br>
            <a:r>
              <a:rPr lang="en-US" sz="1800" i="1"/>
              <a:t>Survivorship issues have thus come to the frontline as quality of survival</a:t>
            </a:r>
            <a:br>
              <a:rPr lang="en-US" sz="1800" i="1"/>
            </a:br>
            <a:r>
              <a:rPr lang="en-US" sz="1800" i="1"/>
              <a:t>is highly relevant for the patients.</a:t>
            </a:r>
            <a:br>
              <a:rPr lang="en-US" sz="1800" i="1"/>
            </a:br>
            <a:br>
              <a:rPr lang="en-US" sz="1800" i="1"/>
            </a:br>
            <a:br>
              <a:rPr lang="en-US" sz="1800" i="1"/>
            </a:br>
            <a:endParaRPr lang="en-US" sz="18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3AD"/>
        </a:solidFill>
        <a:effectLst/>
      </p:bgPr>
    </p:bg>
    <p:spTree>
      <p:nvGrpSpPr>
        <p:cNvPr id="1" name=""/>
        <p:cNvGrpSpPr/>
        <p:nvPr/>
      </p:nvGrpSpPr>
      <p:grpSpPr/>
      <p:sp>
        <p:nvSpPr>
          <p:cNvPr id="2" name="Title 1"/>
          <p:cNvSpPr>
            <a:spLocks noGrp="1"/>
          </p:cNvSpPr>
          <p:nvPr>
            <p:ph type="title"/>
          </p:nvPr>
        </p:nvSpPr>
        <p:spPr>
          <a:xfrm>
            <a:off x="457200" y="274955"/>
            <a:ext cx="8229600" cy="6289040"/>
          </a:xfrm>
        </p:spPr>
        <p:txBody>
          <a:bodyPr/>
          <a:p>
            <a:r>
              <a:rPr lang="en-US" sz="2000" b="1" i="1"/>
              <a:t>In most cancers, the treatment strategies using chemotherapy, radiotherapy, or surgery are likely to cause permanent infertility (Figure 1)</a:t>
            </a: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br>
              <a:rPr lang="en-US" sz="2000" b="1" i="1"/>
            </a:br>
            <a:endParaRPr lang="en-US" sz="2000" b="1" i="1"/>
          </a:p>
        </p:txBody>
      </p:sp>
      <p:pic>
        <p:nvPicPr>
          <p:cNvPr id="4" name="Content Placeholder 3"/>
          <p:cNvPicPr>
            <a:picLocks noChangeAspect="1"/>
          </p:cNvPicPr>
          <p:nvPr>
            <p:ph idx="1"/>
          </p:nvPr>
        </p:nvPicPr>
        <p:blipFill>
          <a:blip r:embed="rId1"/>
          <a:stretch>
            <a:fillRect/>
          </a:stretch>
        </p:blipFill>
        <p:spPr>
          <a:xfrm>
            <a:off x="1163320" y="1856740"/>
            <a:ext cx="6817360" cy="452628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25978</Words>
  <Application>WPS Presentation</Application>
  <PresentationFormat>On-screen Show (4:3)</PresentationFormat>
  <Paragraphs>321</Paragraphs>
  <Slides>48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48</vt:i4>
      </vt:variant>
    </vt:vector>
  </HeadingPairs>
  <TitlesOfParts>
    <vt:vector size="55" baseType="lpstr">
      <vt:lpstr>Arial</vt:lpstr>
      <vt:lpstr>SimSun</vt:lpstr>
      <vt:lpstr>Wingdings</vt:lpstr>
      <vt:lpstr>Microsoft YaHei</vt:lpstr>
      <vt:lpstr>Calibri</vt:lpstr>
      <vt:lpstr>Arial</vt:lpstr>
      <vt:lpstr>Default Design</vt:lpstr>
      <vt:lpstr>Fertility preservation for young adults, adolescents, and children with cancer</vt:lpstr>
      <vt:lpstr>Fertility preservation for young adults, adolescents, and children with cancer   To cite this article: Kenny A. Rodriguez-Wallberg, Amandine Anastacio, Emelie Vonheim, Sandra Deen, Johan Malmros &amp; Birgit Borgström (2020) Fertility preservation for young adults, adolescents, and children with cancer, Upsala Journal of Medical Sciences, 125:2, 112-120, DOI: 10.1080/03009734.2020.1737601</vt:lpstr>
      <vt:lpstr>Fertility preservation for adolescent and young adult cancer patients in Japan    Review ArticleObstet Gynecol Sci 2018;61(4):443-452 https://doi.org/10.5468/ogs.2018.61.4.443 pISSN 2287-8572 · eISSN 2287-8580</vt:lpstr>
      <vt:lpstr>Fertility Preservation for Pediatric and Adolescent Patients With Cancer: Medical and Ethical Considerations   SECTION ON HEMATOLOGY/ONCOLOGY and SECTION ON SURGERY Sigal Klipstein, Mary E. Fallat, Stephanie Savelli, COMMITTEE ON BIOETHICS,  Pediatrics 2020;145; DOI: 10.1542/peds.2019-3994 originally published online February 18, 2020; </vt:lpstr>
      <vt:lpstr>Introduction  Fertility preservation (FP): A modern clinical field that combines medical and technical developments in reproductive medicine and their application to patients with serious diseases, such as cancer, or with benign clinical conditions associated with a premature onset of gonadal insufficiency.  International guidelines: Timely information on methods for FP, to all patients of young age when planning gonadotoxic treatments, as well as to the parents or guardians of children in such clinical situation .   Cryopreservation: 1) Reproductive cells                                 2) Reproductive tissues </vt:lpstr>
      <vt:lpstr>Development of clinically: first sperm, thereafter embryos, and then oocytes and gonadal tissue   Sperm cryopreservation: 1950  Embryos cryopreserve: 1983   However, cryopreservation of oocytes, the advances have been slow: technical difficulties (large cell size and water content of the oocytes, which makes the cells more prone to damage during cryopreservation and thawing) .   First report of successful vitrification:1997    Clinical validation of vitrification has only recently been achieved.  Vitrification clinically established by the large international reproductive societies: 2013  </vt:lpstr>
      <vt:lpstr>Ovarian tissue cryopreservation for later re-transplantation in humans(research): 1990  The Practice Committee of the American Society of ReproductiveMedicine ovarian tissue cryopreservation for FP: December 2019    For prepubertal boys cryopreservation of testicular tissue developed  for FP (preservation of spermatogonia).    The absence of mature sperm in the prepubertal testis main difficulties, need of further developments, such as the investigation of tissue transplantation and also the development of in vitro culture systems aiming at obtaining fully viable mature gametes for possible fertility treatment in the future.   At Karolinska University Hospital in Stockholm, FP method, offered since: 1988. (&gt;3000 individuals, adults and children, and the cohort is prospectively)   </vt:lpstr>
      <vt:lpstr>Why oncologic treatment is an indication for undergoing FP   The Swedish cancer statistics indicate that one in three people will receive a cancer diagnosis during their lifetime, number of cancer cases is increasing every year.  Although most cancers occur in aged people, cancer can also present in young adults and children.   Cancer registration data in Europe and in the USA have shown increasing rates of survival, above 80%, in particular for several diseases and for the youngest patients, such as those presenting with cancer during childhood or young adulthood.   Survivorship issues have thus come to the frontline as quality of survival is highly relevant for the patients.   </vt:lpstr>
      <vt:lpstr>In most cancers, the treatment strategies using chemotherapy, radiotherapy, or surgery are likely to cause permanent infertility (Figure 1)                </vt:lpstr>
      <vt:lpstr>Chemo- and radiotherapeutic gonadotoxic effects: 1) Dose-dependent. 2) Protocols dependent.   Table 1: summarizes radiation doses and radiotherapy protocols that may impact on ovarian and testicular function.         </vt:lpstr>
      <vt:lpstr>Irradiation of the uterus negatively affect the chances to conceive and increase obstetric risks.  Chemotherapeutic agents, usually as part of a combination regimen. This fact has contributed to the difficulty in achieving a precise gonadotoxic quantification of individual drugs.                           In female patients, gonadotoxicity is particularly dependent on age, because the number of primordial follicles that constitute the ovarian pool is non-renewable, and it diminishes with age. Older women would thus have a higher risk of developing permanent infertility due to follicle depletion, when compared with younger women undergoing a similar treatment.   In men, younger age or a prepubertal status does not provide protection against the damage induced by chemotherapeutic drugs.</vt:lpstr>
      <vt:lpstr>Table 2: Shows a list of chemotherapeutic agents according to the currently known gonadotoxic impact in females and males.  </vt:lpstr>
      <vt:lpstr>Banking of frozen sperm  Sperm cryopreservation: 1) Around 12 years of age                                         2) Spermarche has been achived                                         3) Testis volume has reached 8 ml   Most studies in FP: all patients of reproductive age should be advised to bank frozen sperm prior to initiating gonadotoxic therapy In cases of ejaculation failure.  Search for spermatozoa: 1) Ejaculation, 2) Spermatozoa in a urine sample 3)Testicular sperm extraction, 4) penile vibratory stimulation and electro ejaculation. In Sweden, the costs are covered by the tax-funded healthcare system up to a male age of 55 years.  In other countries, patients may need to cover costss of the procedures and a fee for maintaining the frozen samples.  The average cost in the United States for banking three samples varies from $25 to $35 per month. Economic barriers have been discussed in previous studies as a limitation to patients’ access to FP</vt:lpstr>
      <vt:lpstr>Oncologic indications for sperm cryopreservation in the Karolinska cohort   Sperm cryopreservation offered since 1988.   Patients with oncologic indications can be accepted without any delay also during weekends.  Between 1 January 1998 and 31 December 2018, 1749 male patients have been referred for sperm cryopreservation to our centre. Of those, 356 presented with benign diseases, 1393 patients referred for oncologic indications.   The most frequent oncologic diagnoses in young men and teenagers:    1) Testicular cancer 2) Haematologic malignancies.   Over 80% of patients had two to three samples banked (range 1–7).  </vt:lpstr>
      <vt:lpstr>Figure 2</vt:lpstr>
      <vt:lpstr>Cryopreservation of embryos, oocytes, and ovarian tissue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Guideline on fertility preservation for cancer patients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بی اختیاری ادرار استرسی</dc:title>
  <dc:creator>MRT</dc:creator>
  <cp:lastModifiedBy>a1r2</cp:lastModifiedBy>
  <cp:revision>42</cp:revision>
  <dcterms:created xsi:type="dcterms:W3CDTF">2013-04-24T08:14:00Z</dcterms:created>
  <dcterms:modified xsi:type="dcterms:W3CDTF">2021-01-15T20:37:23Z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1033-10.2.0.5824</vt:lpwstr>
  </property>
</Properties>
</file>